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76"/>
  </p:notesMasterIdLst>
  <p:sldIdLst>
    <p:sldId id="307" r:id="rId2"/>
    <p:sldId id="400" r:id="rId3"/>
    <p:sldId id="401" r:id="rId4"/>
    <p:sldId id="528" r:id="rId5"/>
    <p:sldId id="529" r:id="rId6"/>
    <p:sldId id="402" r:id="rId7"/>
    <p:sldId id="403" r:id="rId8"/>
    <p:sldId id="404" r:id="rId9"/>
    <p:sldId id="405" r:id="rId10"/>
    <p:sldId id="406" r:id="rId11"/>
    <p:sldId id="407" r:id="rId12"/>
    <p:sldId id="408" r:id="rId13"/>
    <p:sldId id="409" r:id="rId14"/>
    <p:sldId id="410" r:id="rId15"/>
    <p:sldId id="411" r:id="rId16"/>
    <p:sldId id="412" r:id="rId17"/>
    <p:sldId id="413" r:id="rId18"/>
    <p:sldId id="414" r:id="rId19"/>
    <p:sldId id="415" r:id="rId20"/>
    <p:sldId id="416" r:id="rId21"/>
    <p:sldId id="417" r:id="rId22"/>
    <p:sldId id="418" r:id="rId23"/>
    <p:sldId id="419" r:id="rId24"/>
    <p:sldId id="420" r:id="rId25"/>
    <p:sldId id="421" r:id="rId26"/>
    <p:sldId id="472" r:id="rId27"/>
    <p:sldId id="473" r:id="rId28"/>
    <p:sldId id="474" r:id="rId29"/>
    <p:sldId id="475" r:id="rId30"/>
    <p:sldId id="476" r:id="rId31"/>
    <p:sldId id="477" r:id="rId32"/>
    <p:sldId id="478" r:id="rId33"/>
    <p:sldId id="479" r:id="rId34"/>
    <p:sldId id="480" r:id="rId35"/>
    <p:sldId id="481" r:id="rId36"/>
    <p:sldId id="482" r:id="rId37"/>
    <p:sldId id="483" r:id="rId38"/>
    <p:sldId id="484" r:id="rId39"/>
    <p:sldId id="485" r:id="rId40"/>
    <p:sldId id="486" r:id="rId41"/>
    <p:sldId id="487" r:id="rId42"/>
    <p:sldId id="488" r:id="rId43"/>
    <p:sldId id="489" r:id="rId44"/>
    <p:sldId id="491" r:id="rId45"/>
    <p:sldId id="530" r:id="rId46"/>
    <p:sldId id="493" r:id="rId47"/>
    <p:sldId id="494" r:id="rId48"/>
    <p:sldId id="495" r:id="rId49"/>
    <p:sldId id="496" r:id="rId50"/>
    <p:sldId id="497" r:id="rId51"/>
    <p:sldId id="498" r:id="rId52"/>
    <p:sldId id="499" r:id="rId53"/>
    <p:sldId id="500" r:id="rId54"/>
    <p:sldId id="501" r:id="rId55"/>
    <p:sldId id="502" r:id="rId56"/>
    <p:sldId id="503" r:id="rId57"/>
    <p:sldId id="504" r:id="rId58"/>
    <p:sldId id="506" r:id="rId59"/>
    <p:sldId id="507" r:id="rId60"/>
    <p:sldId id="508" r:id="rId61"/>
    <p:sldId id="509" r:id="rId62"/>
    <p:sldId id="510" r:id="rId63"/>
    <p:sldId id="525" r:id="rId64"/>
    <p:sldId id="524" r:id="rId65"/>
    <p:sldId id="515" r:id="rId66"/>
    <p:sldId id="516" r:id="rId67"/>
    <p:sldId id="517" r:id="rId68"/>
    <p:sldId id="518" r:id="rId69"/>
    <p:sldId id="519" r:id="rId70"/>
    <p:sldId id="520" r:id="rId71"/>
    <p:sldId id="526" r:id="rId72"/>
    <p:sldId id="527" r:id="rId73"/>
    <p:sldId id="523" r:id="rId74"/>
    <p:sldId id="532" r:id="rId7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F4E856-FC00-430E-946C-A1843909A02D}" type="datetimeFigureOut">
              <a:rPr lang="hr-HR" smtClean="0"/>
              <a:t>14.1.2024.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2430AE-78DB-4035-BECB-882A93B6307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1036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>
            <a:extLst>
              <a:ext uri="{FF2B5EF4-FFF2-40B4-BE49-F238E27FC236}">
                <a16:creationId xmlns:a16="http://schemas.microsoft.com/office/drawing/2014/main" id="{A514A961-6515-3793-8CC2-39324D39D92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1" name="Notes Placeholder 2">
            <a:extLst>
              <a:ext uri="{FF2B5EF4-FFF2-40B4-BE49-F238E27FC236}">
                <a16:creationId xmlns:a16="http://schemas.microsoft.com/office/drawing/2014/main" id="{BDA0554C-0B69-E432-C198-8AF72C57319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altLang="en-US"/>
          </a:p>
        </p:txBody>
      </p:sp>
      <p:sp>
        <p:nvSpPr>
          <p:cNvPr id="135172" name="Slide Number Placeholder 3">
            <a:extLst>
              <a:ext uri="{FF2B5EF4-FFF2-40B4-BE49-F238E27FC236}">
                <a16:creationId xmlns:a16="http://schemas.microsoft.com/office/drawing/2014/main" id="{81A77E26-9D8A-1662-403C-1D0E97AF5F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53BCD9-30F0-46AA-A147-1248D34D80EF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>
            <a:extLst>
              <a:ext uri="{FF2B5EF4-FFF2-40B4-BE49-F238E27FC236}">
                <a16:creationId xmlns:a16="http://schemas.microsoft.com/office/drawing/2014/main" id="{4ED4622B-529A-D794-C23E-CA641DE8673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0291" name="Notes Placeholder 2">
            <a:extLst>
              <a:ext uri="{FF2B5EF4-FFF2-40B4-BE49-F238E27FC236}">
                <a16:creationId xmlns:a16="http://schemas.microsoft.com/office/drawing/2014/main" id="{FF397949-1E4B-CC56-4477-5136E95FB0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 altLang="en-US"/>
          </a:p>
        </p:txBody>
      </p:sp>
      <p:sp>
        <p:nvSpPr>
          <p:cNvPr id="140292" name="Slide Number Placeholder 3">
            <a:extLst>
              <a:ext uri="{FF2B5EF4-FFF2-40B4-BE49-F238E27FC236}">
                <a16:creationId xmlns:a16="http://schemas.microsoft.com/office/drawing/2014/main" id="{4669990F-A541-B6AD-452E-313726EBBD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D3442E6-FCC4-455B-A462-864C25791636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>
            <a:extLst>
              <a:ext uri="{FF2B5EF4-FFF2-40B4-BE49-F238E27FC236}">
                <a16:creationId xmlns:a16="http://schemas.microsoft.com/office/drawing/2014/main" id="{A514A961-6515-3793-8CC2-39324D39D92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1" name="Notes Placeholder 2">
            <a:extLst>
              <a:ext uri="{FF2B5EF4-FFF2-40B4-BE49-F238E27FC236}">
                <a16:creationId xmlns:a16="http://schemas.microsoft.com/office/drawing/2014/main" id="{BDA0554C-0B69-E432-C198-8AF72C57319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altLang="en-US"/>
          </a:p>
        </p:txBody>
      </p:sp>
      <p:sp>
        <p:nvSpPr>
          <p:cNvPr id="135172" name="Slide Number Placeholder 3">
            <a:extLst>
              <a:ext uri="{FF2B5EF4-FFF2-40B4-BE49-F238E27FC236}">
                <a16:creationId xmlns:a16="http://schemas.microsoft.com/office/drawing/2014/main" id="{81A77E26-9D8A-1662-403C-1D0E97AF5F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53BCD9-30F0-46AA-A147-1248D34D80EF}" type="slidenum">
              <a:rPr lang="en-US" altLang="en-US" smtClean="0"/>
              <a:pPr>
                <a:spcBef>
                  <a:spcPct val="0"/>
                </a:spcBef>
              </a:pPr>
              <a:t>74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6536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8804E5C-05DF-4FCF-95C9-6B79461D23FC}" type="datetimeFigureOut">
              <a:rPr lang="hr-HR" smtClean="0"/>
              <a:t>14.1.2024.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2827623-EE32-4578-9B95-03D0F8BBCCE9}" type="slidenum">
              <a:rPr lang="hr-HR" smtClean="0"/>
              <a:t>‹#›</a:t>
            </a:fld>
            <a:endParaRPr lang="hr-H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909941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4E5C-05DF-4FCF-95C9-6B79461D23FC}" type="datetimeFigureOut">
              <a:rPr lang="hr-HR" smtClean="0"/>
              <a:t>14.1.2024.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27623-EE32-4578-9B95-03D0F8BBCCE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08421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4E5C-05DF-4FCF-95C9-6B79461D23FC}" type="datetimeFigureOut">
              <a:rPr lang="hr-HR" smtClean="0"/>
              <a:t>14.1.2024.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27623-EE32-4578-9B95-03D0F8BBCCE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185116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4E5C-05DF-4FCF-95C9-6B79461D23FC}" type="datetimeFigureOut">
              <a:rPr lang="hr-HR" smtClean="0"/>
              <a:t>14.1.2024.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27623-EE32-4578-9B95-03D0F8BBCCE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474363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8804E5C-05DF-4FCF-95C9-6B79461D23FC}" type="datetimeFigureOut">
              <a:rPr lang="hr-HR" smtClean="0"/>
              <a:t>14.1.2024.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2827623-EE32-4578-9B95-03D0F8BBCCE9}" type="slidenum">
              <a:rPr lang="hr-HR" smtClean="0"/>
              <a:t>‹#›</a:t>
            </a:fld>
            <a:endParaRPr lang="hr-H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2503199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4E5C-05DF-4FCF-95C9-6B79461D23FC}" type="datetimeFigureOut">
              <a:rPr lang="hr-HR" smtClean="0"/>
              <a:t>14.1.2024.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27623-EE32-4578-9B95-03D0F8BBCCE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481207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4E5C-05DF-4FCF-95C9-6B79461D23FC}" type="datetimeFigureOut">
              <a:rPr lang="hr-HR" smtClean="0"/>
              <a:t>14.1.2024.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27623-EE32-4578-9B95-03D0F8BBCCE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00684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4E5C-05DF-4FCF-95C9-6B79461D23FC}" type="datetimeFigureOut">
              <a:rPr lang="hr-HR" smtClean="0"/>
              <a:t>14.1.2024.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27623-EE32-4578-9B95-03D0F8BBCCE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74389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4E5C-05DF-4FCF-95C9-6B79461D23FC}" type="datetimeFigureOut">
              <a:rPr lang="hr-HR" smtClean="0"/>
              <a:t>14.1.2024.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27623-EE32-4578-9B95-03D0F8BBCCE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424794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78804E5C-05DF-4FCF-95C9-6B79461D23FC}" type="datetimeFigureOut">
              <a:rPr lang="hr-HR" smtClean="0"/>
              <a:t>14.1.2024.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E2827623-EE32-4578-9B95-03D0F8BBCCE9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298481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78804E5C-05DF-4FCF-95C9-6B79461D23FC}" type="datetimeFigureOut">
              <a:rPr lang="hr-HR" smtClean="0"/>
              <a:t>14.1.2024.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E2827623-EE32-4578-9B95-03D0F8BBCCE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750214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8804E5C-05DF-4FCF-95C9-6B79461D23FC}" type="datetimeFigureOut">
              <a:rPr lang="hr-HR" smtClean="0"/>
              <a:t>14.1.2024.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2827623-EE32-4578-9B95-03D0F8BBCCE9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6916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-documents.net/our-common-future.pdf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cd.org/education/school/programmeforinternationalstudentassessmentpisa/33918060.pdf" TargetMode="External"/><Relationship Id="rId2" Type="http://schemas.openxmlformats.org/officeDocument/2006/relationships/hyperlink" Target="http://wanda.uef.fi/~anti/publ/in_english/162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ecd.org/edu/school/educationpolicyanalysis-2003edition.htm" TargetMode="Externa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por.hr/Poduzetnicko_obrazovanje_policy%20brief_CEPOR_final.pdf" TargetMode="External"/><Relationship Id="rId2" Type="http://schemas.openxmlformats.org/officeDocument/2006/relationships/hyperlink" Target="http://mzos.hr/datoteke/Nacionalni_okvirni_kurikulum.pdf" TargetMode="Externa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796EC-0A2F-A381-1B66-D9D9525D4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8375" y="0"/>
            <a:ext cx="8072438" cy="2357438"/>
          </a:xfrm>
        </p:spPr>
        <p:txBody>
          <a:bodyPr/>
          <a:lstStyle/>
          <a:p>
            <a:pPr algn="ctr">
              <a:defRPr/>
            </a:pPr>
            <a:r>
              <a:rPr lang="hr-HR" sz="3200" dirty="0">
                <a:latin typeface="Baskerville Old Face" pitchFamily="18" charset="0"/>
              </a:rPr>
              <a:t>FILOZOFSKI FAKULTET SPLIT</a:t>
            </a:r>
            <a:br>
              <a:rPr lang="hr-HR" sz="3200" dirty="0">
                <a:latin typeface="Baskerville Old Face" pitchFamily="18" charset="0"/>
              </a:rPr>
            </a:br>
            <a:r>
              <a:rPr lang="hr-HR" sz="2400" dirty="0">
                <a:latin typeface="Baskerville Old Face" pitchFamily="18" charset="0"/>
              </a:rPr>
              <a:t>CENTAR ZA ISTRAŽIVANJE I RAZVOJ CJELOŽIVOTNOG OBRAZOVANJA</a:t>
            </a:r>
            <a:br>
              <a:rPr lang="hr-HR" sz="3200" dirty="0"/>
            </a:br>
            <a:endParaRPr lang="hr-HR" sz="3200" dirty="0"/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AFA9B2AB-A114-DA41-6930-03631CE0D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500" y="2143126"/>
            <a:ext cx="8362950" cy="4105275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hr-HR" sz="3600" b="1" i="1" dirty="0">
                <a:solidFill>
                  <a:schemeClr val="accent4">
                    <a:lumMod val="50000"/>
                  </a:schemeClr>
                </a:solidFill>
                <a:latin typeface="Baskerville Old Face" pitchFamily="18" charset="0"/>
              </a:rPr>
              <a:t>Sociologija odgoja i obrazovanja</a:t>
            </a:r>
          </a:p>
          <a:p>
            <a:pPr algn="ctr">
              <a:buFont typeface="Wingdings 2" panose="05020102010507070707" pitchFamily="18" charset="2"/>
              <a:buNone/>
              <a:defRPr/>
            </a:pPr>
            <a:r>
              <a:rPr lang="hr-HR" sz="2400" b="1" dirty="0">
                <a:latin typeface="Baskerville Old Face" pitchFamily="18" charset="0"/>
              </a:rPr>
              <a:t>doc. dr. sc. Tea </a:t>
            </a:r>
            <a:r>
              <a:rPr lang="hr-HR" sz="2400" b="1" dirty="0" err="1">
                <a:latin typeface="Baskerville Old Face" pitchFamily="18" charset="0"/>
              </a:rPr>
              <a:t>Gutović</a:t>
            </a:r>
            <a:endParaRPr lang="hr-HR" sz="2400" b="1" dirty="0">
              <a:latin typeface="Baskerville Old Face" pitchFamily="18" charset="0"/>
            </a:endParaRPr>
          </a:p>
          <a:p>
            <a:pPr algn="ctr">
              <a:buFont typeface="Wingdings 2" panose="05020102010507070707" pitchFamily="18" charset="2"/>
              <a:buNone/>
              <a:defRPr/>
            </a:pPr>
            <a:r>
              <a:rPr lang="hr-HR" sz="2400" b="1" dirty="0">
                <a:latin typeface="Baskerville Old Face" pitchFamily="18" charset="0"/>
              </a:rPr>
              <a:t>tgutovic@ffst.hr</a:t>
            </a:r>
          </a:p>
          <a:p>
            <a:pPr algn="ctr">
              <a:buFont typeface="Wingdings 2" panose="05020102010507070707" pitchFamily="18" charset="2"/>
              <a:buNone/>
              <a:defRPr/>
            </a:pPr>
            <a:endParaRPr lang="hr-HR" sz="1800" dirty="0">
              <a:latin typeface="Baskerville Old Face" pitchFamily="18" charset="0"/>
            </a:endParaRPr>
          </a:p>
          <a:p>
            <a:pPr algn="ctr">
              <a:buFont typeface="Wingdings 2" panose="05020102010507070707" pitchFamily="18" charset="2"/>
              <a:buNone/>
              <a:defRPr/>
            </a:pPr>
            <a:r>
              <a:rPr lang="hr-HR" sz="3600" b="1" dirty="0">
                <a:solidFill>
                  <a:srgbClr val="C00000"/>
                </a:solidFill>
                <a:latin typeface="Baskerville Old Face" pitchFamily="18" charset="0"/>
              </a:rPr>
              <a:t>Program pedagoško-psihološko-didaktičko metodičkog obrazovanja</a:t>
            </a:r>
          </a:p>
          <a:p>
            <a:pPr algn="ctr">
              <a:defRPr/>
            </a:pPr>
            <a:endParaRPr lang="hr-HR" sz="3600" dirty="0">
              <a:latin typeface="Baskerville Old Face" pitchFamily="18" charset="0"/>
            </a:endParaRPr>
          </a:p>
          <a:p>
            <a:pPr algn="ctr">
              <a:defRPr/>
            </a:pPr>
            <a:endParaRPr lang="hr-HR" sz="3600" dirty="0">
              <a:latin typeface="Baskerville Old Face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B7D0D-9E7F-FDEB-458B-F3575CEE6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2214" y="378700"/>
            <a:ext cx="9266648" cy="1203325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hr-HR" sz="3200" b="1" dirty="0">
                <a:solidFill>
                  <a:srgbClr val="3215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Utjecaj novih tehnologija na odgojno-obrazovni sustav, tj. na njegove strukturne promjene</a:t>
            </a:r>
          </a:p>
        </p:txBody>
      </p:sp>
      <p:sp>
        <p:nvSpPr>
          <p:cNvPr id="144387" name="Content Placeholder 2">
            <a:extLst>
              <a:ext uri="{FF2B5EF4-FFF2-40B4-BE49-F238E27FC236}">
                <a16:creationId xmlns:a16="http://schemas.microsoft.com/office/drawing/2014/main" id="{AFA4519F-80C2-B823-FC03-37852FB67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26" y="1928814"/>
            <a:ext cx="8505825" cy="4643437"/>
          </a:xfrm>
        </p:spPr>
        <p:txBody>
          <a:bodyPr>
            <a:normAutofit/>
          </a:bodyPr>
          <a:lstStyle/>
          <a:p>
            <a:pPr eaLnBrk="1" hangingPunct="1">
              <a:buFontTx/>
              <a:buChar char="-"/>
            </a:pP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Tradicionalni ciljevi doživljavaju velike preokrete, s obzirom na potrebe društva</a:t>
            </a:r>
          </a:p>
          <a:p>
            <a:pPr eaLnBrk="1" hangingPunct="1">
              <a:buFontTx/>
              <a:buChar char="-"/>
            </a:pP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Osnova je </a:t>
            </a:r>
            <a:r>
              <a:rPr lang="hr-HR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stjecanje informatičke pismenosti</a:t>
            </a:r>
          </a:p>
          <a:p>
            <a:pPr algn="ctr" eaLnBrk="1" hangingPunct="1">
              <a:buFontTx/>
              <a:buChar char="-"/>
            </a:pPr>
            <a:r>
              <a:rPr lang="hr-HR" alt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Primjena informatike u školama:</a:t>
            </a:r>
          </a:p>
          <a:p>
            <a:pPr algn="ctr" eaLnBrk="1" hangingPunct="1">
              <a:buFontTx/>
              <a:buChar char="-"/>
            </a:pPr>
            <a:r>
              <a:rPr lang="hr-HR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1.  Igranje i eksperimentiranje </a:t>
            </a:r>
          </a:p>
          <a:p>
            <a:pPr algn="ctr" eaLnBrk="1" hangingPunct="1">
              <a:buFontTx/>
              <a:buChar char="-"/>
            </a:pPr>
            <a:r>
              <a:rPr lang="hr-HR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2. Uvođenje posebnih predmeta i upućivanje učenika kako komunicirati s računalom</a:t>
            </a:r>
          </a:p>
          <a:p>
            <a:pPr algn="ctr" eaLnBrk="1" hangingPunct="1">
              <a:buFontTx/>
              <a:buChar char="-"/>
            </a:pPr>
            <a:r>
              <a:rPr lang="hr-HR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3. Uključivanje računala u obrazovni proces</a:t>
            </a:r>
          </a:p>
          <a:p>
            <a:pPr algn="ctr" eaLnBrk="1" hangingPunct="1">
              <a:buFontTx/>
              <a:buChar char="-"/>
            </a:pPr>
            <a:r>
              <a:rPr lang="hr-HR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4. Integriranje računala u osnovne aktivnosti</a:t>
            </a:r>
          </a:p>
          <a:p>
            <a:pPr algn="ctr" eaLnBrk="1" hangingPunct="1">
              <a:buFontTx/>
              <a:buChar char="-"/>
            </a:pPr>
            <a:r>
              <a:rPr lang="hr-HR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5. Potpuna prisutnost računala u školi s povezanošću on-line kuća-škola</a:t>
            </a:r>
          </a:p>
          <a:p>
            <a:endParaRPr lang="hr-H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87FFE-0EB5-0ABA-C87D-5D8BC8758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4489" y="351562"/>
            <a:ext cx="10178322" cy="1492132"/>
          </a:xfrm>
        </p:spPr>
        <p:txBody>
          <a:bodyPr/>
          <a:lstStyle/>
          <a:p>
            <a:pPr algn="ctr">
              <a:defRPr/>
            </a:pPr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Individualiziranje odgoja i obrazovanja/ Transformacija  organizacije škole</a:t>
            </a:r>
          </a:p>
        </p:txBody>
      </p:sp>
      <p:sp>
        <p:nvSpPr>
          <p:cNvPr id="145411" name="Content Placeholder 2">
            <a:extLst>
              <a:ext uri="{FF2B5EF4-FFF2-40B4-BE49-F238E27FC236}">
                <a16:creationId xmlns:a16="http://schemas.microsoft.com/office/drawing/2014/main" id="{DCC78817-1F06-F48E-703F-6B7DC95FD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9300" y="2071687"/>
            <a:ext cx="8648700" cy="4786313"/>
          </a:xfrm>
        </p:spPr>
        <p:txBody>
          <a:bodyPr>
            <a:normAutofit/>
          </a:bodyPr>
          <a:lstStyle/>
          <a:p>
            <a:pPr eaLnBrk="1" hangingPunct="1">
              <a:buFontTx/>
              <a:buChar char="-"/>
            </a:pP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Krajem obveznog obrazovanja trebalo bi </a:t>
            </a:r>
            <a:r>
              <a:rPr lang="hr-HR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postići ishode koji su potrebni  informatičkom društvu </a:t>
            </a: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(proizvodnja i distribucija informacija nadilaze ranije poznatu proizvodnju i distribuciju dobara i usluga)</a:t>
            </a:r>
          </a:p>
          <a:p>
            <a:pPr eaLnBrk="1" hangingPunct="1">
              <a:buFontTx/>
              <a:buChar char="-"/>
            </a:pP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 Nova tehnologija ne bi trebala ulaziti u razred (stara organizacija obrazovanja) jer se razred ne mijenja i tako IT zamire u staroj organizaciji i neadekvatnoj edukaciji   (Plenković, M. , 1985).</a:t>
            </a:r>
          </a:p>
          <a:p>
            <a:pPr eaLnBrk="1" hangingPunct="1">
              <a:buFontTx/>
              <a:buChar char="-"/>
            </a:pP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Imperativ je – </a:t>
            </a:r>
            <a:r>
              <a:rPr lang="hr-HR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preobraziti i organizaciju (školu) kao i cijelu obrazovnu komunikaciju u školama.</a:t>
            </a:r>
          </a:p>
          <a:p>
            <a:pPr eaLnBrk="1" hangingPunct="1">
              <a:buFontTx/>
              <a:buChar char="-"/>
            </a:pP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Računalo nije dovoljno – treba </a:t>
            </a:r>
            <a:r>
              <a:rPr lang="hr-HR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mijenjati i navike, način rada i mentalitet – kako danas komuniciramo u „radnom svijetu”?</a:t>
            </a:r>
          </a:p>
          <a:p>
            <a:pPr eaLnBrk="1" hangingPunct="1">
              <a:buFontTx/>
              <a:buChar char="-"/>
            </a:pPr>
            <a:endParaRPr lang="hr-H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C1CF9-FDF2-E419-1C6A-91448B70A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9805" y="609600"/>
            <a:ext cx="9985840" cy="101123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hr-HR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Opći društveno relevantni ciljevi odgoja i obrazovanja “za”... </a:t>
            </a:r>
          </a:p>
        </p:txBody>
      </p:sp>
      <p:sp>
        <p:nvSpPr>
          <p:cNvPr id="146435" name="Content Placeholder 2">
            <a:extLst>
              <a:ext uri="{FF2B5EF4-FFF2-40B4-BE49-F238E27FC236}">
                <a16:creationId xmlns:a16="http://schemas.microsoft.com/office/drawing/2014/main" id="{63AAB1B4-C0EB-A91C-8109-3D30AE110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5512" y="2546706"/>
            <a:ext cx="5459858" cy="2610920"/>
          </a:xfr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>
              <a:lnSpc>
                <a:spcPct val="200000"/>
              </a:lnSpc>
            </a:pPr>
            <a:r>
              <a:rPr lang="hr-HR" altLang="en-US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Usvajanje znanja</a:t>
            </a:r>
          </a:p>
          <a:p>
            <a:pPr algn="ctr">
              <a:lnSpc>
                <a:spcPct val="200000"/>
              </a:lnSpc>
            </a:pPr>
            <a:r>
              <a:rPr lang="hr-HR" altLang="en-US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Izgradnja stavova</a:t>
            </a:r>
          </a:p>
          <a:p>
            <a:pPr algn="ctr">
              <a:lnSpc>
                <a:spcPct val="200000"/>
              </a:lnSpc>
            </a:pPr>
            <a:r>
              <a:rPr lang="hr-HR" altLang="en-US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Promjene u ponašanju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78AA3-E21C-EE2B-7AD1-3F1317C20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4126" y="214314"/>
            <a:ext cx="8143875" cy="928687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hr-HR" sz="36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Odgoj i obrazovanje za rodnu ravnopravnost</a:t>
            </a:r>
          </a:p>
        </p:txBody>
      </p:sp>
      <p:sp>
        <p:nvSpPr>
          <p:cNvPr id="147459" name="Content Placeholder 2">
            <a:extLst>
              <a:ext uri="{FF2B5EF4-FFF2-40B4-BE49-F238E27FC236}">
                <a16:creationId xmlns:a16="http://schemas.microsoft.com/office/drawing/2014/main" id="{8693757A-32E9-9424-0130-938B4F498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26" y="1214439"/>
            <a:ext cx="8505825" cy="550068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Char char="-"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Pravo na obrazovanje i uključivanje djevojčica i žena u formalni odgojno obrazovni sustav 50-tih godina 20.st);</a:t>
            </a:r>
          </a:p>
          <a:p>
            <a:pPr eaLnBrk="1" hangingPunct="1">
              <a:buFontTx/>
              <a:buChar char="-"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Potkraj 70-tih godina prošlog stoljeća   - istraživanje o spolnim/ rodnim nejednakostima u obrazovanju</a:t>
            </a:r>
          </a:p>
          <a:p>
            <a:pPr eaLnBrk="1" hangingPunct="1">
              <a:buFontTx/>
              <a:buChar char="-"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Potkraj 80-tih  ispodprosječna postignuća žena;</a:t>
            </a:r>
          </a:p>
          <a:p>
            <a:pPr eaLnBrk="1" hangingPunct="1">
              <a:buFontTx/>
              <a:buChar char="-"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Sredinom 90-tih ispodprosječna postignuća muškaraca  (žene su u prosjeku bile bolje od muškaraca u većini aspekata obrazovanja). </a:t>
            </a:r>
          </a:p>
          <a:p>
            <a:pPr eaLnBrk="1" hangingPunct="1">
              <a:buFontTx/>
              <a:buChar char="-"/>
            </a:pPr>
            <a:r>
              <a:rPr lang="hr-HR" altLang="en-US" sz="2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Danas: u razvijenim zemljama obrazovne politike se usredotočuju na: </a:t>
            </a:r>
            <a:r>
              <a:rPr lang="hr-HR" altLang="en-US" sz="2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povećanje sudjelovanje </a:t>
            </a:r>
            <a:r>
              <a:rPr lang="hr-HR" altLang="en-US" sz="2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mladića (</a:t>
            </a:r>
            <a:r>
              <a:rPr lang="hr-HR" altLang="en-US" sz="2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muškaraca</a:t>
            </a:r>
            <a:r>
              <a:rPr lang="hr-HR" altLang="en-US" sz="2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kao nastavnika/ stručnjaka </a:t>
            </a:r>
            <a:r>
              <a:rPr lang="hr-HR" altLang="en-US" sz="2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studijima i u profesijama odgoja i obrazovanja,</a:t>
            </a:r>
            <a:r>
              <a:rPr lang="hr-HR" altLang="en-US" sz="2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 na </a:t>
            </a:r>
            <a:r>
              <a:rPr lang="hr-HR" altLang="en-US" sz="2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povećanje sudjelovanje </a:t>
            </a:r>
            <a:r>
              <a:rPr lang="hr-HR" altLang="en-US" sz="2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djevojaka(</a:t>
            </a:r>
            <a:r>
              <a:rPr lang="hr-HR" altLang="en-US" sz="2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žena</a:t>
            </a:r>
            <a:r>
              <a:rPr lang="hr-HR" altLang="en-US" sz="2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u </a:t>
            </a:r>
            <a:r>
              <a:rPr lang="hr-HR" altLang="en-US" sz="2400" b="1" i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STEM </a:t>
            </a:r>
            <a:r>
              <a:rPr lang="hr-HR" altLang="en-US" sz="2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obrazovanju</a:t>
            </a:r>
            <a:r>
              <a:rPr lang="hr-HR" altLang="en-US" sz="2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(znanost, tehnologija, inženjerstvo, matematika), odnosno </a:t>
            </a:r>
            <a:r>
              <a:rPr lang="hr-HR" altLang="en-US" sz="2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 proizvodnji znanja  </a:t>
            </a:r>
          </a:p>
          <a:p>
            <a:pPr eaLnBrk="1" hangingPunct="1">
              <a:buFontTx/>
              <a:buChar char="-"/>
            </a:pPr>
            <a:endParaRPr lang="hr-HR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39420-27C2-F364-97B6-40BDFF4FA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hr-HR" sz="32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Interkulturalni odgoj i obrazovanje</a:t>
            </a:r>
          </a:p>
        </p:txBody>
      </p:sp>
      <p:sp>
        <p:nvSpPr>
          <p:cNvPr id="148483" name="Content Placeholder 2">
            <a:extLst>
              <a:ext uri="{FF2B5EF4-FFF2-40B4-BE49-F238E27FC236}">
                <a16:creationId xmlns:a16="http://schemas.microsoft.com/office/drawing/2014/main" id="{1795FB7A-A3F0-6F8A-9B98-16D1F92B0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Tx/>
              <a:buChar char="-"/>
            </a:pP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Potreba uravnoteženja među različitostima s gledišta snošljivosti i pravednosti; poštivanje Drugog i Različitog</a:t>
            </a:r>
          </a:p>
          <a:p>
            <a:pPr eaLnBrk="1" hangingPunct="1">
              <a:buFontTx/>
              <a:buChar char="-"/>
            </a:pPr>
            <a:endParaRPr lang="hr-H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Tx/>
              <a:buChar char="-"/>
            </a:pPr>
            <a:r>
              <a:rPr lang="hr-HR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Svijet je preširok samo za Sebe  </a:t>
            </a:r>
          </a:p>
          <a:p>
            <a:pPr algn="ctr" eaLnBrk="1" hangingPunct="1"/>
            <a:r>
              <a:rPr lang="hr-HR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umjesto američkog “</a:t>
            </a:r>
            <a:r>
              <a:rPr lang="hr-HR" alt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melting</a:t>
            </a:r>
            <a:r>
              <a:rPr lang="hr-HR" alt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pot</a:t>
            </a:r>
            <a:r>
              <a:rPr lang="hr-HR" alt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-a</a:t>
            </a:r>
            <a:r>
              <a:rPr lang="hr-HR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”  ili</a:t>
            </a:r>
          </a:p>
          <a:p>
            <a:pPr algn="ctr" eaLnBrk="1" hangingPunct="1">
              <a:buFont typeface="Courier New" panose="02070309020205020404" pitchFamily="49" charset="0"/>
              <a:buChar char="o"/>
            </a:pPr>
            <a:r>
              <a:rPr lang="hr-HR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kanadskog “</a:t>
            </a:r>
            <a:r>
              <a:rPr lang="hr-HR" alt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kulturnog mozaika</a:t>
            </a:r>
            <a:r>
              <a:rPr lang="hr-HR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hr-HR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danas se nude  </a:t>
            </a:r>
          </a:p>
          <a:p>
            <a:pPr algn="ctr" eaLnBrk="1" hangingPunct="1">
              <a:buFont typeface="Courier New" panose="02070309020205020404" pitchFamily="49" charset="0"/>
              <a:buChar char="o"/>
            </a:pPr>
            <a:r>
              <a:rPr lang="hr-HR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švedske “</a:t>
            </a:r>
            <a:r>
              <a:rPr lang="hr-HR" alt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voćne salate</a:t>
            </a:r>
            <a:r>
              <a:rPr lang="hr-HR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” i </a:t>
            </a:r>
          </a:p>
          <a:p>
            <a:pPr algn="ctr" eaLnBrk="1" hangingPunct="1">
              <a:buFont typeface="Courier New" panose="02070309020205020404" pitchFamily="49" charset="0"/>
              <a:buChar char="o"/>
            </a:pPr>
            <a:r>
              <a:rPr lang="hr-HR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hr-HR" alt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puzzle</a:t>
            </a:r>
            <a:r>
              <a:rPr lang="hr-HR" alt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hr-HR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 u kojima je svaki i </a:t>
            </a:r>
            <a:r>
              <a:rPr lang="hr-HR" alt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najsitiniji</a:t>
            </a:r>
            <a:r>
              <a:rPr lang="hr-HR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 dio potreban i važan .</a:t>
            </a:r>
          </a:p>
          <a:p>
            <a:endParaRPr lang="hr-H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B2C64-5A22-114E-07E9-3CAFDE41E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4963" y="346557"/>
            <a:ext cx="9348842" cy="122555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hr-HR" sz="32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Interkulturalno obrazovanje (obrazovanje za multikulturalizam)</a:t>
            </a:r>
          </a:p>
        </p:txBody>
      </p:sp>
      <p:sp>
        <p:nvSpPr>
          <p:cNvPr id="149507" name="Content Placeholder 2">
            <a:extLst>
              <a:ext uri="{FF2B5EF4-FFF2-40B4-BE49-F238E27FC236}">
                <a16:creationId xmlns:a16="http://schemas.microsoft.com/office/drawing/2014/main" id="{D2E8455B-58BF-EFCB-0F41-4F844A524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0446" y="2000250"/>
            <a:ext cx="8568006" cy="4357688"/>
          </a:xfrm>
        </p:spPr>
        <p:txBody>
          <a:bodyPr>
            <a:normAutofit/>
          </a:bodyPr>
          <a:lstStyle/>
          <a:p>
            <a:pPr eaLnBrk="1" hangingPunct="1">
              <a:buFontTx/>
              <a:buChar char="-"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INTERKULTURALIZAM - proces u kojem nema jednostavnog davanja ili primanja, u kojemu bi netko unaprijed bio aktivan, a netko pasivan – manje ili više važan – </a:t>
            </a:r>
            <a:r>
              <a:rPr lang="hr-HR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ravnopravan odnos bez obzira na različitost.</a:t>
            </a:r>
          </a:p>
          <a:p>
            <a:pPr eaLnBrk="1" hangingPunct="1">
              <a:buFontTx/>
              <a:buChar char="-"/>
            </a:pPr>
            <a:endParaRPr lang="hr-HR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Char char="-"/>
            </a:pPr>
            <a:r>
              <a:rPr lang="hr-HR" alt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INTERKULTURALIZAM  izgrađuje: filozofiju poštovanja i prožimanja; socijalno- etičku i političku zaštitu manjina; dodire s nedovoljno poznatim te druge ovisnosti o ljudima.</a:t>
            </a:r>
          </a:p>
          <a:p>
            <a:endParaRPr lang="hr-HR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00E49-5A29-A2E6-7378-9670BB681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978" y="274638"/>
            <a:ext cx="8815226" cy="115411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hr-HR" i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Interkulturalizam / multikulturalizam</a:t>
            </a:r>
          </a:p>
        </p:txBody>
      </p:sp>
      <p:sp>
        <p:nvSpPr>
          <p:cNvPr id="150531" name="Content Placeholder 2">
            <a:extLst>
              <a:ext uri="{FF2B5EF4-FFF2-40B4-BE49-F238E27FC236}">
                <a16:creationId xmlns:a16="http://schemas.microsoft.com/office/drawing/2014/main" id="{41DB589B-32C7-D1D9-3F11-580E38732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2688" y="2043701"/>
            <a:ext cx="8005762" cy="5195888"/>
          </a:xfrm>
        </p:spPr>
        <p:txBody>
          <a:bodyPr>
            <a:normAutofit/>
          </a:bodyPr>
          <a:lstStyle/>
          <a:p>
            <a:pPr eaLnBrk="1" hangingPunct="1">
              <a:buFontTx/>
              <a:buChar char="-"/>
            </a:pP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INTERKULTURALIZAM-  aktivna interakcija , napori učinjeni kako bi se povezali nositelji različitih kultura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buFontTx/>
              <a:buChar char="-"/>
            </a:pP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MULTIKULTURALNOST- kao </a:t>
            </a:r>
            <a:r>
              <a:rPr lang="hr-HR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stanje stvari na terenu, suživot  </a:t>
            </a: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više različitih kultura na istom prostoru.</a:t>
            </a:r>
          </a:p>
          <a:p>
            <a:pPr eaLnBrk="1" hangingPunct="1">
              <a:buFontTx/>
              <a:buChar char="-"/>
            </a:pPr>
            <a:endParaRPr lang="hr-H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Tx/>
              <a:buChar char="-"/>
            </a:pPr>
            <a:r>
              <a:rPr lang="hr-HR" altLang="en-US" b="1" i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MULTIKULTURALNOST  JE STANJE,  A INTERKULTURALIZAM  JE PROCES IZGRAĐIVANJA ODNOSA u multikulturalnom društvu. </a:t>
            </a:r>
            <a:endParaRPr lang="hr-HR" altLang="en-US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893DC-78A6-3010-1860-153105E24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045" y="274638"/>
            <a:ext cx="10751135" cy="211423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hr-HR" sz="28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Louis Porcher</a:t>
            </a:r>
            <a:br>
              <a:rPr lang="hr-HR" sz="28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8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hr-HR" sz="2800" b="1" i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hr-HR" sz="2800" b="1" i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education of the children of migrant workers in Europe: Interculturalism and teacher </a:t>
            </a:r>
            <a:r>
              <a:rPr lang="hr-HR" sz="2800" b="1" i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</a:t>
            </a:r>
            <a:r>
              <a:rPr lang="hr-HR" sz="28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br>
              <a:rPr lang="hr-HR" sz="28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8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Europskog savjeta iz 70-tih godina</a:t>
            </a:r>
          </a:p>
        </p:txBody>
      </p:sp>
      <p:sp>
        <p:nvSpPr>
          <p:cNvPr id="151555" name="Content Placeholder 2">
            <a:extLst>
              <a:ext uri="{FF2B5EF4-FFF2-40B4-BE49-F238E27FC236}">
                <a16:creationId xmlns:a16="http://schemas.microsoft.com/office/drawing/2014/main" id="{FEDC88EB-C285-9823-468B-E0EB9A2A2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5962" y="2817849"/>
            <a:ext cx="8220075" cy="3605212"/>
          </a:xfrm>
        </p:spPr>
        <p:txBody>
          <a:bodyPr>
            <a:normAutofit/>
          </a:bodyPr>
          <a:lstStyle/>
          <a:p>
            <a:pPr eaLnBrk="1" hangingPunct="1">
              <a:buFontTx/>
              <a:buChar char="-"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školska odgojno-obrazovna</a:t>
            </a:r>
          </a:p>
          <a:p>
            <a:pPr eaLnBrk="1" hangingPunct="1">
              <a:buFontTx/>
              <a:buChar char="-"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praksa kao važno mjesto izgrađivanja snošljivih</a:t>
            </a:r>
          </a:p>
          <a:p>
            <a:pPr eaLnBrk="1" hangingPunct="1">
              <a:buFontTx/>
              <a:buChar char="-"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odnosa i oblikovanja stajališta prema sustavu demokratskih i građanskih vrijednosti mladih; </a:t>
            </a:r>
          </a:p>
          <a:p>
            <a:pPr eaLnBrk="1" hangingPunct="1">
              <a:buFontTx/>
              <a:buChar char="-"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zahtjev za boljim obrazovanjem migrantske djece u školama.</a:t>
            </a:r>
          </a:p>
          <a:p>
            <a:endParaRPr lang="hr-HR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A5E30-1CFE-3FF8-ACCD-E618A6AA2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0980" y="274639"/>
            <a:ext cx="10366624" cy="1082675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hr-HR" sz="44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Smjernice za interkulturalni odgoj i obrazovanje</a:t>
            </a:r>
          </a:p>
        </p:txBody>
      </p:sp>
      <p:sp>
        <p:nvSpPr>
          <p:cNvPr id="152579" name="Content Placeholder 2">
            <a:extLst>
              <a:ext uri="{FF2B5EF4-FFF2-40B4-BE49-F238E27FC236}">
                <a16:creationId xmlns:a16="http://schemas.microsoft.com/office/drawing/2014/main" id="{A9C8D4BC-EB09-4D58-509B-4B2E8C1A0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1524" y="1835149"/>
            <a:ext cx="8077200" cy="4748212"/>
          </a:xfrm>
        </p:spPr>
        <p:txBody>
          <a:bodyPr>
            <a:normAutofit/>
          </a:bodyPr>
          <a:lstStyle/>
          <a:p>
            <a:pPr marL="596900" indent="-514350">
              <a:buFont typeface="Gill Sans MT" panose="020B0502020104020203" pitchFamily="34" charset="0"/>
              <a:buAutoNum type="arabicPeriod"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Usvojiti znanje o ljudskim pravima te o  iskustvima i pokušajima, i pogreškama pojedinaca u interkulturalnim uvjetima;</a:t>
            </a:r>
          </a:p>
          <a:p>
            <a:pPr marL="596900" indent="-514350">
              <a:buFont typeface="Gill Sans MT" panose="020B0502020104020203" pitchFamily="34" charset="0"/>
              <a:buAutoNum type="arabicPeriod"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Obrazovanje utemeljeno na dječjim iskustvima;</a:t>
            </a:r>
          </a:p>
          <a:p>
            <a:pPr marL="596900" indent="-514350">
              <a:buFont typeface="Gill Sans MT" panose="020B0502020104020203" pitchFamily="34" charset="0"/>
              <a:buAutoNum type="arabicPeriod"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Škola kao mjesto za razmjenu ideja; </a:t>
            </a:r>
          </a:p>
          <a:p>
            <a:pPr marL="596900" indent="-514350">
              <a:buFont typeface="Gill Sans MT" panose="020B0502020104020203" pitchFamily="34" charset="0"/>
              <a:buAutoNum type="arabicPeriod"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Svi školski predmeti  su u igri;</a:t>
            </a:r>
          </a:p>
          <a:p>
            <a:pPr marL="596900" indent="-514350">
              <a:buFont typeface="Gill Sans MT" panose="020B0502020104020203" pitchFamily="34" charset="0"/>
              <a:buAutoNum type="arabicPeriod"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Umjetnost i glazba, kao najprimjerenija područja za interkulturalno obrazovanje; </a:t>
            </a:r>
          </a:p>
          <a:p>
            <a:pPr marL="596900" indent="-514350">
              <a:buFont typeface="Gill Sans MT" panose="020B0502020104020203" pitchFamily="34" charset="0"/>
              <a:buAutoNum type="arabicPeriod"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Izobrazba svih nastavnika.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DB9F499-D56E-3509-0DDA-2B1E765C0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7703" y="405794"/>
            <a:ext cx="9297471" cy="1011237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hr-HR" sz="3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Obrazovanje za okoliš i održivi razvoj – Razvoj koncepta</a:t>
            </a:r>
            <a:endParaRPr lang="en-GB" sz="3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02" name="Content Placeholder 2">
            <a:extLst>
              <a:ext uri="{FF2B5EF4-FFF2-40B4-BE49-F238E27FC236}">
                <a16:creationId xmlns:a16="http://schemas.microsoft.com/office/drawing/2014/main" id="{BE814E3C-0B03-263E-A1B4-F3307403F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4275" y="1551305"/>
            <a:ext cx="8358188" cy="5214938"/>
          </a:xfrm>
        </p:spPr>
        <p:txBody>
          <a:bodyPr>
            <a:normAutofit/>
          </a:bodyPr>
          <a:lstStyle/>
          <a:p>
            <a:pPr eaLnBrk="1" hangingPunct="1"/>
            <a:r>
              <a:rPr lang="hr-HR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IUCN </a:t>
            </a:r>
            <a:r>
              <a:rPr lang="hr-HR" alt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Conference</a:t>
            </a:r>
            <a:r>
              <a:rPr lang="hr-HR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r-HR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Konferencija Međunarodne Unije za zaštitu prirode i prirodnih resursa</a:t>
            </a: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hr-HR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Paris,1948</a:t>
            </a: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., - prvi put se koristi naziv “</a:t>
            </a:r>
            <a:r>
              <a:rPr lang="hr-HR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obrazovanje za okoliš</a:t>
            </a: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eaLnBrk="1" hangingPunct="1"/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50- tih godina 20.st.- pokret za zaštitu </a:t>
            </a:r>
            <a:r>
              <a:rPr lang="hr-HR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pririode</a:t>
            </a: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hr-HR" alt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conservation</a:t>
            </a:r>
            <a:r>
              <a:rPr lang="hr-HR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movement</a:t>
            </a: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eaLnBrk="1" hangingPunct="1"/>
            <a:r>
              <a:rPr lang="hr-HR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Konferencija UN-a o ljudskom okolišu, Stockholm, 1972</a:t>
            </a: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. , poziva za internacionalnim programom u području obrazovanja za okoliš” ( narasla svijest o ekološkoj krizi u svijetu)</a:t>
            </a:r>
          </a:p>
          <a:p>
            <a:pPr eaLnBrk="1" hangingPunct="1"/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UNESCO - sredinom 1970-ih </a:t>
            </a: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traži koncipiranje obrazovanja za okoliš</a:t>
            </a:r>
          </a:p>
          <a:p>
            <a:pPr eaLnBrk="1" hangingPunct="1"/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UNESCO – First Inter-</a:t>
            </a:r>
            <a:r>
              <a:rPr lang="hr-HR" alt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Governmental</a:t>
            </a:r>
            <a:r>
              <a:rPr lang="hr-HR" alt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Conference</a:t>
            </a:r>
            <a:r>
              <a:rPr lang="hr-HR" alt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hr-HR" alt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Environmental</a:t>
            </a:r>
            <a:r>
              <a:rPr lang="hr-HR" alt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Education, 1977, Tbilisi</a:t>
            </a:r>
          </a:p>
          <a:p>
            <a:pPr eaLnBrk="1" hangingPunct="1">
              <a:buFontTx/>
              <a:buChar char="-"/>
            </a:pPr>
            <a:endParaRPr lang="hr-H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F6CD73-2D7B-621A-B98D-BD4FFB1F8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6725" y="809732"/>
            <a:ext cx="10528604" cy="54292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hr-HR" sz="11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</a:t>
            </a:r>
            <a:br>
              <a:rPr lang="hr-HR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600" b="1" dirty="0" err="1">
                <a:solidFill>
                  <a:srgbClr val="3215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OdgojnO</a:t>
            </a:r>
            <a:r>
              <a:rPr lang="hr-HR" sz="3600" b="1" dirty="0">
                <a:solidFill>
                  <a:srgbClr val="3215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obrazovne perspektive </a:t>
            </a:r>
            <a:br>
              <a:rPr lang="hr-HR" sz="3600" b="1" dirty="0">
                <a:solidFill>
                  <a:srgbClr val="321547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600" b="1" dirty="0">
                <a:solidFill>
                  <a:srgbClr val="3215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21. stoljeće </a:t>
            </a:r>
            <a:br>
              <a:rPr lang="hr-HR" sz="3600" b="1" dirty="0">
                <a:solidFill>
                  <a:srgbClr val="321547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600" b="1" dirty="0">
                <a:solidFill>
                  <a:srgbClr val="3215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(“Odgoj i</a:t>
            </a:r>
            <a:br>
              <a:rPr lang="hr-HR" sz="3600" b="1" dirty="0">
                <a:solidFill>
                  <a:srgbClr val="321547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600" b="1" dirty="0">
                <a:solidFill>
                  <a:srgbClr val="3215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obrazovanje za...”)</a:t>
            </a:r>
            <a:br>
              <a:rPr lang="hr-HR" sz="4000" b="1" dirty="0">
                <a:solidFill>
                  <a:srgbClr val="36174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r-HR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r-HR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100" b="1" dirty="0">
              <a:solidFill>
                <a:srgbClr val="3215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3623E-4AED-9B5A-BC44-D27DDCB8E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964" y="168427"/>
            <a:ext cx="10561834" cy="143986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hr-HR" sz="32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UNESCO, 1987</a:t>
            </a:r>
            <a:br>
              <a:rPr lang="hr-HR" sz="32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2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Naša zajednička budućnost / Our Common Future/ </a:t>
            </a:r>
            <a:r>
              <a:rPr lang="hr-HR" sz="3200" b="1" dirty="0" err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Bruntland</a:t>
            </a:r>
            <a:r>
              <a:rPr lang="hr-HR" sz="32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3200" b="1" dirty="0" err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</a:t>
            </a:r>
            <a:r>
              <a:rPr lang="hr-HR" sz="32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1987</a:t>
            </a:r>
          </a:p>
        </p:txBody>
      </p:sp>
      <p:sp>
        <p:nvSpPr>
          <p:cNvPr id="3" name="Eksplozija: 14 točaka 2">
            <a:extLst>
              <a:ext uri="{FF2B5EF4-FFF2-40B4-BE49-F238E27FC236}">
                <a16:creationId xmlns:a16="http://schemas.microsoft.com/office/drawing/2014/main" id="{DCE23DDD-0524-4290-A5EE-1345DEE07A39}"/>
              </a:ext>
            </a:extLst>
          </p:cNvPr>
          <p:cNvSpPr/>
          <p:nvPr/>
        </p:nvSpPr>
        <p:spPr>
          <a:xfrm>
            <a:off x="777240" y="1497330"/>
            <a:ext cx="11414760" cy="5897880"/>
          </a:xfrm>
          <a:prstGeom prst="irregularSeal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54627" name="Content Placeholder 2">
            <a:extLst>
              <a:ext uri="{FF2B5EF4-FFF2-40B4-BE49-F238E27FC236}">
                <a16:creationId xmlns:a16="http://schemas.microsoft.com/office/drawing/2014/main" id="{A60A6DF1-2BAF-9E6A-FC47-74235C70C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0244" y="3723322"/>
            <a:ext cx="8291512" cy="2368868"/>
          </a:xfrm>
        </p:spPr>
        <p:txBody>
          <a:bodyPr/>
          <a:lstStyle/>
          <a:p>
            <a:pPr algn="ctr" eaLnBrk="1" hangingPunct="1">
              <a:buFontTx/>
              <a:buChar char="-"/>
            </a:pP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“Svatko treba postati svjestan značaja okoliša kroz primjereni odgoj i obrazovanje za okoliš”</a:t>
            </a:r>
          </a:p>
          <a:p>
            <a:pPr algn="ctr" eaLnBrk="1" hangingPunct="1">
              <a:buFontTx/>
              <a:buChar char="-"/>
            </a:pPr>
            <a:endParaRPr lang="hr-H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Tx/>
              <a:buChar char="-"/>
            </a:pP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“Od odgoja i obrazovanja za okoliš očekuje se da promijeni stavove ljudi i podstakne ih na uključivanje u široku kampanju obrazovanja, rasprava i javnog sudjelovanja”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Content Placeholder 2">
            <a:extLst>
              <a:ext uri="{FF2B5EF4-FFF2-40B4-BE49-F238E27FC236}">
                <a16:creationId xmlns:a16="http://schemas.microsoft.com/office/drawing/2014/main" id="{31A9C335-BE52-B1A7-3D6B-691DD897A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26" y="500064"/>
            <a:ext cx="8505825" cy="6143625"/>
          </a:xfrm>
        </p:spPr>
        <p:txBody>
          <a:bodyPr/>
          <a:lstStyle/>
          <a:p>
            <a:pPr algn="ctr" eaLnBrk="1" hangingPunct="1">
              <a:buFontTx/>
              <a:buChar char="-"/>
            </a:pP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Odgoj i obrazovanje za okoliš sadrži obrazovna iskustva koja trebaju osigurati osposobljavanje učenika za stjecanje odgovarajuće razine </a:t>
            </a:r>
            <a:r>
              <a:rPr lang="hr-HR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znanja, razumijevanja i koncepata o okolišu, kako bi kritički prosuđivali u pogledu ljudskih odnosa spram okoliša i promicali akcije vezano za okoliš </a:t>
            </a: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(Joy A. Palmer)</a:t>
            </a:r>
          </a:p>
          <a:p>
            <a:pPr algn="ctr" eaLnBrk="1" hangingPunct="1">
              <a:buFontTx/>
              <a:buChar char="-"/>
            </a:pPr>
            <a:endParaRPr lang="hr-HR" altLang="en-US" dirty="0">
              <a:solidFill>
                <a:srgbClr val="3617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Tx/>
              <a:buChar char="-"/>
            </a:pPr>
            <a:r>
              <a:rPr lang="hr-HR" altLang="en-US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Znanje</a:t>
            </a:r>
            <a:r>
              <a:rPr lang="hr-HR" altLang="en-US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hr-HR" altLang="en-US" dirty="0">
                <a:solidFill>
                  <a:srgbClr val="3617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obrazovanje </a:t>
            </a:r>
            <a:r>
              <a:rPr lang="hr-HR" altLang="en-US" b="1" i="1" dirty="0">
                <a:solidFill>
                  <a:srgbClr val="3617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hr-HR" altLang="en-US" dirty="0">
                <a:solidFill>
                  <a:srgbClr val="3617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okolišu)</a:t>
            </a:r>
          </a:p>
          <a:p>
            <a:pPr algn="ctr" eaLnBrk="1" hangingPunct="1">
              <a:buFontTx/>
              <a:buChar char="-"/>
            </a:pPr>
            <a:r>
              <a:rPr lang="hr-HR" altLang="en-US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Vještine</a:t>
            </a:r>
            <a:r>
              <a:rPr lang="hr-HR" altLang="en-US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hr-HR" altLang="en-US" dirty="0">
                <a:solidFill>
                  <a:srgbClr val="3617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(odgoj i obrazovanje </a:t>
            </a:r>
            <a:r>
              <a:rPr lang="hr-HR" altLang="en-US" b="1" i="1" dirty="0">
                <a:solidFill>
                  <a:srgbClr val="3617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hr-HR" altLang="en-US" dirty="0">
                <a:solidFill>
                  <a:srgbClr val="3617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okolišu) i</a:t>
            </a:r>
          </a:p>
          <a:p>
            <a:pPr algn="ctr" eaLnBrk="1" hangingPunct="1">
              <a:buFontTx/>
              <a:buChar char="-"/>
            </a:pPr>
            <a:r>
              <a:rPr lang="hr-HR" altLang="en-US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Stavovi </a:t>
            </a:r>
            <a:r>
              <a:rPr lang="hr-HR" altLang="en-US" dirty="0">
                <a:solidFill>
                  <a:srgbClr val="3617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(odgoj i obrazovanje </a:t>
            </a:r>
            <a:r>
              <a:rPr lang="hr-HR" altLang="en-US" b="1" i="1" dirty="0">
                <a:solidFill>
                  <a:srgbClr val="3617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hr-HR" altLang="en-US" dirty="0">
                <a:solidFill>
                  <a:srgbClr val="3617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okoliš). </a:t>
            </a:r>
          </a:p>
          <a:p>
            <a:pPr algn="ctr" eaLnBrk="1" hangingPunct="1">
              <a:buFontTx/>
              <a:buChar char="-"/>
            </a:pPr>
            <a:r>
              <a:rPr lang="hr-HR" altLang="en-US" dirty="0">
                <a:solidFill>
                  <a:srgbClr val="3617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Cilj: </a:t>
            </a:r>
            <a:r>
              <a:rPr lang="hr-HR" alt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stjecanje znanja </a:t>
            </a:r>
            <a:r>
              <a:rPr lang="hr-HR" altLang="en-US" dirty="0">
                <a:solidFill>
                  <a:srgbClr val="3617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okolišu, </a:t>
            </a:r>
            <a:r>
              <a:rPr lang="hr-HR" alt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promjena stavova (prema pro-okolišnim</a:t>
            </a:r>
            <a:r>
              <a:rPr lang="hr-HR" altLang="en-US" dirty="0">
                <a:solidFill>
                  <a:srgbClr val="3617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te razvijanje </a:t>
            </a:r>
            <a:r>
              <a:rPr lang="hr-HR" alt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pro-okolišnog ponašanja,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hr-HR" altLang="en-US" b="1" dirty="0">
                <a:solidFill>
                  <a:srgbClr val="006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odnosno razvijanje ekološke svijesti .</a:t>
            </a:r>
          </a:p>
          <a:p>
            <a:endParaRPr lang="hr-H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57A2C-B61A-1F93-BC0B-9D382E49C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222" y="308224"/>
            <a:ext cx="10983074" cy="142875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hr-HR" sz="31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Odgoj i obrazovanje za okoliš / </a:t>
            </a:r>
            <a:br>
              <a:rPr lang="hr-HR" sz="31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1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Odgoj i obrazovanje za  održivi razvoj  / </a:t>
            </a:r>
            <a:br>
              <a:rPr lang="hr-HR" sz="31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1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Odgoj i obrazovanje za okoliš i održivi razvoj </a:t>
            </a:r>
            <a:br>
              <a:rPr lang="hr-HR" sz="32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r-HR" sz="32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sz="32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627" name="Content Placeholder 2">
            <a:extLst>
              <a:ext uri="{FF2B5EF4-FFF2-40B4-BE49-F238E27FC236}">
                <a16:creationId xmlns:a16="http://schemas.microsoft.com/office/drawing/2014/main" id="{A41BFB58-2569-670C-6433-C7EEDC199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8314" y="1357314"/>
            <a:ext cx="8720137" cy="5500687"/>
          </a:xfrm>
        </p:spPr>
        <p:txBody>
          <a:bodyPr>
            <a:normAutofit/>
          </a:bodyPr>
          <a:lstStyle/>
          <a:p>
            <a:pPr eaLnBrk="1" hangingPunct="1">
              <a:buFont typeface="Wingdings 2" panose="05020102010507070707" pitchFamily="18" charset="2"/>
              <a:buNone/>
              <a:defRPr/>
            </a:pPr>
            <a:endParaRPr lang="hr-H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  <a:defRPr/>
            </a:pP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Od početka 1990-ih </a:t>
            </a:r>
          </a:p>
          <a:p>
            <a:pPr algn="ctr" eaLnBrk="1" hangingPunct="1">
              <a:buFont typeface="Wingdings 2" panose="05020102010507070707" pitchFamily="18" charset="2"/>
              <a:buNone/>
              <a:defRPr/>
            </a:pP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odgoj i obrazovanje za okoliš</a:t>
            </a:r>
          </a:p>
          <a:p>
            <a:pPr algn="ctr" eaLnBrk="1" hangingPunct="1">
              <a:buFont typeface="Wingdings 2" panose="05020102010507070707" pitchFamily="18" charset="2"/>
              <a:buNone/>
              <a:defRPr/>
            </a:pP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hr-HR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kontekstualizira</a:t>
            </a: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 u odnosu na: </a:t>
            </a:r>
          </a:p>
          <a:p>
            <a:pPr algn="ctr" eaLnBrk="1" hangingPunct="1">
              <a:buFont typeface="Wingdings 2" panose="05020102010507070707" pitchFamily="18" charset="2"/>
              <a:buNone/>
              <a:defRPr/>
            </a:pPr>
            <a:r>
              <a:rPr lang="hr-HR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globalne ciljeve održivog razvoja </a:t>
            </a: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 eaLnBrk="1" hangingPunct="1">
              <a:buFont typeface="Wingdings 2" panose="05020102010507070707" pitchFamily="18" charset="2"/>
              <a:buNone/>
              <a:defRPr/>
            </a:pP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hr-HR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koji se podjednako odnose na ekonomsku, socijalnu i okolišnu održivost.</a:t>
            </a:r>
          </a:p>
          <a:p>
            <a:pPr algn="ctr" eaLnBrk="1" hangingPunct="1">
              <a:buFont typeface="Wingdings 2" panose="05020102010507070707" pitchFamily="18" charset="2"/>
              <a:buNone/>
              <a:defRPr/>
            </a:pPr>
            <a:endParaRPr lang="hr-HR" altLang="en-US" b="1" dirty="0">
              <a:solidFill>
                <a:srgbClr val="006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550" indent="0" algn="ctr">
              <a:buNone/>
              <a:defRPr/>
            </a:pPr>
            <a:r>
              <a:rPr lang="hr-HR" altLang="en-US" b="1" i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Održivi razvoj – </a:t>
            </a:r>
          </a:p>
          <a:p>
            <a:pPr marL="82550" indent="0" algn="ctr">
              <a:buNone/>
              <a:defRPr/>
            </a:pPr>
            <a:r>
              <a:rPr lang="hr-HR" altLang="en-US" b="1" i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razvoj koji zadovoljava potrebe sadašnjosti bez ugrožavanja mogućnosti budućih generacija da zadovolji vlastite potrebe (</a:t>
            </a:r>
            <a:r>
              <a:rPr lang="hr-HR" altLang="en-US" b="1" i="1" dirty="0" err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Bruntland</a:t>
            </a:r>
            <a:r>
              <a:rPr lang="hr-HR" altLang="en-US" b="1" i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Izvješće) </a:t>
            </a:r>
          </a:p>
          <a:p>
            <a:pPr algn="ctr" eaLnBrk="1" hangingPunct="1">
              <a:buFontTx/>
              <a:buChar char="-"/>
              <a:defRPr/>
            </a:pPr>
            <a:endParaRPr lang="hr-H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hr-H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33ACD-AB0D-EA5F-465F-260526F41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3448" y="302446"/>
            <a:ext cx="8501063" cy="6000750"/>
          </a:xfrm>
        </p:spPr>
        <p:txBody>
          <a:bodyPr>
            <a:normAutofit lnSpcReduction="10000"/>
          </a:bodyPr>
          <a:lstStyle/>
          <a:p>
            <a:pPr algn="ctr">
              <a:buFont typeface="Wingdings 2" panose="05020102010507070707" pitchFamily="18" charset="2"/>
              <a:buNone/>
              <a:defRPr/>
            </a:pPr>
            <a:r>
              <a:rPr lang="hr-HR" sz="2400" i="1" dirty="0">
                <a:latin typeface="Arial" panose="020B0604020202020204" pitchFamily="34" charset="0"/>
                <a:cs typeface="Arial" panose="020B0604020202020204" pitchFamily="34" charset="0"/>
              </a:rPr>
              <a:t>Društvene problemi ili izazovi koji se postavljaju pred suvremene sustave odgoja i obrazovanja odnose se na: </a:t>
            </a:r>
          </a:p>
          <a:p>
            <a:pPr>
              <a:defRPr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Mogućnosti učinkovitih odgovara odgojno-obrazovnih sustava na probleme, razvoj i promjene u strukturi suvremenih društava, odnosno na promjene u ostalim društvenim podsustavima, a prije svega, na promjene u gospodarstvu.</a:t>
            </a:r>
          </a:p>
          <a:p>
            <a:pPr>
              <a:defRPr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U tom smislu očekuje se i suradnja formalnog (javnog,/institucionalnog) i neformalnog (izvaninstitucionalnog) odgoja i obrazovanja. </a:t>
            </a:r>
          </a:p>
          <a:p>
            <a:pPr algn="ctr">
              <a:buFont typeface="Wingdings 2" panose="05020102010507070707" pitchFamily="18" charset="2"/>
              <a:buNone/>
              <a:defRPr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Najveći izazovi danas odnose se na: </a:t>
            </a:r>
            <a:b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razvoj demokracije</a:t>
            </a:r>
            <a:r>
              <a:rPr lang="hr-HR" sz="2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sz="2400" b="1" i="1" dirty="0">
                <a:solidFill>
                  <a:srgbClr val="8E0C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promjene izazvane globalizacijom</a:t>
            </a:r>
            <a:r>
              <a:rPr lang="hr-HR" sz="2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sz="2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razvoj novih tehnologija</a:t>
            </a:r>
            <a:r>
              <a:rPr lang="hr-HR" sz="2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hr-HR" sz="2400" i="1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hr-HR" sz="2400" b="1" i="1" dirty="0">
                <a:solidFill>
                  <a:srgbClr val="2931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ekološku krizu</a:t>
            </a:r>
            <a:r>
              <a:rPr lang="hr-HR" sz="2400" i="1" dirty="0">
                <a:solidFill>
                  <a:srgbClr val="2931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odnosno na krizu resursa za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uravnoteženi razvoj globalnog društva</a:t>
            </a:r>
          </a:p>
          <a:p>
            <a:pPr>
              <a:buFont typeface="Wingdings 2" panose="05020102010507070707" pitchFamily="18" charset="2"/>
              <a:buNone/>
              <a:defRPr/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DCF79-28A7-C0B1-A8D8-4C71C1194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4556" y="304370"/>
            <a:ext cx="7862887" cy="939800"/>
          </a:xfrm>
        </p:spPr>
        <p:txBody>
          <a:bodyPr/>
          <a:lstStyle/>
          <a:p>
            <a:pPr algn="ctr">
              <a:defRPr/>
            </a:pPr>
            <a:r>
              <a:rPr lang="hr-HR" sz="4000" dirty="0">
                <a:latin typeface="Arial" panose="020B0604020202020204" pitchFamily="34" charset="0"/>
                <a:cs typeface="Arial" panose="020B0604020202020204" pitchFamily="34" charset="0"/>
              </a:rPr>
              <a:t>Literatura</a:t>
            </a:r>
          </a:p>
        </p:txBody>
      </p:sp>
      <p:sp>
        <p:nvSpPr>
          <p:cNvPr id="158723" name="Content Placeholder 2">
            <a:extLst>
              <a:ext uri="{FF2B5EF4-FFF2-40B4-BE49-F238E27FC236}">
                <a16:creationId xmlns:a16="http://schemas.microsoft.com/office/drawing/2014/main" id="{C81409E7-59D6-66C2-ABDA-14928A912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076" y="1000126"/>
            <a:ext cx="9256375" cy="5572125"/>
          </a:xfrm>
        </p:spPr>
        <p:txBody>
          <a:bodyPr>
            <a:normAutofit/>
          </a:bodyPr>
          <a:lstStyle/>
          <a:p>
            <a:r>
              <a:rPr lang="hr-HR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Buzov, I. (2008). Obrazovanje za okoliš- kratak pregled razvoj koncepta. Znanstveni godišnjak </a:t>
            </a:r>
            <a:r>
              <a:rPr lang="hr-HR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TITIUS, 1: 303-315.</a:t>
            </a:r>
          </a:p>
          <a:p>
            <a:r>
              <a:rPr lang="hr-HR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Haralambos</a:t>
            </a:r>
            <a:r>
              <a:rPr lang="hr-HR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M., </a:t>
            </a:r>
            <a:r>
              <a:rPr lang="hr-HR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Holbron</a:t>
            </a:r>
            <a:r>
              <a:rPr lang="hr-HR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M. (2002). </a:t>
            </a:r>
            <a:r>
              <a:rPr lang="hr-HR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Sociologija: Teme i perspektive (Poglavlje: Obrazovanje). Zagreb: Golden marketing.</a:t>
            </a:r>
          </a:p>
          <a:p>
            <a:r>
              <a:rPr lang="hr-HR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Katunarić,V</a:t>
            </a:r>
            <a:r>
              <a:rPr lang="hr-HR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(2009). Državljanski odgoj u europskim zemljama, Metodika 18, 10(1). 39-50.</a:t>
            </a:r>
          </a:p>
          <a:p>
            <a:r>
              <a:rPr lang="hr-HR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Obrazovanje za rodnu jednakost -http://www.zenska-udruga-izvor.hr/wp-content/uploads/2015/07/Obrazovanje-za-rodnu-jednakost.pdf</a:t>
            </a:r>
          </a:p>
          <a:p>
            <a:r>
              <a:rPr lang="hr-HR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lang="hr-HR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Commone</a:t>
            </a:r>
            <a:r>
              <a:rPr lang="hr-HR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Future,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Report of the World Commission on Environment and Development </a:t>
            </a:r>
            <a:r>
              <a:rPr lang="hr-HR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(1987). </a:t>
            </a:r>
            <a:r>
              <a:rPr lang="hr-HR" altLang="en-US" sz="2000" dirty="0"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http://www.un-documents.net/our-common-future.pdf</a:t>
            </a:r>
            <a:endParaRPr lang="hr-HR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Puzić</a:t>
            </a:r>
            <a:r>
              <a:rPr lang="hr-HR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S. (2007) Interkulturno obrazovanje u europskom kontekstu: analiza kurikuluma odabranih europskih zemalja. Metodika, 8 (15): 373-407.</a:t>
            </a:r>
          </a:p>
          <a:p>
            <a:pPr>
              <a:buFont typeface="Wingdings 2" panose="05020102010507070707" pitchFamily="18" charset="2"/>
              <a:buNone/>
            </a:pPr>
            <a:endParaRPr lang="hr-HR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 2" panose="05020102010507070707" pitchFamily="18" charset="2"/>
              <a:buNone/>
            </a:pPr>
            <a:endParaRPr lang="hr-HR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AC788-DBAF-14A0-5E1C-3F33FF54B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59101" y="436563"/>
            <a:ext cx="7407275" cy="1471612"/>
          </a:xfrm>
        </p:spPr>
        <p:txBody>
          <a:bodyPr>
            <a:noAutofit/>
          </a:bodyPr>
          <a:lstStyle/>
          <a:p>
            <a:pPr>
              <a:defRPr/>
            </a:pPr>
            <a:br>
              <a:rPr lang="hr-HR" b="1" dirty="0">
                <a:latin typeface="Baskerville Old Face" pitchFamily="18" charset="0"/>
              </a:rPr>
            </a:br>
            <a:br>
              <a:rPr lang="hr-HR" b="1" dirty="0">
                <a:latin typeface="Baskerville Old Face" pitchFamily="18" charset="0"/>
              </a:rPr>
            </a:br>
            <a:br>
              <a:rPr lang="hr-HR" b="1" dirty="0">
                <a:latin typeface="Baskerville Old Face" pitchFamily="18" charset="0"/>
              </a:rPr>
            </a:br>
            <a:br>
              <a:rPr lang="hr-HR" b="1" dirty="0">
                <a:latin typeface="Baskerville Old Face" pitchFamily="18" charset="0"/>
              </a:rPr>
            </a:br>
            <a:br>
              <a:rPr lang="hr-HR" b="1" dirty="0">
                <a:latin typeface="Baskerville Old Face" pitchFamily="18" charset="0"/>
              </a:rPr>
            </a:br>
            <a:endParaRPr lang="hr-HR" sz="3600" dirty="0">
              <a:latin typeface="Baskerville Old Face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D998B8-573F-977B-7779-AC030D648D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8104" y="951394"/>
            <a:ext cx="7500938" cy="3792538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endParaRPr lang="hr-HR" sz="6000" dirty="0">
              <a:solidFill>
                <a:srgbClr val="7030A0"/>
              </a:solidFill>
              <a:latin typeface="Baskerville Old Face" pitchFamily="18" charset="0"/>
            </a:endParaRPr>
          </a:p>
          <a:p>
            <a:pPr>
              <a:lnSpc>
                <a:spcPct val="110000"/>
              </a:lnSpc>
              <a:defRPr/>
            </a:pPr>
            <a:r>
              <a:rPr lang="hr-HR" sz="6600" b="1" dirty="0">
                <a:solidFill>
                  <a:srgbClr val="7030A0"/>
                </a:solidFill>
                <a:latin typeface="Baskerville Old Face" pitchFamily="18" charset="0"/>
              </a:rPr>
              <a:t>Europske integracije i obrazovanje</a:t>
            </a:r>
            <a:endParaRPr lang="hr-HR" sz="6000" dirty="0">
              <a:solidFill>
                <a:srgbClr val="7030A0"/>
              </a:solidFill>
              <a:latin typeface="Baskerville Old Face" pitchFamily="18" charset="0"/>
            </a:endParaRPr>
          </a:p>
          <a:p>
            <a:pPr>
              <a:defRPr/>
            </a:pPr>
            <a:endParaRPr lang="hr-HR" sz="6600" b="1" dirty="0">
              <a:solidFill>
                <a:srgbClr val="7030A0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69B11-C1EC-32B4-9D5A-663891191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6938" y="274638"/>
            <a:ext cx="8043862" cy="65405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hr-HR" sz="4400" dirty="0">
                <a:latin typeface="Arial" panose="020B0604020202020204" pitchFamily="34" charset="0"/>
                <a:cs typeface="Arial" panose="020B0604020202020204" pitchFamily="34" charset="0"/>
              </a:rPr>
              <a:t>Uvod</a:t>
            </a:r>
          </a:p>
        </p:txBody>
      </p:sp>
      <p:sp>
        <p:nvSpPr>
          <p:cNvPr id="160771" name="Content Placeholder 2">
            <a:extLst>
              <a:ext uri="{FF2B5EF4-FFF2-40B4-BE49-F238E27FC236}">
                <a16:creationId xmlns:a16="http://schemas.microsoft.com/office/drawing/2014/main" id="{B711BA78-B442-7E67-0612-B2E00CD39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4113" y="1352550"/>
            <a:ext cx="8501062" cy="5500688"/>
          </a:xfrm>
        </p:spPr>
        <p:txBody>
          <a:bodyPr>
            <a:normAutofit/>
          </a:bodyPr>
          <a:lstStyle/>
          <a:p>
            <a:r>
              <a:rPr lang="hr-HR" altLang="sr-Latn-RS" sz="2400" i="1" dirty="0">
                <a:latin typeface="Arial" panose="020B0604020202020204" pitchFamily="34" charset="0"/>
                <a:cs typeface="Arial" panose="020B0604020202020204" pitchFamily="34" charset="0"/>
              </a:rPr>
              <a:t>Izazovi/potrebe za integracijama u svijetu/europskim integracijama</a:t>
            </a:r>
          </a:p>
          <a:p>
            <a:r>
              <a:rPr lang="hr-HR" altLang="sr-Latn-RS" sz="2400" i="1" dirty="0">
                <a:latin typeface="Arial" panose="020B0604020202020204" pitchFamily="34" charset="0"/>
                <a:cs typeface="Arial" panose="020B0604020202020204" pitchFamily="34" charset="0"/>
              </a:rPr>
              <a:t>Na što trebaju odgovoriti  obrazovne politike u Europskoj uniji?</a:t>
            </a:r>
          </a:p>
          <a:p>
            <a:r>
              <a:rPr lang="hr-HR" altLang="sr-Latn-RS" sz="2400" i="1" dirty="0">
                <a:latin typeface="Arial" panose="020B0604020202020204" pitchFamily="34" charset="0"/>
                <a:cs typeface="Arial" panose="020B0604020202020204" pitchFamily="34" charset="0"/>
              </a:rPr>
              <a:t>Europeizacija  obrazovnih politika / najvažniji pravci europeizacije obrazovnih sustava</a:t>
            </a:r>
          </a:p>
          <a:p>
            <a:r>
              <a:rPr lang="hr-HR" altLang="sr-Latn-RS" sz="2400" i="1" dirty="0">
                <a:latin typeface="Arial" panose="020B0604020202020204" pitchFamily="34" charset="0"/>
                <a:cs typeface="Arial" panose="020B0604020202020204" pitchFamily="34" charset="0"/>
              </a:rPr>
              <a:t>Europski prostor obrazovanja kao prostor političkog procesa</a:t>
            </a:r>
          </a:p>
          <a:p>
            <a:r>
              <a:rPr lang="hr-HR" altLang="sr-Latn-RS" sz="2400" i="1" dirty="0">
                <a:latin typeface="Arial" panose="020B0604020202020204" pitchFamily="34" charset="0"/>
                <a:cs typeface="Arial" panose="020B0604020202020204" pitchFamily="34" charset="0"/>
              </a:rPr>
              <a:t>Glavna postignuća </a:t>
            </a:r>
          </a:p>
          <a:p>
            <a:r>
              <a:rPr lang="hr-HR" altLang="sr-Latn-RS" sz="2400" i="1" dirty="0">
                <a:latin typeface="Arial" panose="020B0604020202020204" pitchFamily="34" charset="0"/>
                <a:cs typeface="Arial" panose="020B0604020202020204" pitchFamily="34" charset="0"/>
              </a:rPr>
              <a:t>Obrazovanje i/ili izobrazba</a:t>
            </a:r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hr-HR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D0BB7-13AA-2726-E7F4-CF1D1348C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hr-H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Kako se razvija(la) europska inicijativa? </a:t>
            </a:r>
          </a:p>
        </p:txBody>
      </p:sp>
      <p:sp>
        <p:nvSpPr>
          <p:cNvPr id="161795" name="Content Placeholder 2">
            <a:extLst>
              <a:ext uri="{FF2B5EF4-FFF2-40B4-BE49-F238E27FC236}">
                <a16:creationId xmlns:a16="http://schemas.microsoft.com/office/drawing/2014/main" id="{F58B4A9C-DB1C-7FEE-9288-A88727922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 2" panose="05020102010507070707" pitchFamily="18" charset="2"/>
              <a:buNone/>
            </a:pPr>
            <a:endParaRPr lang="hr-HR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Wingdings 2" panose="05020102010507070707" pitchFamily="18" charset="2"/>
              <a:buNone/>
            </a:pPr>
            <a:r>
              <a:rPr lang="hr-HR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Zajedničkim temeljnim vrijednostima </a:t>
            </a:r>
          </a:p>
          <a:p>
            <a:pPr algn="ctr">
              <a:buFont typeface="Wingdings 2" panose="05020102010507070707" pitchFamily="18" charset="2"/>
              <a:buNone/>
            </a:pPr>
            <a:endParaRPr lang="hr-HR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Wingdings 2" panose="05020102010507070707" pitchFamily="18" charset="2"/>
              <a:buNone/>
            </a:pPr>
            <a:r>
              <a:rPr lang="hr-HR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Stvaranjem institucija </a:t>
            </a:r>
          </a:p>
          <a:p>
            <a:pPr algn="ctr">
              <a:buFont typeface="Wingdings 2" panose="05020102010507070707" pitchFamily="18" charset="2"/>
              <a:buNone/>
            </a:pPr>
            <a:endParaRPr lang="hr-HR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Wingdings 2" panose="05020102010507070707" pitchFamily="18" charset="2"/>
              <a:buNone/>
            </a:pPr>
            <a:r>
              <a:rPr lang="hr-HR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Političkim prioritetima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82BFF-AFB6-3001-A60C-15D64CE0E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hr-HR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Koji su najveći izazovi ili što usmjerava prema integracijama?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BE889-C5E4-A6C1-F604-C00DF11AD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1876" y="1470025"/>
            <a:ext cx="8258175" cy="4838700"/>
          </a:xfrm>
        </p:spPr>
        <p:txBody>
          <a:bodyPr>
            <a:normAutofit/>
          </a:bodyPr>
          <a:lstStyle/>
          <a:p>
            <a:pPr algn="ctr">
              <a:buFont typeface="Wingdings 2" panose="05020102010507070707" pitchFamily="18" charset="2"/>
              <a:buNone/>
              <a:defRPr/>
            </a:pPr>
            <a:r>
              <a:rPr lang="hr-HR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Jačanje gospodarstva i socijalne kohezije</a:t>
            </a:r>
          </a:p>
          <a:p>
            <a:pPr algn="ctr">
              <a:buFont typeface="Wingdings 2" panose="05020102010507070707" pitchFamily="18" charset="2"/>
              <a:buNone/>
              <a:defRPr/>
            </a:pPr>
            <a:r>
              <a:rPr lang="hr-HR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(odgovor na “ekonomsko ovladavanje društvom”)</a:t>
            </a:r>
          </a:p>
          <a:p>
            <a:pPr marL="514350" indent="-514350">
              <a:buNone/>
              <a:defRPr/>
            </a:pPr>
            <a:endParaRPr lang="hr-HR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8988" lvl="1" indent="-514350">
              <a:buFont typeface="Arial" charset="0"/>
              <a:buAutoNum type="arabicParenR"/>
              <a:defRPr/>
            </a:pPr>
            <a:r>
              <a:rPr lang="hr-HR" sz="2400" i="1" dirty="0">
                <a:latin typeface="Arial" panose="020B0604020202020204" pitchFamily="34" charset="0"/>
                <a:cs typeface="Arial" panose="020B0604020202020204" pitchFamily="34" charset="0"/>
              </a:rPr>
              <a:t>Razvijanje prostora visoke konkurentnosti europskog gospodarstva,  utemeljenom na znanju kao glavnom resursu </a:t>
            </a:r>
          </a:p>
          <a:p>
            <a:pPr marL="788988" lvl="1" indent="-514350">
              <a:buFont typeface="Arial" charset="0"/>
              <a:buAutoNum type="arabicParenR"/>
              <a:defRPr/>
            </a:pPr>
            <a:r>
              <a:rPr lang="hr-HR" sz="2400" i="1" dirty="0">
                <a:latin typeface="Arial" panose="020B0604020202020204" pitchFamily="34" charset="0"/>
                <a:cs typeface="Arial" panose="020B0604020202020204" pitchFamily="34" charset="0"/>
              </a:rPr>
              <a:t>Stvaranje zajedničkog prostora za transfer znanja</a:t>
            </a:r>
            <a:endParaRPr lang="hr-HR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hr-H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C5B50-59A0-7F95-5890-C2DB66B08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8376" y="1071564"/>
            <a:ext cx="7972425" cy="4948237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endParaRPr lang="hr-HR" altLang="sr-Latn-R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Wingdings 2" panose="05020102010507070707" pitchFamily="18" charset="2"/>
              <a:buNone/>
              <a:defRPr/>
            </a:pPr>
            <a:r>
              <a:rPr lang="hr-HR" altLang="sr-Latn-RS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hr-HR" altLang="sr-Latn-RS" b="1" dirty="0">
                <a:latin typeface="Arial" panose="020B0604020202020204" pitchFamily="34" charset="0"/>
                <a:cs typeface="Arial" panose="020B0604020202020204" pitchFamily="34" charset="0"/>
              </a:rPr>
              <a:t>Biti Europljanin nije stvar rođenja nego obrazovanja”</a:t>
            </a:r>
          </a:p>
          <a:p>
            <a:pPr algn="ctr">
              <a:buFont typeface="Wingdings 2" panose="05020102010507070707" pitchFamily="18" charset="2"/>
              <a:buNone/>
              <a:defRPr/>
            </a:pPr>
            <a:r>
              <a:rPr lang="hr-HR" altLang="sr-Latn-RS" i="1" dirty="0">
                <a:latin typeface="Arial" panose="020B0604020202020204" pitchFamily="34" charset="0"/>
                <a:cs typeface="Arial" panose="020B0604020202020204" pitchFamily="34" charset="0"/>
              </a:rPr>
              <a:t>Vaclav Havel </a:t>
            </a:r>
          </a:p>
          <a:p>
            <a:pPr algn="ctr">
              <a:buFont typeface="Wingdings 2" panose="05020102010507070707" pitchFamily="18" charset="2"/>
              <a:buNone/>
              <a:defRPr/>
            </a:pPr>
            <a:r>
              <a:rPr lang="hr-HR" altLang="sr-Latn-RS" i="1" dirty="0">
                <a:latin typeface="Arial" panose="020B0604020202020204" pitchFamily="34" charset="0"/>
                <a:cs typeface="Arial" panose="020B0604020202020204" pitchFamily="34" charset="0"/>
              </a:rPr>
              <a:t>(Povelja o europskom identitetu, 1994)</a:t>
            </a:r>
          </a:p>
          <a:p>
            <a:pPr algn="ctr">
              <a:buFont typeface="Wingdings 2" panose="05020102010507070707" pitchFamily="18" charset="2"/>
              <a:buNone/>
              <a:defRPr/>
            </a:pPr>
            <a:endParaRPr lang="hr-HR" altLang="sr-Latn-RS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Wingdings 2" panose="05020102010507070707" pitchFamily="18" charset="2"/>
              <a:buNone/>
              <a:defRPr/>
            </a:pPr>
            <a:endParaRPr lang="hr-HR" altLang="sr-Latn-RS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Wingdings 2" panose="05020102010507070707" pitchFamily="18" charset="2"/>
              <a:buNone/>
              <a:defRPr/>
            </a:pPr>
            <a:r>
              <a:rPr lang="hr-HR" altLang="sr-Latn-RS" b="1" dirty="0">
                <a:latin typeface="Arial" panose="020B0604020202020204" pitchFamily="34" charset="0"/>
                <a:cs typeface="Arial" panose="020B0604020202020204" pitchFamily="34" charset="0"/>
              </a:rPr>
              <a:t>Europskoj uniji treba obrazovna potpora za razvijanje osjećaja pripadnosti i stvaranje emocionalne identifikacije među građanima Unije. </a:t>
            </a:r>
          </a:p>
          <a:p>
            <a:pPr algn="ctr">
              <a:buFont typeface="Wingdings 2" panose="05020102010507070707" pitchFamily="18" charset="2"/>
              <a:buNone/>
              <a:defRPr/>
            </a:pPr>
            <a:r>
              <a:rPr lang="hr-HR" altLang="sr-Latn-R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r-HR" altLang="sr-Latn-RS" i="1" dirty="0">
                <a:latin typeface="Arial" panose="020B0604020202020204" pitchFamily="34" charset="0"/>
                <a:cs typeface="Arial" panose="020B0604020202020204" pitchFamily="34" charset="0"/>
              </a:rPr>
              <a:t>Johan </a:t>
            </a:r>
            <a:r>
              <a:rPr lang="hr-HR" altLang="sr-Latn-RS" i="1" dirty="0" err="1">
                <a:latin typeface="Arial" panose="020B0604020202020204" pitchFamily="34" charset="0"/>
                <a:cs typeface="Arial" panose="020B0604020202020204" pitchFamily="34" charset="0"/>
              </a:rPr>
              <a:t>Olsen</a:t>
            </a:r>
            <a:r>
              <a:rPr lang="hr-HR" altLang="sr-Latn-RS" i="1" dirty="0">
                <a:latin typeface="Arial" panose="020B0604020202020204" pitchFamily="34" charset="0"/>
                <a:cs typeface="Arial" panose="020B0604020202020204" pitchFamily="34" charset="0"/>
              </a:rPr>
              <a:t>, 2002, </a:t>
            </a:r>
            <a:r>
              <a:rPr lang="hr-HR" altLang="sr-Latn-RS" i="1" dirty="0" err="1">
                <a:latin typeface="Arial" panose="020B0604020202020204" pitchFamily="34" charset="0"/>
                <a:cs typeface="Arial" panose="020B0604020202020204" pitchFamily="34" charset="0"/>
              </a:rPr>
              <a:t>Many</a:t>
            </a:r>
            <a:r>
              <a:rPr lang="hr-HR" altLang="sr-Latn-R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sr-Latn-RS" i="1" dirty="0" err="1">
                <a:latin typeface="Arial" panose="020B0604020202020204" pitchFamily="34" charset="0"/>
                <a:cs typeface="Arial" panose="020B0604020202020204" pitchFamily="34" charset="0"/>
              </a:rPr>
              <a:t>Faces</a:t>
            </a:r>
            <a:r>
              <a:rPr lang="hr-HR" altLang="sr-Latn-RS" i="1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hr-HR" altLang="sr-Latn-RS" i="1" dirty="0" err="1">
                <a:latin typeface="Arial" panose="020B0604020202020204" pitchFamily="34" charset="0"/>
                <a:cs typeface="Arial" panose="020B0604020202020204" pitchFamily="34" charset="0"/>
              </a:rPr>
              <a:t>Euopeanization</a:t>
            </a:r>
            <a:r>
              <a:rPr lang="hr-HR" altLang="sr-Latn-R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>
              <a:buFont typeface="Wingdings 2" panose="05020102010507070707" pitchFamily="18" charset="2"/>
              <a:buNone/>
              <a:defRPr/>
            </a:pPr>
            <a:endParaRPr lang="hr-HR" altLang="sr-Latn-R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B94F4-98B5-987C-5581-199689413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258" y="326011"/>
            <a:ext cx="11558426" cy="108267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Tradicionalno obrazovanje / današnji izazovi za  obrazovanje (nova društvena uloga obrazovanja)</a:t>
            </a:r>
          </a:p>
        </p:txBody>
      </p:sp>
      <p:sp>
        <p:nvSpPr>
          <p:cNvPr id="136195" name="Content Placeholder 2">
            <a:extLst>
              <a:ext uri="{FF2B5EF4-FFF2-40B4-BE49-F238E27FC236}">
                <a16:creationId xmlns:a16="http://schemas.microsoft.com/office/drawing/2014/main" id="{D6D4CFA1-91D0-1AAA-338B-DA68A64B9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9753" y="1714500"/>
            <a:ext cx="10048126" cy="4533900"/>
          </a:xfrm>
        </p:spPr>
        <p:txBody>
          <a:bodyPr/>
          <a:lstStyle/>
          <a:p>
            <a:pPr algn="ctr"/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Tradicionalno obrazovanje omogućavalo je stjecanje </a:t>
            </a:r>
          </a:p>
          <a:p>
            <a:pPr marL="0" indent="0" algn="ctr">
              <a:buNone/>
            </a:pPr>
            <a:r>
              <a:rPr lang="hr-HR" alt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gotovih znanja</a:t>
            </a:r>
            <a:r>
              <a:rPr lang="hr-HR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Danas je učenje zasnovano na interakciji i neprestanom  preispitivanju. </a:t>
            </a:r>
          </a:p>
          <a:p>
            <a:endParaRPr lang="hr-H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r-HR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Od obrazovanja se očekuje </a:t>
            </a:r>
          </a:p>
          <a:p>
            <a:pPr marL="0" indent="0" algn="ctr">
              <a:buNone/>
            </a:pPr>
            <a:r>
              <a:rPr lang="hr-HR" altLang="en-US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poveća  čovjekovu prilagodljivost i sposobnosti  potrebne u promjenama koje donosi tehnološko doba  i globalizacija </a:t>
            </a:r>
          </a:p>
          <a:p>
            <a:pPr marL="0" indent="0" algn="ctr">
              <a:buNone/>
            </a:pPr>
            <a:r>
              <a:rPr lang="hr-HR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hr-HR" alt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nova društvena uloga obrazovanja.</a:t>
            </a:r>
          </a:p>
          <a:p>
            <a:endParaRPr lang="hr-H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93A0B-A6C4-2AE2-B176-D0782ABEF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2770" y="572588"/>
            <a:ext cx="9060094" cy="9398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hr-H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Problemi/ izazovi/ rizic</a:t>
            </a:r>
            <a:r>
              <a:rPr lang="hr-HR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hr-HR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867" name="Content Placeholder 2">
            <a:extLst>
              <a:ext uri="{FF2B5EF4-FFF2-40B4-BE49-F238E27FC236}">
                <a16:creationId xmlns:a16="http://schemas.microsoft.com/office/drawing/2014/main" id="{17EC89B0-C719-4A79-F456-083A1C44B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8314" y="1285875"/>
            <a:ext cx="8472487" cy="5214938"/>
          </a:xfrm>
        </p:spPr>
        <p:txBody>
          <a:bodyPr>
            <a:normAutofit/>
          </a:bodyPr>
          <a:lstStyle/>
          <a:p>
            <a:pPr algn="ctr"/>
            <a:endParaRPr lang="hr-HR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Wingdings 2" panose="05020102010507070707" pitchFamily="18" charset="2"/>
              <a:buNone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 gospodarskom prostoru visoke konkurentnosti nestaju tradicionalni oblici rada. </a:t>
            </a:r>
          </a:p>
          <a:p>
            <a:pPr algn="ctr">
              <a:buFont typeface="Wingdings 2" panose="05020102010507070707" pitchFamily="18" charset="2"/>
              <a:buNone/>
            </a:pPr>
            <a:endParaRPr lang="hr-HR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Preobrazba oblika rada unijela je krizu u društva te povećala rizike za pojedinca (</a:t>
            </a:r>
            <a:r>
              <a:rPr lang="hr-HR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Castells</a:t>
            </a: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2000: 296-301)</a:t>
            </a:r>
          </a:p>
          <a:p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 suvremenom društvu radnici su stalno u rizičnom području socijalne isključenosti (Beck, 2004:147)</a:t>
            </a:r>
          </a:p>
          <a:p>
            <a:pPr algn="ctr"/>
            <a:endParaRPr lang="hr-HR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76C2B-CB9D-F471-1450-F7557D073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14313"/>
            <a:ext cx="10818688" cy="17145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hr-HR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koji način se može održavati gospodarska konkurentnost i </a:t>
            </a:r>
            <a:br>
              <a:rPr lang="hr-HR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osobni uspjeh svakog pojedinca?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4840D-75EB-8785-9A1A-1D606A3BA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9750" y="2143125"/>
            <a:ext cx="8401050" cy="4286250"/>
          </a:xfrm>
        </p:spPr>
        <p:txBody>
          <a:bodyPr>
            <a:normAutofit fontScale="25000" lnSpcReduction="20000"/>
          </a:bodyPr>
          <a:lstStyle/>
          <a:p>
            <a:pPr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hr-HR" sz="12800" dirty="0">
                <a:latin typeface="Arial" panose="020B0604020202020204" pitchFamily="34" charset="0"/>
                <a:cs typeface="Arial" panose="020B0604020202020204" pitchFamily="34" charset="0"/>
              </a:rPr>
              <a:t>Cjeloživotnom participacijom  u obrazovanju</a:t>
            </a:r>
          </a:p>
          <a:p>
            <a:pPr>
              <a:buFont typeface="Wingdings 2" panose="05020102010507070707" pitchFamily="18" charset="2"/>
              <a:buNone/>
              <a:defRPr/>
            </a:pPr>
            <a:endParaRPr lang="hr-HR" sz="1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hr-HR" sz="12800" dirty="0">
                <a:latin typeface="Arial" panose="020B0604020202020204" pitchFamily="34" charset="0"/>
                <a:cs typeface="Arial" panose="020B0604020202020204" pitchFamily="34" charset="0"/>
              </a:rPr>
              <a:t>Većim ulaganjem u obrazovanje</a:t>
            </a:r>
          </a:p>
          <a:p>
            <a:pPr>
              <a:buFont typeface="Wingdings 2" panose="05020102010507070707" pitchFamily="18" charset="2"/>
              <a:buNone/>
              <a:defRPr/>
            </a:pPr>
            <a:endParaRPr lang="hr-HR" sz="1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hr-HR" sz="12800" dirty="0">
                <a:latin typeface="Arial" panose="020B0604020202020204" pitchFamily="34" charset="0"/>
                <a:cs typeface="Arial" panose="020B0604020202020204" pitchFamily="34" charset="0"/>
              </a:rPr>
              <a:t>Razvojem lokalnih centara za učenje</a:t>
            </a:r>
          </a:p>
          <a:p>
            <a:pPr>
              <a:defRPr/>
            </a:pPr>
            <a:endParaRPr lang="hr-HR" sz="1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hr-HR" sz="12800" dirty="0">
                <a:latin typeface="Arial" panose="020B0604020202020204" pitchFamily="34" charset="0"/>
                <a:cs typeface="Arial" panose="020B0604020202020204" pitchFamily="34" charset="0"/>
              </a:rPr>
              <a:t>Povećanjem transparentnosti  kvalifikacija </a:t>
            </a:r>
          </a:p>
          <a:p>
            <a:pPr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 2" panose="05020102010507070707" pitchFamily="18" charset="2"/>
              <a:buNone/>
              <a:defRPr/>
            </a:pPr>
            <a:r>
              <a:rPr lang="hr-H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FD0F9-8681-BE2F-06E6-4B9481A73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064" y="274638"/>
            <a:ext cx="8186737" cy="86836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hr-H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Europeizacija obrazovnih politika</a:t>
            </a:r>
          </a:p>
        </p:txBody>
      </p:sp>
      <p:sp>
        <p:nvSpPr>
          <p:cNvPr id="166915" name="Content Placeholder 2">
            <a:extLst>
              <a:ext uri="{FF2B5EF4-FFF2-40B4-BE49-F238E27FC236}">
                <a16:creationId xmlns:a16="http://schemas.microsoft.com/office/drawing/2014/main" id="{83D324AA-46A6-D134-D420-91BFAA998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188" y="1644987"/>
            <a:ext cx="8329612" cy="5143500"/>
          </a:xfrm>
        </p:spPr>
        <p:txBody>
          <a:bodyPr>
            <a:normAutofit lnSpcReduction="10000"/>
          </a:bodyPr>
          <a:lstStyle/>
          <a:p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Stvaranje zajedničkog europskog prostora visokog obrazovanja (</a:t>
            </a:r>
            <a:r>
              <a:rPr lang="hr-HR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Bolonjski</a:t>
            </a: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 proces)</a:t>
            </a:r>
          </a:p>
          <a:p>
            <a:r>
              <a:rPr lang="hr-HR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Kopenhaški</a:t>
            </a: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 proces za strukovno obrazovanje</a:t>
            </a:r>
          </a:p>
          <a:p>
            <a:r>
              <a:rPr lang="hr-HR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Lisabonski</a:t>
            </a: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 proces 2000 – cjeloživotno učenje</a:t>
            </a:r>
          </a:p>
          <a:p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Uvođenje europskog  kvalifikacijskog okvira (EKO)</a:t>
            </a:r>
          </a:p>
          <a:p>
            <a:pPr algn="ctr">
              <a:buFont typeface="Wingdings 2" panose="05020102010507070707" pitchFamily="18" charset="2"/>
              <a:buNone/>
            </a:pPr>
            <a:endParaRPr lang="hr-HR" alt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Wingdings 2" panose="05020102010507070707" pitchFamily="18" charset="2"/>
              <a:buNone/>
            </a:pPr>
            <a:endParaRPr lang="hr-HR" alt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Wingdings 2" panose="05020102010507070707" pitchFamily="18" charset="2"/>
              <a:buNone/>
            </a:pPr>
            <a:r>
              <a:rPr lang="hr-HR" altLang="en-US" sz="3500" b="1" i="1" dirty="0">
                <a:latin typeface="Arial" panose="020B0604020202020204" pitchFamily="34" charset="0"/>
                <a:cs typeface="Arial" panose="020B0604020202020204" pitchFamily="34" charset="0"/>
              </a:rPr>
              <a:t> Jedinstvenom europskom gospodarskom prostoru potrebna  je mobilna radna snaga s usporedivim znanjima.</a:t>
            </a:r>
            <a:endParaRPr lang="hr-H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94B6D-1598-0D30-DFDF-61DD312FB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144" y="285750"/>
            <a:ext cx="10395806" cy="1131888"/>
          </a:xfrm>
        </p:spPr>
        <p:txBody>
          <a:bodyPr>
            <a:normAutofit fontScale="90000"/>
          </a:bodyPr>
          <a:lstStyle/>
          <a:p>
            <a:pPr algn="r">
              <a:defRPr/>
            </a:pPr>
            <a:r>
              <a:rPr lang="hr-H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hr-HR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Lisabonski</a:t>
            </a:r>
            <a:r>
              <a:rPr lang="hr-H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proces: </a:t>
            </a:r>
            <a:br>
              <a:rPr lang="hr-H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cjeloživotno učenje - obrazovni ciljevi </a:t>
            </a:r>
          </a:p>
        </p:txBody>
      </p:sp>
      <p:sp>
        <p:nvSpPr>
          <p:cNvPr id="167939" name="Content Placeholder 2">
            <a:extLst>
              <a:ext uri="{FF2B5EF4-FFF2-40B4-BE49-F238E27FC236}">
                <a16:creationId xmlns:a16="http://schemas.microsoft.com/office/drawing/2014/main" id="{9FFE49E6-76C5-F612-6C36-79F01AB78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3044" y="2509019"/>
            <a:ext cx="9297578" cy="4714875"/>
          </a:xfrm>
        </p:spPr>
        <p:txBody>
          <a:bodyPr/>
          <a:lstStyle/>
          <a:p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Razvoj pojedinca (njegov sretan i svrhovit život), </a:t>
            </a:r>
          </a:p>
          <a:p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Razvoj društva (smanjenje razlika i nejednakosti), </a:t>
            </a:r>
          </a:p>
          <a:p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Razvoj gospodarstva koje se temelji na znanju (postizanje ravnoteže na tržištu rada).</a:t>
            </a:r>
          </a:p>
          <a:p>
            <a:endParaRPr lang="hr-H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hr-HR" alt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Rezultira: umnažanjem radnih mjesta i većom socijalnom kohezijom</a:t>
            </a:r>
          </a:p>
          <a:p>
            <a:endParaRPr lang="hr-H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CA91E-8C79-F3E7-272B-F948F042D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0980" y="357188"/>
            <a:ext cx="10438544" cy="106045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hr-H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Europeizacija / modernizacija obrazovanja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1CC74-9F6B-41E3-F38A-3AC1090D9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6938" y="1714500"/>
            <a:ext cx="8043862" cy="43053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Potpora modernizaciji novih članica EU / Zamijena predmodernih sustava obrazovanja (bivše tranzicijske zemlje) </a:t>
            </a:r>
          </a:p>
          <a:p>
            <a:pPr marL="0" indent="0">
              <a:buNone/>
              <a:defRPr/>
            </a:pPr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U Hrvatskoj se europeizacija kao modernizacija izričito spominje u dokumentu Vlade RH iz 2002, o razvoju obrazovanja u 21. stoljeću (Bijeli dokument)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hr-HR" altLang="sr-Latn-R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  <a:defRPr/>
            </a:pPr>
            <a:endParaRPr lang="hr-HR" altLang="sr-Latn-R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Jačanje sekularnog naspram tradicionalnog islamskog pristupa (Turska) </a:t>
            </a:r>
          </a:p>
          <a:p>
            <a:pPr>
              <a:defRPr/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 2" panose="05020102010507070707" pitchFamily="18" charset="2"/>
              <a:buNone/>
              <a:defRPr/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FE8A2-46AA-9988-62D5-48759D0D2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173" y="274638"/>
            <a:ext cx="11168009" cy="143986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hr-H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Obrazovne politike/ obrazovni sustavi u EU</a:t>
            </a:r>
          </a:p>
        </p:txBody>
      </p:sp>
      <p:sp>
        <p:nvSpPr>
          <p:cNvPr id="169987" name="Content Placeholder 2">
            <a:extLst>
              <a:ext uri="{FF2B5EF4-FFF2-40B4-BE49-F238E27FC236}">
                <a16:creationId xmlns:a16="http://schemas.microsoft.com/office/drawing/2014/main" id="{4AD39ED3-D69C-48F1-59D1-D3FE7D861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501" y="1857376"/>
            <a:ext cx="8215313" cy="4143375"/>
          </a:xfrm>
        </p:spPr>
        <p:txBody>
          <a:bodyPr>
            <a:normAutofit/>
          </a:bodyPr>
          <a:lstStyle/>
          <a:p>
            <a:pPr algn="ctr"/>
            <a:r>
              <a:rPr lang="hr-HR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Nema jedinstvene obrazovne politike već se radi o prostoru političkog procesa  (</a:t>
            </a:r>
            <a:r>
              <a:rPr lang="hr-HR" alt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policy</a:t>
            </a:r>
            <a:r>
              <a:rPr lang="hr-HR" alt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lang="hr-HR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) , odnosno procesa povezivanja nacionalnih politika u europskom obrazovnom prostoru .</a:t>
            </a:r>
          </a:p>
          <a:p>
            <a:pPr algn="ctr"/>
            <a:endParaRPr lang="hr-HR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hr-HR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r-HR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Nacionalni obrazovni sustavi rade samostalno, ali na temeljima suradnje, partnerstva, zajedničkih projekata.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A5361-31DF-1C73-43FE-E591EFC4B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defRPr/>
            </a:pPr>
            <a:r>
              <a:rPr lang="hr-HR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Zašto je važna samostalnost nacionalnih obrazovnih sustava?</a:t>
            </a:r>
          </a:p>
        </p:txBody>
      </p:sp>
      <p:sp>
        <p:nvSpPr>
          <p:cNvPr id="171011" name="Content Placeholder 2">
            <a:extLst>
              <a:ext uri="{FF2B5EF4-FFF2-40B4-BE49-F238E27FC236}">
                <a16:creationId xmlns:a16="http://schemas.microsoft.com/office/drawing/2014/main" id="{721E0006-A912-D76C-2C81-5B171A314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4139" y="2005014"/>
            <a:ext cx="9050375" cy="4376737"/>
          </a:xfrm>
        </p:spPr>
        <p:txBody>
          <a:bodyPr>
            <a:normAutofit/>
          </a:bodyPr>
          <a:lstStyle/>
          <a:p>
            <a:pPr algn="ctr">
              <a:buFont typeface="Wingdings 2" panose="05020102010507070707" pitchFamily="18" charset="2"/>
              <a:buNone/>
            </a:pPr>
            <a:r>
              <a:rPr lang="hr-H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Mogućnosti utjecaja na:</a:t>
            </a:r>
          </a:p>
          <a:p>
            <a:pPr>
              <a:buFont typeface="Wingdings 2" panose="05020102010507070707" pitchFamily="18" charset="2"/>
              <a:buNone/>
            </a:pPr>
            <a:endParaRPr lang="hr-HR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Percepciju političke prošlosti</a:t>
            </a:r>
          </a:p>
          <a:p>
            <a:r>
              <a:rPr lang="hr-H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Procese na tržištu rada </a:t>
            </a:r>
          </a:p>
          <a:p>
            <a:r>
              <a:rPr lang="hr-H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Na oblikovanje socijalnih elita</a:t>
            </a:r>
          </a:p>
          <a:p>
            <a:r>
              <a:rPr lang="hr-H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Na oblikovanje politika identiteta i prijenosa političke kulture.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DD2AA-59AE-AC9D-445D-8C2CDF0A5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8237" y="188913"/>
            <a:ext cx="10767317" cy="12954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hr-HR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Politički procesi na razini EU preoblikuju nacionalni kontekst stvaranja javnih politika</a:t>
            </a:r>
          </a:p>
        </p:txBody>
      </p:sp>
      <p:sp>
        <p:nvSpPr>
          <p:cNvPr id="172035" name="Content Placeholder 2">
            <a:extLst>
              <a:ext uri="{FF2B5EF4-FFF2-40B4-BE49-F238E27FC236}">
                <a16:creationId xmlns:a16="http://schemas.microsoft.com/office/drawing/2014/main" id="{926A3F8A-C007-692A-CC17-B71F5FCAD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2807" y="2165119"/>
            <a:ext cx="8258175" cy="4429125"/>
          </a:xfrm>
        </p:spPr>
        <p:txBody>
          <a:bodyPr>
            <a:normAutofit/>
          </a:bodyPr>
          <a:lstStyle/>
          <a:p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Deklarativno se poziva na hrvatsku tradiciju (Polazne osnove Hrvatskog kvalifikacijskog okvira)</a:t>
            </a:r>
          </a:p>
          <a:p>
            <a:endParaRPr lang="hr-HR" altLang="sr-Latn-R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Stručne rasprave su uglavnom usmjerene na iskustva drugih zemalja</a:t>
            </a:r>
          </a:p>
          <a:p>
            <a:endParaRPr lang="hr-HR" altLang="sr-Latn-R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Europeizacija kao transfer gotovih rješenja</a:t>
            </a:r>
          </a:p>
          <a:p>
            <a:endParaRPr lang="hr-HR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C8E8D-551C-1C96-9938-E138D78EB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750" y="274639"/>
            <a:ext cx="8147050" cy="77787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hr-HR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Zajedničke smjernice</a:t>
            </a:r>
          </a:p>
        </p:txBody>
      </p:sp>
      <p:sp>
        <p:nvSpPr>
          <p:cNvPr id="173059" name="Content Placeholder 2">
            <a:extLst>
              <a:ext uri="{FF2B5EF4-FFF2-40B4-BE49-F238E27FC236}">
                <a16:creationId xmlns:a16="http://schemas.microsoft.com/office/drawing/2014/main" id="{47FA48A0-7E8D-DDEC-BF87-660460F4A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3750" y="1327151"/>
            <a:ext cx="8362950" cy="5256213"/>
          </a:xfrm>
        </p:spPr>
        <p:txBody>
          <a:bodyPr>
            <a:normAutofit/>
          </a:bodyPr>
          <a:lstStyle/>
          <a:p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Proces obrazovanja usmjeren je na </a:t>
            </a:r>
            <a:r>
              <a:rPr lang="hr-HR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tržišno upotrebljive ishode učenja</a:t>
            </a: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, odnosno da pojedinac ima </a:t>
            </a:r>
            <a:r>
              <a:rPr lang="hr-HR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potrebna znanja i vještine </a:t>
            </a: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koje poslodavci u cijeloj Europi mogu prepoznati. </a:t>
            </a:r>
          </a:p>
          <a:p>
            <a:pPr>
              <a:buFont typeface="Wingdings 2" panose="05020102010507070707" pitchFamily="18" charset="2"/>
              <a:buNone/>
            </a:pPr>
            <a:endParaRPr lang="hr-H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alt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Temeljno polazište obrazovnih reformi su konkurentnost  i  fleksibilnost obrazovanja</a:t>
            </a:r>
            <a:r>
              <a:rPr lang="hr-HR" altLang="en-US" sz="3000" dirty="0">
                <a:latin typeface="Arial" panose="020B0604020202020204" pitchFamily="34" charset="0"/>
                <a:cs typeface="Arial" panose="020B0604020202020204" pitchFamily="34" charset="0"/>
              </a:rPr>
              <a:t>, a to se postiže partnerstvom između države, obrazovnih i znanstvenih ustanova te gospodarstva</a:t>
            </a:r>
            <a:r>
              <a:rPr lang="hr-HR" alt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hr-H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 2" panose="05020102010507070707" pitchFamily="18" charset="2"/>
              <a:buNone/>
            </a:pPr>
            <a:endParaRPr lang="hr-H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AE024-3332-7961-83E4-3530E0C6A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hr-HR" altLang="sr-Latn-RS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Europeizacija nacionalnih obrazovnih politika - glavni rezultati</a:t>
            </a:r>
            <a:endParaRPr lang="hr-HR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083" name="Content Placeholder 2">
            <a:extLst>
              <a:ext uri="{FF2B5EF4-FFF2-40B4-BE49-F238E27FC236}">
                <a16:creationId xmlns:a16="http://schemas.microsoft.com/office/drawing/2014/main" id="{7C7CA318-544C-A35D-F599-FAE916BAE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5188" y="1916114"/>
            <a:ext cx="8147050" cy="4103687"/>
          </a:xfrm>
        </p:spPr>
        <p:txBody>
          <a:bodyPr>
            <a:normAutofit/>
          </a:bodyPr>
          <a:lstStyle/>
          <a:p>
            <a:pPr algn="ctr"/>
            <a:endParaRPr lang="hr-HR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r-H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Zajednički prostor visokog obrazovanja - kroz </a:t>
            </a:r>
            <a:r>
              <a:rPr lang="hr-HR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Bolonjski</a:t>
            </a:r>
            <a:r>
              <a:rPr lang="hr-H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proces</a:t>
            </a:r>
          </a:p>
          <a:p>
            <a:pPr algn="ctr"/>
            <a:endParaRPr lang="hr-HR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r-H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Proces stvaranja Europskog kvalifikacijskog okvira (EKO)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9AB9D23-EFAE-24D7-1DC4-239A3A361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Što je društvo znanja?</a:t>
            </a:r>
          </a:p>
        </p:txBody>
      </p:sp>
      <p:sp>
        <p:nvSpPr>
          <p:cNvPr id="137219" name="Rezervirano mjesto sadržaja 2">
            <a:extLst>
              <a:ext uri="{FF2B5EF4-FFF2-40B4-BE49-F238E27FC236}">
                <a16:creationId xmlns:a16="http://schemas.microsoft.com/office/drawing/2014/main" id="{02363ADD-1F1F-8B85-468B-7CF93CD01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društvo znanja pretpostavlja dugoročna ulaganja obrazovanje, modernizaciju informacijsko-komunikacijske strukture, razvoj inovacijskih sposobnosti, te razvoj pravno-ekonomskog okvira koji potiče poduzetništvo, kreativnost, inovativnost i sveopći društveni razvoj (Barić, Jeleč Raguž, 2010, 58-60)</a:t>
            </a:r>
          </a:p>
          <a:p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društvo znanja sinonim je za otvorenost tržišta rada kreacijama poniklim na temelju znanja i inovacija koje određuju stupanj konkurentnosti pojedinca te kao takav osnovni je preduvjet socioloških promišljanja o poduzetništvu. </a:t>
            </a:r>
          </a:p>
          <a:p>
            <a:endParaRPr lang="hr-HR" altLang="sr-Latn-R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A1B71-8A7E-7C47-1145-54721BAC4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hr-HR" altLang="sr-Latn-RS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Europski kvalifikacijski okvir (EKO)</a:t>
            </a:r>
            <a:endParaRPr lang="hr-HR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5107" name="Content Placeholder 2">
            <a:extLst>
              <a:ext uri="{FF2B5EF4-FFF2-40B4-BE49-F238E27FC236}">
                <a16:creationId xmlns:a16="http://schemas.microsoft.com/office/drawing/2014/main" id="{E05A51A2-B80D-FCAA-FD9E-DD4CD879F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3750" y="2029948"/>
            <a:ext cx="8147050" cy="4462462"/>
          </a:xfrm>
        </p:spPr>
        <p:txBody>
          <a:bodyPr>
            <a:normAutofit lnSpcReduction="10000"/>
          </a:bodyPr>
          <a:lstStyle/>
          <a:p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Regulatorni instrument za provođenje europeizacije nacionalnih obrazovnih politika</a:t>
            </a:r>
          </a:p>
          <a:p>
            <a:pPr>
              <a:buFont typeface="Wingdings 2" panose="05020102010507070707" pitchFamily="18" charset="2"/>
              <a:buNone/>
            </a:pPr>
            <a:endParaRPr lang="hr-HR" altLang="sr-Latn-R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Otvorenom metodom koordinacije (OMK), kao sredstvom širenja najboljih iskustava i postizanja većeg stupnja približavanja glavnim ciljevima Europske unije</a:t>
            </a:r>
          </a:p>
          <a:p>
            <a:endParaRPr lang="hr-HR" altLang="sr-Latn-R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Decentralizirano, raznim oblicima partnerstva se pomaže postupno razvijanje vlastite nacionalne obrazovne politike</a:t>
            </a:r>
          </a:p>
          <a:p>
            <a:endParaRPr lang="hr-HR" altLang="sr-Latn-R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4BD26-F25A-DFB7-14ED-C828108D9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EKO u Hrvatskoj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0514D-766E-9B9F-F5E6-3F80049F6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hr-HR" altLang="sr-Latn-RS" sz="2700" dirty="0">
                <a:latin typeface="Arial" panose="020B0604020202020204" pitchFamily="34" charset="0"/>
                <a:cs typeface="Arial" panose="020B0604020202020204" pitchFamily="34" charset="0"/>
              </a:rPr>
              <a:t>Dio nacionalne obrazovne politike koji se provodi u putem međudržavne suradnje, uz potporu europskih fondova i stručnjaka u ekspertnim mrežama.</a:t>
            </a:r>
          </a:p>
          <a:p>
            <a:pPr>
              <a:defRPr/>
            </a:pPr>
            <a:endParaRPr lang="hr-HR" altLang="sr-Latn-R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hr-HR" altLang="sr-Latn-RS" sz="2700" dirty="0">
                <a:latin typeface="Arial" panose="020B0604020202020204" pitchFamily="34" charset="0"/>
                <a:cs typeface="Arial" panose="020B0604020202020204" pitchFamily="34" charset="0"/>
              </a:rPr>
              <a:t>Kako se udomio?</a:t>
            </a:r>
          </a:p>
          <a:p>
            <a:pPr marL="0" indent="0">
              <a:buNone/>
              <a:defRPr/>
            </a:pPr>
            <a:r>
              <a:rPr lang="hr-HR" altLang="sr-Latn-RS" sz="2700" dirty="0" err="1">
                <a:latin typeface="Arial" panose="020B0604020202020204" pitchFamily="34" charset="0"/>
                <a:cs typeface="Arial" panose="020B0604020202020204" pitchFamily="34" charset="0"/>
              </a:rPr>
              <a:t>Predpristupnim</a:t>
            </a:r>
            <a:r>
              <a:rPr lang="hr-HR" altLang="sr-Latn-RS" sz="2700" dirty="0">
                <a:latin typeface="Arial" panose="020B0604020202020204" pitchFamily="34" charset="0"/>
                <a:cs typeface="Arial" panose="020B0604020202020204" pitchFamily="34" charset="0"/>
              </a:rPr>
              <a:t> pregovorima, uključivanjem u europske projekte visokog i strukovnog obrazovanja.</a:t>
            </a:r>
          </a:p>
          <a:p>
            <a:pPr>
              <a:defRPr/>
            </a:pPr>
            <a:endParaRPr lang="hr-HR" altLang="sr-Latn-R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hr-HR" altLang="sr-Latn-RS" sz="2700" dirty="0">
                <a:latin typeface="Arial" panose="020B0604020202020204" pitchFamily="34" charset="0"/>
                <a:cs typeface="Arial" panose="020B0604020202020204" pitchFamily="34" charset="0"/>
              </a:rPr>
              <a:t>Što sugerira? -  suradnju države, obrazovnih i znanstvenih ustanova te gospodarstva.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D6D05-72CD-50CE-4B43-E16CDD042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064" y="274638"/>
            <a:ext cx="8186737" cy="868362"/>
          </a:xfrm>
        </p:spPr>
        <p:txBody>
          <a:bodyPr/>
          <a:lstStyle/>
          <a:p>
            <a:pPr algn="ctr">
              <a:defRPr/>
            </a:pPr>
            <a:r>
              <a:rPr lang="hr-H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Zaključno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46CF0-A7CA-73E2-7E70-AD19EA967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26" y="1214438"/>
            <a:ext cx="8429625" cy="5143500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Ciljevi europskih javnih politika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u odnosu na obrazovanje:</a:t>
            </a:r>
          </a:p>
          <a:p>
            <a:pPr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Jačanje gospodarstva i socijalne kohezije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buNone/>
              <a:defRPr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</a:t>
            </a:r>
          </a:p>
          <a:p>
            <a:pPr marL="0" indent="0" algn="ctr">
              <a:buNone/>
              <a:defRPr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 kroz </a:t>
            </a:r>
          </a:p>
          <a:p>
            <a:pPr marL="0" indent="0" algn="ctr">
              <a:buNone/>
              <a:defRPr/>
            </a:pP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rast ljudskog kapitala,</a:t>
            </a:r>
          </a:p>
          <a:p>
            <a:pPr marL="0" indent="0" algn="ctr">
              <a:buNone/>
              <a:defRPr/>
            </a:pP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cjeloživotnim obrazovanjem, </a:t>
            </a:r>
          </a:p>
          <a:p>
            <a:pPr marL="0" indent="0" algn="ctr">
              <a:buNone/>
              <a:defRPr/>
            </a:pP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unutar fleksibilnog obrazovnog sustava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r>
              <a:rPr lang="hr-HR" i="1" dirty="0">
                <a:latin typeface="Arial" panose="020B0604020202020204" pitchFamily="34" charset="0"/>
                <a:cs typeface="Arial" panose="020B0604020202020204" pitchFamily="34" charset="0"/>
              </a:rPr>
              <a:t>Europsko gospodarstvo kao </a:t>
            </a:r>
            <a:r>
              <a:rPr lang="hr-HR" i="1" u="sng" dirty="0">
                <a:latin typeface="Arial" panose="020B0604020202020204" pitchFamily="34" charset="0"/>
                <a:cs typeface="Arial" panose="020B0604020202020204" pitchFamily="34" charset="0"/>
              </a:rPr>
              <a:t>najkompetentnije</a:t>
            </a:r>
            <a:r>
              <a:rPr lang="hr-HR" i="1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hr-HR" i="1" u="sng" dirty="0">
                <a:latin typeface="Arial" panose="020B0604020202020204" pitchFamily="34" charset="0"/>
                <a:cs typeface="Arial" panose="020B0604020202020204" pitchFamily="34" charset="0"/>
              </a:rPr>
              <a:t>najdinamičnije</a:t>
            </a:r>
            <a:r>
              <a:rPr lang="hr-HR" i="1" dirty="0">
                <a:latin typeface="Arial" panose="020B0604020202020204" pitchFamily="34" charset="0"/>
                <a:cs typeface="Arial" panose="020B0604020202020204" pitchFamily="34" charset="0"/>
              </a:rPr>
              <a:t> svjetsko gospodarstvo koje se temelji na znanju. </a:t>
            </a:r>
          </a:p>
          <a:p>
            <a:pPr marL="0" indent="0" algn="ctr">
              <a:buNone/>
              <a:defRPr/>
            </a:pPr>
            <a:endParaRPr lang="hr-HR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endParaRPr lang="hr-HR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endParaRPr lang="hr-HR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F0014-93D3-9DF7-EE3D-794E8A98A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8238" y="274638"/>
            <a:ext cx="10572108" cy="172561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hr-HR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Što promiču politički procesi integracije i obrazovne politike EU: obrazovanje ili izobrazbu? </a:t>
            </a:r>
          </a:p>
        </p:txBody>
      </p:sp>
      <p:sp>
        <p:nvSpPr>
          <p:cNvPr id="178179" name="Content Placeholder 2">
            <a:extLst>
              <a:ext uri="{FF2B5EF4-FFF2-40B4-BE49-F238E27FC236}">
                <a16:creationId xmlns:a16="http://schemas.microsoft.com/office/drawing/2014/main" id="{1358E3F7-47FF-27DB-F367-D02CBEE5B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8028" y="2205733"/>
            <a:ext cx="9615594" cy="4000500"/>
          </a:xfrm>
        </p:spPr>
        <p:txBody>
          <a:bodyPr>
            <a:normAutofit/>
          </a:bodyPr>
          <a:lstStyle/>
          <a:p>
            <a:pPr algn="ctr">
              <a:buFont typeface="Wingdings 2" panose="05020102010507070707" pitchFamily="18" charset="2"/>
              <a:buNone/>
            </a:pPr>
            <a:r>
              <a:rPr lang="hr-HR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Program „Obrazovanje i izobrazba 2010”/ Education </a:t>
            </a:r>
            <a:r>
              <a:rPr lang="hr-HR" alt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hr-HR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training</a:t>
            </a:r>
            <a:r>
              <a:rPr lang="hr-HR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2010 </a:t>
            </a:r>
            <a:r>
              <a:rPr lang="hr-HR" alt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hr-HR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hr-HR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 (Lisabon Summit  for  </a:t>
            </a:r>
            <a:r>
              <a:rPr lang="hr-HR" alt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hr-HR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Economy</a:t>
            </a:r>
            <a:r>
              <a:rPr lang="hr-HR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of EU)</a:t>
            </a:r>
          </a:p>
          <a:p>
            <a:pPr algn="ctr">
              <a:buFont typeface="Wingdings 2" panose="05020102010507070707" pitchFamily="18" charset="2"/>
              <a:buNone/>
            </a:pPr>
            <a:r>
              <a:rPr lang="hr-HR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    … je više usredotočen na vještine nego na intelektualni sadržaj školovanja, zatim na manje formalnog, a više fleksibilnog  pristupa školovanju.  </a:t>
            </a:r>
          </a:p>
          <a:p>
            <a:pPr algn="ctr">
              <a:buFont typeface="Wingdings 2" panose="05020102010507070707" pitchFamily="18" charset="2"/>
              <a:buNone/>
            </a:pPr>
            <a:r>
              <a:rPr lang="hr-HR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Naglašavanje vještina ne ostavlja prostora za podučavanje o europskom idealu  (Frank </a:t>
            </a:r>
            <a:r>
              <a:rPr lang="hr-HR" alt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Furedi</a:t>
            </a:r>
            <a:r>
              <a:rPr lang="hr-HR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, 2012:19)</a:t>
            </a:r>
          </a:p>
          <a:p>
            <a:pPr algn="ctr">
              <a:buFont typeface="Wingdings 2" panose="05020102010507070707" pitchFamily="18" charset="2"/>
              <a:buNone/>
            </a:pPr>
            <a:endParaRPr lang="hr-HR" alt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hr-HR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67432-6859-C571-8AFA-04A9ACE63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2688" y="274639"/>
            <a:ext cx="7758112" cy="796925"/>
          </a:xfrm>
        </p:spPr>
        <p:txBody>
          <a:bodyPr/>
          <a:lstStyle/>
          <a:p>
            <a:pPr algn="ctr">
              <a:defRPr/>
            </a:pPr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Literatura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BD92A-BDC6-96D0-2ADD-E4ACB4643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1442" y="1176713"/>
            <a:ext cx="9249115" cy="5072063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Antunes, F. (2006). Globalisation and Europeification of Education Policies: </a:t>
            </a:r>
            <a:r>
              <a:rPr lang="hr-HR" dirty="0" err="1">
                <a:latin typeface="Arial" panose="020B0604020202020204" pitchFamily="34" charset="0"/>
                <a:cs typeface="Arial" panose="020B0604020202020204" pitchFamily="34" charset="0"/>
              </a:rPr>
              <a:t>routes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, process and metamorposes. </a:t>
            </a:r>
            <a:r>
              <a:rPr lang="hr-HR" i="1" dirty="0">
                <a:latin typeface="Arial" panose="020B0604020202020204" pitchFamily="34" charset="0"/>
                <a:cs typeface="Arial" panose="020B0604020202020204" pitchFamily="34" charset="0"/>
              </a:rPr>
              <a:t>European Educational Research Journal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, 1(1):38-55.</a:t>
            </a:r>
          </a:p>
          <a:p>
            <a:pPr>
              <a:defRPr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Beck, U. (2004). </a:t>
            </a:r>
            <a:r>
              <a:rPr lang="hr-HR" i="1" dirty="0">
                <a:latin typeface="Arial" panose="020B0604020202020204" pitchFamily="34" charset="0"/>
                <a:cs typeface="Arial" panose="020B0604020202020204" pitchFamily="34" charset="0"/>
              </a:rPr>
              <a:t>Moć protiv moći u doba globalizacije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. Nova svjetska politička ekonomija. Zagreb: Školska knjiga. </a:t>
            </a:r>
          </a:p>
          <a:p>
            <a:pPr>
              <a:defRPr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Furedi, F.(2012). Puting Europe into Education. U: Sayer, J. &amp; Erler, L. (eds.), </a:t>
            </a:r>
            <a:r>
              <a:rPr lang="hr-HR" i="1" dirty="0">
                <a:latin typeface="Arial" panose="020B0604020202020204" pitchFamily="34" charset="0"/>
                <a:cs typeface="Arial" panose="020B0604020202020204" pitchFamily="34" charset="0"/>
              </a:rPr>
              <a:t>Schools for the Future Europe: Values and Change Beyond Lisbon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. London: Contiuum.</a:t>
            </a:r>
          </a:p>
          <a:p>
            <a:pPr>
              <a:defRPr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Pilić, Š. (2007). Bolonjski proces kao proces stvaranja prostora visokog obrazovanja, tematski broj časopisa </a:t>
            </a:r>
            <a:r>
              <a:rPr lang="hr-HR" i="1" dirty="0">
                <a:latin typeface="Arial" panose="020B0604020202020204" pitchFamily="34" charset="0"/>
                <a:cs typeface="Arial" panose="020B0604020202020204" pitchFamily="34" charset="0"/>
              </a:rPr>
              <a:t>Školski vjesnik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, Vol.56, broj 3.  </a:t>
            </a:r>
          </a:p>
          <a:p>
            <a:pPr>
              <a:defRPr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Turković, V. (2008). Europski identitet i visoko obrazovanje. U:Pilić, Š. (ur.).</a:t>
            </a:r>
            <a:r>
              <a:rPr lang="hr-HR" i="1" dirty="0">
                <a:latin typeface="Arial" panose="020B0604020202020204" pitchFamily="34" charset="0"/>
                <a:cs typeface="Arial" panose="020B0604020202020204" pitchFamily="34" charset="0"/>
              </a:rPr>
              <a:t>Obrazovanje u kontekstu  tranzicije: prilozi sociologiji obrazovanja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 . Split: Hrvatski pedagoško-književni zbor i Časopis Školski vjesnik.</a:t>
            </a:r>
          </a:p>
          <a:p>
            <a:pPr>
              <a:defRPr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Žiljak, T. (2007). Europski okvir za nacionalne obrazovne politike. </a:t>
            </a:r>
            <a:r>
              <a:rPr lang="hr-HR" i="1" dirty="0">
                <a:latin typeface="Arial" panose="020B0604020202020204" pitchFamily="34" charset="0"/>
                <a:cs typeface="Arial" panose="020B0604020202020204" pitchFamily="34" charset="0"/>
              </a:rPr>
              <a:t>Anali Hrvatskog politološkog društva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, 3: 261-281.</a:t>
            </a:r>
          </a:p>
          <a:p>
            <a:pPr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AC788-DBAF-14A0-5E1C-3F33FF54B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59101" y="436563"/>
            <a:ext cx="7407275" cy="1471612"/>
          </a:xfrm>
        </p:spPr>
        <p:txBody>
          <a:bodyPr>
            <a:noAutofit/>
          </a:bodyPr>
          <a:lstStyle/>
          <a:p>
            <a:pPr>
              <a:defRPr/>
            </a:pPr>
            <a:br>
              <a:rPr lang="hr-HR" b="1" dirty="0">
                <a:latin typeface="Baskerville Old Face" pitchFamily="18" charset="0"/>
              </a:rPr>
            </a:br>
            <a:br>
              <a:rPr lang="hr-HR" b="1" dirty="0">
                <a:latin typeface="Baskerville Old Face" pitchFamily="18" charset="0"/>
              </a:rPr>
            </a:br>
            <a:br>
              <a:rPr lang="hr-HR" b="1" dirty="0">
                <a:latin typeface="Baskerville Old Face" pitchFamily="18" charset="0"/>
              </a:rPr>
            </a:br>
            <a:br>
              <a:rPr lang="hr-HR" b="1" dirty="0">
                <a:latin typeface="Baskerville Old Face" pitchFamily="18" charset="0"/>
              </a:rPr>
            </a:br>
            <a:br>
              <a:rPr lang="hr-HR" b="1" dirty="0">
                <a:latin typeface="Baskerville Old Face" pitchFamily="18" charset="0"/>
              </a:rPr>
            </a:br>
            <a:endParaRPr lang="hr-HR" sz="3600" dirty="0">
              <a:latin typeface="Baskerville Old Face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D998B8-573F-977B-7779-AC030D648D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07281" y="1172369"/>
            <a:ext cx="7500938" cy="3792538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hr-HR" altLang="sr-Latn-RS" sz="36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PISA program</a:t>
            </a:r>
          </a:p>
          <a:p>
            <a:pPr>
              <a:defRPr/>
            </a:pPr>
            <a:r>
              <a:rPr lang="hr-HR" altLang="en-US" sz="3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r-HR" altLang="en-US" sz="3600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hr-HR" altLang="en-US" sz="3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International Student </a:t>
            </a:r>
            <a:r>
              <a:rPr lang="hr-HR" altLang="en-US" sz="3600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  <a:r>
              <a:rPr lang="hr-HR" altLang="en-US" sz="3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Program za međunarodno procjenjivanja učenika) </a:t>
            </a:r>
            <a:endParaRPr lang="en-US" altLang="en-US" sz="36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2373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1" name="Content Placeholder 2">
            <a:extLst>
              <a:ext uri="{FF2B5EF4-FFF2-40B4-BE49-F238E27FC236}">
                <a16:creationId xmlns:a16="http://schemas.microsoft.com/office/drawing/2014/main" id="{22B4FB6E-7E79-4AE1-1F0A-3B3120ECF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9201" y="1342152"/>
            <a:ext cx="8115300" cy="4000500"/>
          </a:xfrm>
        </p:spPr>
        <p:txBody>
          <a:bodyPr>
            <a:normAutofit fontScale="92500" lnSpcReduction="10000"/>
          </a:bodyPr>
          <a:lstStyle/>
          <a:p>
            <a:r>
              <a:rPr lang="hr-H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PISA program  - ispitivanje obrazovnih postignuća učenika u posljednjem razredu osnovne škole </a:t>
            </a:r>
          </a:p>
          <a:p>
            <a:endParaRPr lang="hr-HR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Od 1997. godine članice OECD (Organizacija za ekonomsku suradnju i razvoj) rade na utvrđivanju usporedivih pokazatelja uspješnosti pojedinih nacionalnih sustava i identifikacije uzroka tih razlika, formuliraju se uspješnije nacionalne obrazovne politike.</a:t>
            </a:r>
          </a:p>
          <a:p>
            <a:endParaRPr lang="hr-HR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6EF6D-596B-F359-29C6-9DB1608C1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PISA kriteriji</a:t>
            </a:r>
          </a:p>
        </p:txBody>
      </p:sp>
      <p:sp>
        <p:nvSpPr>
          <p:cNvPr id="182275" name="Content Placeholder 2">
            <a:extLst>
              <a:ext uri="{FF2B5EF4-FFF2-40B4-BE49-F238E27FC236}">
                <a16:creationId xmlns:a16="http://schemas.microsoft.com/office/drawing/2014/main" id="{2D5ED539-AD56-983B-7329-AA239BFD1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hr-HR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Čitalačka pismenost</a:t>
            </a:r>
          </a:p>
          <a:p>
            <a:pPr>
              <a:buFontTx/>
              <a:buChar char="-"/>
            </a:pPr>
            <a:r>
              <a:rPr lang="hr-HR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Matematička pismenost</a:t>
            </a:r>
          </a:p>
          <a:p>
            <a:pPr>
              <a:buFontTx/>
              <a:buChar char="-"/>
            </a:pPr>
            <a:r>
              <a:rPr lang="hr-HR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Znanstvena (prirodoslovna) pismenost </a:t>
            </a:r>
          </a:p>
          <a:p>
            <a:pPr>
              <a:buFontTx/>
              <a:buChar char="-"/>
            </a:pPr>
            <a:endParaRPr lang="hr-HR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Tx/>
              <a:buChar char="-"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Pod pismenošću se podrazumijeva učenikova </a:t>
            </a:r>
            <a:r>
              <a:rPr lang="hr-HR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sposobnost da primijeni svoja znanja i vještine u susretu sa stvarnim životnim problemima</a:t>
            </a: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 ne stupanj u kojem je učenik usvojio sadržaje </a:t>
            </a: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školskog kurikuluma i sposoban ih je vjerno reproducirati.</a:t>
            </a:r>
          </a:p>
          <a:p>
            <a:endParaRPr lang="hr-HR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F5BC4-1857-B5DA-E3C6-F77AC239F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defRPr/>
            </a:pPr>
            <a:r>
              <a:rPr lang="hr-HR" sz="40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Učinkovitost obrazovanog sustava (sociološki relevantno)</a:t>
            </a:r>
          </a:p>
        </p:txBody>
      </p:sp>
      <p:sp>
        <p:nvSpPr>
          <p:cNvPr id="183299" name="Content Placeholder 2">
            <a:extLst>
              <a:ext uri="{FF2B5EF4-FFF2-40B4-BE49-F238E27FC236}">
                <a16:creationId xmlns:a16="http://schemas.microsoft.com/office/drawing/2014/main" id="{B8A20329-CCCB-769D-83C7-211AC0628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Što se postiže učinkovitošću ?</a:t>
            </a:r>
          </a:p>
          <a:p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trajna </a:t>
            </a:r>
            <a:r>
              <a:rPr lang="hr-HR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zapošljivost</a:t>
            </a: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odraslih, osposobljenost za aktivno demokratskog građanstvo, jačanje društvene kohezije i smanjenje broja društveno isključenih građana (</a:t>
            </a:r>
            <a:r>
              <a:rPr lang="hr-HR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Education </a:t>
            </a:r>
            <a:r>
              <a:rPr lang="hr-HR" alt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Policy</a:t>
            </a:r>
            <a:r>
              <a:rPr lang="hr-HR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hr-HR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: Education </a:t>
            </a:r>
            <a:r>
              <a:rPr lang="hr-HR" alt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hr-HR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  <a:r>
              <a:rPr lang="hr-HR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, 2001).  </a:t>
            </a:r>
          </a:p>
          <a:p>
            <a:pPr>
              <a:buFontTx/>
              <a:buChar char="-"/>
            </a:pPr>
            <a:endParaRPr lang="hr-HR" alt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Time se </a:t>
            </a:r>
            <a:r>
              <a:rPr lang="hr-HR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poboljšava kvaliteta ljudskog kapitala </a:t>
            </a: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na nacionalnoj razini, što je </a:t>
            </a:r>
            <a:r>
              <a:rPr lang="hr-HR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u društvu znanja</a:t>
            </a: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najvažniji resurs</a:t>
            </a: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endParaRPr lang="hr-HR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1D18B-7B80-E6FD-D329-0008DFB4D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1703" y="554806"/>
            <a:ext cx="8728594" cy="1285875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hr-HR" sz="3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Učinkovitost skandinavskog i srednjoeuropskog modela </a:t>
            </a:r>
          </a:p>
        </p:txBody>
      </p:sp>
      <p:sp>
        <p:nvSpPr>
          <p:cNvPr id="184323" name="Content Placeholder 2">
            <a:extLst>
              <a:ext uri="{FF2B5EF4-FFF2-40B4-BE49-F238E27FC236}">
                <a16:creationId xmlns:a16="http://schemas.microsoft.com/office/drawing/2014/main" id="{A875AA71-A12C-E0A7-1BE2-D9F604F52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9753" y="1916113"/>
            <a:ext cx="9092523" cy="514350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Nacionalne razlike u prosječnoj čitalačkoj pismenosti učenika (</a:t>
            </a:r>
            <a:r>
              <a:rPr lang="hr-HR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A Profile of  Student </a:t>
            </a:r>
            <a:r>
              <a:rPr lang="hr-HR" alt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Performance</a:t>
            </a:r>
            <a:r>
              <a:rPr lang="hr-HR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hr-HR" alt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Reading</a:t>
            </a:r>
            <a:r>
              <a:rPr lang="hr-HR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hr-HR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2000 i 2003) :</a:t>
            </a:r>
          </a:p>
          <a:p>
            <a:pPr>
              <a:buFontTx/>
              <a:buChar char="-"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Finska na 1. mjestu / Švedska natprosječna</a:t>
            </a:r>
          </a:p>
          <a:p>
            <a:pPr>
              <a:buFontTx/>
              <a:buChar char="-"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Austrija, malo iznad prosjeka u prvom i  malo ispod prosjeka u drugom ispitivanju)</a:t>
            </a:r>
          </a:p>
          <a:p>
            <a:pPr>
              <a:buFontTx/>
              <a:buChar char="-"/>
            </a:pPr>
            <a:endParaRPr lang="hr-HR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Njemačka i Mađarska u oba ispitivanja- nešto ispod prosjeka </a:t>
            </a:r>
          </a:p>
          <a:p>
            <a:pPr algn="ctr">
              <a:buFont typeface="Wingdings 2" panose="05020102010507070707" pitchFamily="18" charset="2"/>
              <a:buNone/>
            </a:pPr>
            <a:r>
              <a:rPr lang="hr-HR" alt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Obrazovna nadmoć Finske i Švedske postignuta je uz nižu cijenu obrazovanja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>
            <a:extLst>
              <a:ext uri="{FF2B5EF4-FFF2-40B4-BE49-F238E27FC236}">
                <a16:creationId xmlns:a16="http://schemas.microsoft.com/office/drawing/2014/main" id="{DA077E90-0064-B326-9BCB-5ECFB63EA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Što je društvo znanja?</a:t>
            </a:r>
          </a:p>
        </p:txBody>
      </p:sp>
      <p:pic>
        <p:nvPicPr>
          <p:cNvPr id="138243" name="Picture 1">
            <a:extLst>
              <a:ext uri="{FF2B5EF4-FFF2-40B4-BE49-F238E27FC236}">
                <a16:creationId xmlns:a16="http://schemas.microsoft.com/office/drawing/2014/main" id="{1CF1AB6D-5D53-AE49-F312-DB01FABD664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2776" y="1951662"/>
            <a:ext cx="9635265" cy="4592976"/>
          </a:xfr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Content Placeholder 2">
            <a:extLst>
              <a:ext uri="{FF2B5EF4-FFF2-40B4-BE49-F238E27FC236}">
                <a16:creationId xmlns:a16="http://schemas.microsoft.com/office/drawing/2014/main" id="{77E73CAD-2B4D-64BD-7C32-4901C8FDB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6950" y="620714"/>
            <a:ext cx="8401050" cy="585787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hr-HR" altLang="sr-Latn-RS" sz="2300" dirty="0">
                <a:latin typeface="Arial" panose="020B0604020202020204" pitchFamily="34" charset="0"/>
                <a:cs typeface="Arial" panose="020B0604020202020204" pitchFamily="34" charset="0"/>
              </a:rPr>
              <a:t>Austrija, Njemačka i Mađarska – kraće primarno i osnovno obrazovanje (od Švedske, Finske i Islanda)</a:t>
            </a:r>
          </a:p>
          <a:p>
            <a:pPr>
              <a:buFontTx/>
              <a:buChar char="-"/>
            </a:pPr>
            <a:endParaRPr lang="hr-HR" altLang="sr-Latn-R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hr-HR" altLang="sr-Latn-RS" sz="2300" dirty="0">
                <a:latin typeface="Arial" panose="020B0604020202020204" pitchFamily="34" charset="0"/>
                <a:cs typeface="Arial" panose="020B0604020202020204" pitchFamily="34" charset="0"/>
              </a:rPr>
              <a:t>Razlike su u trajanju primarnog i osnovnog općeg obrazovanja </a:t>
            </a:r>
          </a:p>
          <a:p>
            <a:pPr>
              <a:buFontTx/>
              <a:buChar char="-"/>
            </a:pPr>
            <a:endParaRPr lang="hr-HR" altLang="sr-Latn-R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hr-HR" altLang="sr-Latn-RS" sz="2300" b="1" dirty="0">
                <a:latin typeface="Arial" panose="020B0604020202020204" pitchFamily="34" charset="0"/>
                <a:cs typeface="Arial" panose="020B0604020202020204" pitchFamily="34" charset="0"/>
              </a:rPr>
              <a:t>Duže primarno obrazovanje i duže opće obrazovanje koje je jednako za sve, povezano je  s boljim prosječnim nacionalnim postignućima u čitalačkoj pismenosti skandinavskih zemalja</a:t>
            </a:r>
            <a:r>
              <a:rPr lang="hr-HR" altLang="sr-Latn-RS" sz="2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hr-HR" altLang="sr-Latn-RS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19849-6C9E-F246-D5C9-FFF7986C0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2626" y="274638"/>
            <a:ext cx="8258175" cy="229711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hr-HR" sz="32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Povezanost  nacionalnih prosjeka na skali čitalačke pismenosti i djelovanja </a:t>
            </a:r>
            <a:r>
              <a:rPr lang="hr-HR" sz="3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socioekonomskog položaja </a:t>
            </a:r>
            <a:r>
              <a:rPr lang="hr-HR" sz="32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obitelji  na učenička postignuća </a:t>
            </a:r>
          </a:p>
        </p:txBody>
      </p:sp>
      <p:sp>
        <p:nvSpPr>
          <p:cNvPr id="186371" name="Content Placeholder 2">
            <a:extLst>
              <a:ext uri="{FF2B5EF4-FFF2-40B4-BE49-F238E27FC236}">
                <a16:creationId xmlns:a16="http://schemas.microsoft.com/office/drawing/2014/main" id="{72C059B3-AB20-5E2C-558E-BD5A47F32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0850" y="3098800"/>
            <a:ext cx="9137152" cy="237490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endParaRPr lang="hr-HR" altLang="sr-Latn-R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hr-HR" altLang="sr-Latn-RS" sz="3200" b="1" dirty="0">
                <a:latin typeface="Arial" panose="020B0604020202020204" pitchFamily="34" charset="0"/>
                <a:cs typeface="Arial" panose="020B0604020202020204" pitchFamily="34" charset="0"/>
              </a:rPr>
              <a:t>U skandinavskim zemljama utjecaj roditeljskog statusa na učenička postignuća je znatno manji nego u Austriji, a posebice  manji u odnosu na Njemačku i Mađarsku</a:t>
            </a: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endParaRPr lang="hr-HR" altLang="sr-Latn-R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altLang="sr-Latn-R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BD08A-665F-39A7-4E0D-32AFEC64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b="1" u="sng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Sociološki značajno</a:t>
            </a:r>
          </a:p>
        </p:txBody>
      </p:sp>
      <p:sp>
        <p:nvSpPr>
          <p:cNvPr id="187395" name="Content Placeholder 2">
            <a:extLst>
              <a:ext uri="{FF2B5EF4-FFF2-40B4-BE49-F238E27FC236}">
                <a16:creationId xmlns:a16="http://schemas.microsoft.com/office/drawing/2014/main" id="{6CA2098A-DEE4-7A21-3ACD-689DC16FE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1250" y="1928814"/>
            <a:ext cx="7829550" cy="4090987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hr-HR" alt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Skandinavske</a:t>
            </a:r>
            <a:r>
              <a:rPr lang="hr-HR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zemlje, osim što postižu više nacionalne prosjeke, smještene su u sektor </a:t>
            </a:r>
            <a:r>
              <a:rPr lang="hr-HR" alt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ispodprosječnog utjecaja socioekonomskog položaja roditelja na uspjeh  u obrazovanju</a:t>
            </a:r>
            <a:r>
              <a:rPr lang="hr-HR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endParaRPr lang="hr-HR" alt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hr-HR" alt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Srednjoeuropske zemlje </a:t>
            </a:r>
            <a:r>
              <a:rPr lang="hr-HR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imaju niže nacionalne prosjeke (osim Austrije) i u zoni su </a:t>
            </a:r>
            <a:r>
              <a:rPr lang="hr-HR" alt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natprosječnog djelovanja socioekonomskog položaja roditelja</a:t>
            </a:r>
            <a:endParaRPr lang="hr-HR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CFBB9-D477-CEB6-C6A5-96DFE619C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6938" y="274638"/>
            <a:ext cx="8043862" cy="143986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hr-HR" sz="40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Nacionalne razlike u znanstvenoj pismenosti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BCCE6-5563-7548-41F0-96107336F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8376" y="2000250"/>
            <a:ext cx="7972425" cy="4019550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  <a:defRPr/>
            </a:pP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Znanstvena pismenost-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sposobnost uočavanja problema i zaključivanja o prirodnim pojavama na temelju empirijske evidencije, te zaključivanja o ljudskoj aktivnosti što bi trebalo poduzeti kako bi se na prirodne pojave moglo uspješno djelovati </a:t>
            </a:r>
          </a:p>
          <a:p>
            <a:pPr>
              <a:buFontTx/>
              <a:buChar char="-"/>
              <a:defRPr/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  <a:defRPr/>
            </a:pP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Ispituje se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: razumijevanje znanstvenog koncepta, prepoznavanje znanstvenih pitanja i razumijevanje prirode znanstvenih istraživanja </a:t>
            </a:r>
            <a:r>
              <a:rPr lang="hr-HR" sz="2400" i="1" dirty="0">
                <a:latin typeface="Arial" panose="020B0604020202020204" pitchFamily="34" charset="0"/>
                <a:cs typeface="Arial" panose="020B0604020202020204" pitchFamily="34" charset="0"/>
              </a:rPr>
              <a:t>( A Profile of Student Performance in Reading and Science, 2004)</a:t>
            </a:r>
          </a:p>
          <a:p>
            <a:pPr>
              <a:defRPr/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Content Placeholder 2">
            <a:extLst>
              <a:ext uri="{FF2B5EF4-FFF2-40B4-BE49-F238E27FC236}">
                <a16:creationId xmlns:a16="http://schemas.microsoft.com/office/drawing/2014/main" id="{3FD389ED-A086-9C35-9227-2464E9124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2364" y="738189"/>
            <a:ext cx="8742149" cy="5786437"/>
          </a:xfrm>
        </p:spPr>
        <p:txBody>
          <a:bodyPr>
            <a:normAutofit/>
          </a:bodyPr>
          <a:lstStyle/>
          <a:p>
            <a:r>
              <a:rPr lang="hr-HR" alt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Viša kvaliteta skandinavskog sustava, zbog</a:t>
            </a:r>
            <a:r>
              <a:rPr lang="hr-HR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buFontTx/>
              <a:buChar char="-"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strukturnih karakteristika obrazovnog sustava (</a:t>
            </a:r>
            <a:r>
              <a:rPr lang="hr-HR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duže trajanje primarnog obrazovanja, duže trajanje općeobrazovne osnovne škole i kasnije provođenje vanjske institucionalne diferencijacije programa i učenika</a:t>
            </a: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FontTx/>
              <a:buChar char="-"/>
            </a:pPr>
            <a:endParaRPr lang="hr-HR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hr-HR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Skandinavski tip obrazovanja postaje  osnova međunarodne standardne klasifikacije obrazovanja    </a:t>
            </a: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r-HR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International Standard </a:t>
            </a:r>
            <a:r>
              <a:rPr lang="hr-HR" alt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Classification</a:t>
            </a:r>
            <a:r>
              <a:rPr lang="hr-HR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of Education – ISCED, 1997)</a:t>
            </a:r>
          </a:p>
          <a:p>
            <a:pPr>
              <a:buFontTx/>
              <a:buChar char="-"/>
            </a:pPr>
            <a:r>
              <a:rPr lang="hr-HR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Niti jedna zemlja koja mijenja svoj model osnovnog obrazovanja, ne prelazi na srednjoeuropski nego na skandinavski model </a:t>
            </a:r>
            <a:endParaRPr lang="hr-HR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15E2D-627F-A930-C48A-A86AA22BB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hr-HR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Usporedba s hrvatskim modelom</a:t>
            </a:r>
          </a:p>
        </p:txBody>
      </p:sp>
      <p:sp>
        <p:nvSpPr>
          <p:cNvPr id="190467" name="Content Placeholder 2">
            <a:extLst>
              <a:ext uri="{FF2B5EF4-FFF2-40B4-BE49-F238E27FC236}">
                <a16:creationId xmlns:a16="http://schemas.microsoft.com/office/drawing/2014/main" id="{A5D3D461-2D8D-29C7-BD78-15EFC62C6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9898" y="2286000"/>
            <a:ext cx="8340904" cy="373380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hr-H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Kombinacija skandinavskog i srednjoeuropskog</a:t>
            </a:r>
          </a:p>
          <a:p>
            <a:pPr>
              <a:buFont typeface="Wingdings 2" panose="05020102010507070707" pitchFamily="18" charset="2"/>
              <a:buNone/>
            </a:pPr>
            <a:r>
              <a:rPr lang="hr-H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hr-HR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Osn</a:t>
            </a:r>
            <a:r>
              <a:rPr lang="hr-H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obrazovanje, 8 godina (4+4)  (Srednjoeuropski model)</a:t>
            </a:r>
          </a:p>
          <a:p>
            <a:pPr>
              <a:buFontTx/>
              <a:buChar char="-"/>
            </a:pPr>
            <a:endParaRPr lang="hr-HR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hr-H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Vanjska institucionalna diferencijacija provodi se po završetku osnovnog obrazovanja  (Skandinavski model)</a:t>
            </a:r>
          </a:p>
          <a:p>
            <a:endParaRPr lang="hr-HR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97A5A-5032-112D-5A05-B0DF06EAA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hr-HR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Zaključci </a:t>
            </a:r>
          </a:p>
        </p:txBody>
      </p:sp>
      <p:sp>
        <p:nvSpPr>
          <p:cNvPr id="191491" name="Content Placeholder 2">
            <a:extLst>
              <a:ext uri="{FF2B5EF4-FFF2-40B4-BE49-F238E27FC236}">
                <a16:creationId xmlns:a16="http://schemas.microsoft.com/office/drawing/2014/main" id="{205C3889-B549-65D7-DF34-C3788E6D9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6938" y="1357313"/>
            <a:ext cx="8043862" cy="5072062"/>
          </a:xfrm>
        </p:spPr>
        <p:txBody>
          <a:bodyPr>
            <a:normAutofit/>
          </a:bodyPr>
          <a:lstStyle/>
          <a:p>
            <a:r>
              <a:rPr lang="hr-HR" altLang="sr-Latn-RS" sz="1800" dirty="0">
                <a:latin typeface="Arial" panose="020B0604020202020204" pitchFamily="34" charset="0"/>
                <a:cs typeface="Arial" panose="020B0604020202020204" pitchFamily="34" charset="0"/>
              </a:rPr>
              <a:t>Struktura školovanja prilagođava se društvenim prilikama (političkim, gospodarskim) i u tom pravcu djeluju i reforme obrazovanja, odnosno školovanja.</a:t>
            </a:r>
          </a:p>
          <a:p>
            <a:r>
              <a:rPr lang="hr-HR" altLang="sr-Latn-RS" sz="1800" dirty="0">
                <a:latin typeface="Arial" panose="020B0604020202020204" pitchFamily="34" charset="0"/>
                <a:cs typeface="Arial" panose="020B0604020202020204" pitchFamily="34" charset="0"/>
              </a:rPr>
              <a:t>U novije vrijeme se reforme velikim dijelom odnose na uvođenje mehanizama ocjene (evaluacije) obrazovnih postignuća , koja su procesima integracije, osim nacionalna, i međunarodna.</a:t>
            </a:r>
          </a:p>
          <a:p>
            <a:endParaRPr lang="hr-HR" altLang="sr-Latn-R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altLang="sr-Latn-RS" sz="1800" dirty="0">
                <a:latin typeface="Arial" panose="020B0604020202020204" pitchFamily="34" charset="0"/>
                <a:cs typeface="Arial" panose="020B0604020202020204" pitchFamily="34" charset="0"/>
              </a:rPr>
              <a:t>PISA program ocjene obrazovnih postignuća – sociološki je posebice relevantno da u skandinavskim zemlje socioekonomski položaj roditelja ispod prosječno utječe na postignuća učenika.</a:t>
            </a:r>
            <a:r>
              <a:rPr lang="hr-HR" altLang="sr-Latn-RS" sz="18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endParaRPr lang="hr-HR" altLang="sr-Latn-R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hr-HR" altLang="sr-Latn-RS" sz="1800" b="1" dirty="0">
                <a:latin typeface="Arial" panose="020B0604020202020204" pitchFamily="34" charset="0"/>
                <a:cs typeface="Arial" panose="020B0604020202020204" pitchFamily="34" charset="0"/>
              </a:rPr>
              <a:t>Srednjoeuropske zemlje </a:t>
            </a:r>
            <a:r>
              <a:rPr lang="hr-HR" altLang="sr-Latn-RS" sz="1800" dirty="0">
                <a:latin typeface="Arial" panose="020B0604020202020204" pitchFamily="34" charset="0"/>
                <a:cs typeface="Arial" panose="020B0604020202020204" pitchFamily="34" charset="0"/>
              </a:rPr>
              <a:t>imaju niže nacionalne prosjeke (osim Austrije) i u području su </a:t>
            </a:r>
            <a:r>
              <a:rPr lang="hr-HR" altLang="sr-Latn-RS" sz="1800" b="1" dirty="0">
                <a:latin typeface="Arial" panose="020B0604020202020204" pitchFamily="34" charset="0"/>
                <a:cs typeface="Arial" panose="020B0604020202020204" pitchFamily="34" charset="0"/>
              </a:rPr>
              <a:t>natprosječnog djelovanja socioekonomskog položaja roditelja.</a:t>
            </a:r>
            <a:endParaRPr lang="hr-HR" altLang="sr-Latn-R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altLang="sr-Latn-R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80C73-9B7F-830C-8CDF-FF052F661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1250" y="274639"/>
            <a:ext cx="7829550" cy="72548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Literatura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E4095-0D16-D48F-1146-C107D658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5784" y="1474788"/>
            <a:ext cx="9180816" cy="53578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r-HR" sz="1800" dirty="0" err="1">
                <a:latin typeface="Arial" panose="020B0604020202020204" pitchFamily="34" charset="0"/>
                <a:cs typeface="Arial" panose="020B0604020202020204" pitchFamily="34" charset="0"/>
              </a:rPr>
              <a:t>Antikainen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, A. (2006). 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n Search of the Nordic Model in Eduaction, 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Manuscript for Scandinavian Journal of Educational Research</a:t>
            </a:r>
            <a:r>
              <a:rPr lang="hr-HR" sz="18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229-243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http://wanda.uef.fi/~anti/publ/in_english/162.pdf</a:t>
            </a:r>
            <a:endParaRPr lang="hr-H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A Profile of  Student Performance in Reading and Science, 2000 i 2003. 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http://www.oecd.org/education/school/programmeforinternationalstudentassessmentpisa/33918060.pdf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>
              <a:defRPr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Education Policy Analysis: Education and Skills , 2001 </a:t>
            </a:r>
            <a:r>
              <a:rPr lang="hr-HR" i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http://www.oecd.org/edu/school/educationpolicyanalysis-2003edition.htm</a:t>
            </a:r>
            <a:endParaRPr lang="hr-HR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hr-HR" sz="1800" dirty="0" err="1">
                <a:latin typeface="Arial" panose="020B0604020202020204" pitchFamily="34" charset="0"/>
                <a:cs typeface="Arial" panose="020B0604020202020204" pitchFamily="34" charset="0"/>
              </a:rPr>
              <a:t>Pastuović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,  N. (2006). Usporedba strukture i uspješnosti srednjoeuropskoga i skandinavskog obrazovanja, </a:t>
            </a:r>
            <a:r>
              <a:rPr lang="hr-HR" sz="1800" i="1" dirty="0">
                <a:latin typeface="Arial" panose="020B0604020202020204" pitchFamily="34" charset="0"/>
                <a:cs typeface="Arial" panose="020B0604020202020204" pitchFamily="34" charset="0"/>
              </a:rPr>
              <a:t>Sociologija i prostor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, 44(2-3):155-179.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8AD18-BF1E-6842-7E8A-3907619545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56" y="1701033"/>
            <a:ext cx="7004050" cy="295116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hr-HR" sz="4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Obrazovanje za poduzetništvo u europskim integracijama 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3798E-0D30-70F4-203B-DB27AE82E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b="1" dirty="0">
                <a:solidFill>
                  <a:srgbClr val="FFC000"/>
                </a:solidFill>
                <a:latin typeface="Baskerville Old Face" panose="02020602080505020303" pitchFamily="18" charset="0"/>
              </a:rPr>
              <a:t>Uvod </a:t>
            </a:r>
            <a:endParaRPr lang="en-US" b="1" dirty="0">
              <a:solidFill>
                <a:srgbClr val="FFC0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194563" name="Content Placeholder 2">
            <a:extLst>
              <a:ext uri="{FF2B5EF4-FFF2-40B4-BE49-F238E27FC236}">
                <a16:creationId xmlns:a16="http://schemas.microsoft.com/office/drawing/2014/main" id="{E0B0D7BD-3144-B560-6B03-0F9315565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6350" y="1484314"/>
            <a:ext cx="7931150" cy="4860925"/>
          </a:xfrm>
        </p:spPr>
        <p:txBody>
          <a:bodyPr>
            <a:normAutofit/>
          </a:bodyPr>
          <a:lstStyle/>
          <a:p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Koja je razlika – obrazovanje za poduzetništvo, ili poduzetničko obrazovanje (definicije)</a:t>
            </a:r>
          </a:p>
          <a:p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Zbog čega i zašto se razvija obrazovanje za poduzetništvo?</a:t>
            </a:r>
          </a:p>
          <a:p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Strategija </a:t>
            </a:r>
            <a:r>
              <a:rPr lang="hr-HR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Europe 2020 </a:t>
            </a: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 obrazovanje za poduzetništvo</a:t>
            </a:r>
          </a:p>
          <a:p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Opći i posebni ciljevi poduzetničkog obrazovanja 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59B7C-662B-927F-4D2E-F9B21F2F9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defRPr/>
            </a:pPr>
            <a:r>
              <a:rPr lang="hr-HR" sz="3600" b="1" dirty="0"/>
              <a:t>Društveni izazovi za odgojno obrazovni sustav</a:t>
            </a:r>
          </a:p>
        </p:txBody>
      </p:sp>
      <p:sp>
        <p:nvSpPr>
          <p:cNvPr id="139267" name="Content Placeholder 2">
            <a:extLst>
              <a:ext uri="{FF2B5EF4-FFF2-40B4-BE49-F238E27FC236}">
                <a16:creationId xmlns:a16="http://schemas.microsoft.com/office/drawing/2014/main" id="{717B878A-1FA4-BFBD-A879-5A01623BE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26" y="1428751"/>
            <a:ext cx="8505825" cy="5000625"/>
          </a:xfrm>
        </p:spPr>
        <p:txBody>
          <a:bodyPr/>
          <a:lstStyle/>
          <a:p>
            <a:endParaRPr lang="hr-HR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A556DC-E853-DCA7-4B6A-6943201D36AA}"/>
              </a:ext>
            </a:extLst>
          </p:cNvPr>
          <p:cNvSpPr/>
          <p:nvPr/>
        </p:nvSpPr>
        <p:spPr>
          <a:xfrm>
            <a:off x="1952626" y="1428751"/>
            <a:ext cx="4143375" cy="500062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342900" indent="-34290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ts val="3000"/>
              </a:lnSpc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ts val="2800"/>
              </a:lnSpc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1C9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585CF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585CF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585CF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585CF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585CF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arenR"/>
              <a:defRPr/>
            </a:pPr>
            <a:endParaRPr lang="hr-HR" altLang="en-US" sz="1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arenR"/>
              <a:defRPr/>
            </a:pPr>
            <a:endParaRPr lang="hr-HR" altLang="en-US" sz="1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arenR"/>
              <a:defRPr/>
            </a:pPr>
            <a:endParaRPr lang="hr-HR" altLang="en-US" sz="1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arenR"/>
              <a:defRPr/>
            </a:pPr>
            <a:endParaRPr lang="hr-HR" altLang="en-US" sz="1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arenR"/>
              <a:defRPr/>
            </a:pPr>
            <a:endParaRPr lang="hr-HR" altLang="en-US" sz="1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arenR"/>
              <a:defRPr/>
            </a:pPr>
            <a:endParaRPr lang="hr-HR" altLang="en-US" sz="1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arenR"/>
              <a:defRPr/>
            </a:pPr>
            <a:endParaRPr lang="hr-HR" altLang="en-US" sz="1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arenR"/>
              <a:defRPr/>
            </a:pPr>
            <a:endParaRPr lang="hr-HR" altLang="en-US" sz="1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arenR"/>
              <a:defRPr/>
            </a:pPr>
            <a:endParaRPr lang="hr-HR" altLang="en-US" sz="1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arenR"/>
              <a:defRPr/>
            </a:pPr>
            <a:endParaRPr lang="hr-HR" altLang="en-US" sz="1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hr-HR" altLang="en-US" sz="1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arenR"/>
              <a:defRPr/>
            </a:pPr>
            <a:endParaRPr lang="hr-HR" altLang="en-US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arenR"/>
              <a:defRPr/>
            </a:pPr>
            <a:r>
              <a:rPr lang="hr-HR" altLang="en-US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Ravnopravnost spolova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hr-HR" alt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r-HR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2)  Građanska participacija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r-HR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(posebice mladih) u procesu donošenja odluka / ljudska prava i prava manjina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hr-HR" altLang="en-US" sz="1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r-HR" altLang="en-US" sz="1800" b="1" dirty="0">
                <a:solidFill>
                  <a:srgbClr val="3829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 Razvoj novih tehnologija i promjene u gospodarstvu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arenR"/>
              <a:defRPr/>
            </a:pPr>
            <a:endParaRPr lang="hr-HR" altLang="en-US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hr-HR" altLang="en-US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r-HR" altLang="en-US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Globalizacija  i procesi integracije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hr-HR" altLang="en-US" sz="1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hr-HR" altLang="en-US" sz="1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r-HR" altLang="en-US" sz="1800" b="1" dirty="0">
                <a:solidFill>
                  <a:srgbClr val="33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Kriza okoliša i prirodnih resursa (ekološka kriza)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arenR"/>
              <a:defRPr/>
            </a:pPr>
            <a:endParaRPr lang="hr-HR" altLang="en-US" sz="1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hr-HR" altLang="en-US" sz="1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hr-HR" altLang="en-US" sz="1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hr-HR" altLang="en-US" sz="1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hr-HR" altLang="en-US" sz="1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hr-HR" altLang="en-US" sz="1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hr-HR" altLang="en-US" sz="1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hr-HR" altLang="en-US" sz="1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hr-HR" altLang="en-US" sz="1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hr-HR" altLang="en-US" sz="1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hr-HR" altLang="en-US" sz="1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hr-HR" altLang="en-US" sz="1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1DF792-015D-A0BE-EB8D-607B32CDED6D}"/>
              </a:ext>
            </a:extLst>
          </p:cNvPr>
          <p:cNvSpPr/>
          <p:nvPr/>
        </p:nvSpPr>
        <p:spPr>
          <a:xfrm>
            <a:off x="6167439" y="1500189"/>
            <a:ext cx="4291012" cy="4929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buFontTx/>
              <a:buAutoNum type="arabicParenR"/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AutoNum type="arabicParenR"/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AutoNum type="arabicParenR"/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AutoNum type="arabicParenR"/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AutoNum type="arabicParenR"/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AutoNum type="arabicParenR"/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AutoNum type="arabicParenR"/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AutoNum type="arabicParenR"/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AutoNum type="arabicParenR"/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AutoNum type="arabicParenR"/>
              <a:defRPr/>
            </a:pPr>
            <a:endParaRPr lang="hr-HR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AutoNum type="arabicParenR"/>
              <a:defRPr/>
            </a:pPr>
            <a:endParaRPr lang="hr-HR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AutoNum type="arabicParenR"/>
              <a:defRPr/>
            </a:pPr>
            <a:r>
              <a:rPr lang="hr-H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Odgoj i obrazovanje za rodnu ravnopravnost </a:t>
            </a:r>
          </a:p>
          <a:p>
            <a:pPr marL="342900" indent="-342900">
              <a:defRPr/>
            </a:pPr>
            <a:endParaRPr lang="hr-HR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defRPr/>
            </a:pPr>
            <a:r>
              <a:rPr lang="hr-H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Odgoj i obrazovanje za demokraciju i ljudska prava</a:t>
            </a:r>
          </a:p>
          <a:p>
            <a:pPr marL="342900" indent="-342900">
              <a:defRPr/>
            </a:pP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defRPr/>
            </a:pPr>
            <a:r>
              <a:rPr lang="hr-HR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 Odgoj i obrazovanje za informatičko društvo ili društvo znanja, obrazovanje za poduzetništvo</a:t>
            </a:r>
          </a:p>
          <a:p>
            <a:pPr marL="342900" indent="-342900">
              <a:buFontTx/>
              <a:buAutoNum type="arabicParenR"/>
              <a:defRPr/>
            </a:pP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defRPr/>
            </a:pPr>
            <a:r>
              <a:rPr lang="hr-H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Odgoj i obrazovanje za multikulturalizam (interkulturalni odgoj i obrazovanje)</a:t>
            </a:r>
          </a:p>
          <a:p>
            <a:pPr marL="342900" indent="-342900">
              <a:defRPr/>
            </a:pPr>
            <a:endParaRPr lang="hr-HR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defRPr/>
            </a:pPr>
            <a:r>
              <a:rPr lang="hr-HR" b="1" dirty="0">
                <a:solidFill>
                  <a:srgbClr val="0054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 Odgoj i obrazovanje za okoliš i održivi razvoj </a:t>
            </a:r>
          </a:p>
          <a:p>
            <a:pPr eaLnBrk="1" hangingPunct="1"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Content Placeholder 2">
            <a:extLst>
              <a:ext uri="{FF2B5EF4-FFF2-40B4-BE49-F238E27FC236}">
                <a16:creationId xmlns:a16="http://schemas.microsoft.com/office/drawing/2014/main" id="{2F74547B-CC67-791A-3CB6-F31DF9148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0014" y="1125538"/>
            <a:ext cx="7570787" cy="410210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pPr marL="82550" indent="0" algn="ctr">
              <a:buNone/>
            </a:pPr>
            <a:r>
              <a:rPr lang="en-US" alt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Poduzetničko</a:t>
            </a: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obrazovanje</a:t>
            </a: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ima</a:t>
            </a: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značajnu</a:t>
            </a: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ulogu</a:t>
            </a: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alt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stvaranju</a:t>
            </a: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kapaciteta</a:t>
            </a: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organizacija</a:t>
            </a: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pojedinaca</a:t>
            </a: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za </a:t>
            </a:r>
            <a:r>
              <a:rPr lang="en-US" alt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suočavanje</a:t>
            </a: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US" alt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kompleksnošću</a:t>
            </a: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nesigurnošću</a:t>
            </a: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okruženja</a:t>
            </a: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alt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kojem</a:t>
            </a: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djeluju</a:t>
            </a: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hr-HR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550" indent="0" algn="ctr">
              <a:buNone/>
            </a:pPr>
            <a:endParaRPr lang="hr-HR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550" indent="0" algn="ctr">
              <a:buNone/>
            </a:pP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Ono </a:t>
            </a:r>
            <a:r>
              <a:rPr lang="en-US" alt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razvija</a:t>
            </a: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proaktivnost</a:t>
            </a:r>
            <a:r>
              <a:rPr lang="en-US" alt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inovativnost</a:t>
            </a:r>
            <a:r>
              <a:rPr lang="en-US" alt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odgovornost</a:t>
            </a:r>
            <a:r>
              <a:rPr lang="en-US" alt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pojedinca</a:t>
            </a:r>
            <a:r>
              <a:rPr lang="en-US" alt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alt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spremnost</a:t>
            </a:r>
            <a:r>
              <a:rPr lang="en-US" alt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alt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preuzimanje</a:t>
            </a:r>
            <a:r>
              <a:rPr lang="en-US" alt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rizika</a:t>
            </a:r>
            <a:r>
              <a:rPr lang="en-US" alt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alt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donošenju</a:t>
            </a:r>
            <a:r>
              <a:rPr lang="en-US" alt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odluka</a:t>
            </a:r>
            <a:r>
              <a:rPr lang="en-US" alt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rješavanju</a:t>
            </a:r>
            <a:r>
              <a:rPr lang="en-US" alt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problema</a:t>
            </a:r>
            <a:r>
              <a:rPr lang="hr-HR" alt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4DC63-44EF-ACA6-9411-A70AE89B6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hr-HR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Kako razvijati obrazovanje Za poduzetništvo i zbog čega?</a:t>
            </a:r>
          </a:p>
        </p:txBody>
      </p:sp>
      <p:sp>
        <p:nvSpPr>
          <p:cNvPr id="196611" name="Content Placeholder 2">
            <a:extLst>
              <a:ext uri="{FF2B5EF4-FFF2-40B4-BE49-F238E27FC236}">
                <a16:creationId xmlns:a16="http://schemas.microsoft.com/office/drawing/2014/main" id="{EF73D146-1E77-1B18-228E-D36A13A2C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Visoki broj nezaposlenih u Europi stvara potrebu za inovacijama i usredotočenost na  poduzetništvo kao jedan od načina suočavanja s trenutnim izazovima.</a:t>
            </a:r>
          </a:p>
          <a:p>
            <a:pPr marL="0" indent="0">
              <a:buNone/>
            </a:pPr>
            <a:r>
              <a:rPr lang="hr-HR" altLang="sr-Latn-RS" sz="2400" i="1" dirty="0">
                <a:latin typeface="Arial" panose="020B0604020202020204" pitchFamily="34" charset="0"/>
                <a:cs typeface="Arial" panose="020B0604020202020204" pitchFamily="34" charset="0"/>
              </a:rPr>
              <a:t>Kako? - </a:t>
            </a:r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modelom interakcije obrazovnih institucija s poslovnim svijetom i društvom; međunarodnom mrežom i suradnjom između obrazovnih institucija kako bi se razmijenile najbolje ideje i prakse.</a:t>
            </a:r>
          </a:p>
          <a:p>
            <a:pPr marL="0" indent="0">
              <a:buNone/>
            </a:pPr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Stvaranjem obrazovne mreže unutar poslovnog obrazovanja.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72785-A068-4E01-99AA-5D90417DF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hr-HR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Obrazovanje za poduzetništvo</a:t>
            </a:r>
            <a:endParaRPr lang="en-US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635" name="Content Placeholder 2">
            <a:extLst>
              <a:ext uri="{FF2B5EF4-FFF2-40B4-BE49-F238E27FC236}">
                <a16:creationId xmlns:a16="http://schemas.microsoft.com/office/drawing/2014/main" id="{85F28593-3A80-B108-7BE9-13EEB818B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0" y="2133600"/>
            <a:ext cx="7772400" cy="3886200"/>
          </a:xfrm>
        </p:spPr>
        <p:txBody>
          <a:bodyPr>
            <a:normAutofit/>
          </a:bodyPr>
          <a:lstStyle/>
          <a:p>
            <a:r>
              <a:rPr lang="hr-H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Kao jedno od ključnih područja razvoja za ostvarenje ciljeva zadanih u strategiji EUROPA 2020</a:t>
            </a:r>
          </a:p>
          <a:p>
            <a:r>
              <a:rPr lang="hr-H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Usmjeravanje nastavnih planova i programa na kreativnost, inovacije i poduzetništvo, a u svrhu podupiranja gospodarskog rasta i razvoja.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15ED1FF-91F4-0C6A-36E1-855F34EDF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hr-HR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Obrazovanje za poduzetništvo</a:t>
            </a:r>
            <a:endParaRPr lang="hr-HR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659" name="Rezervirano mjesto sadržaja 2">
            <a:extLst>
              <a:ext uri="{FF2B5EF4-FFF2-40B4-BE49-F238E27FC236}">
                <a16:creationId xmlns:a16="http://schemas.microsoft.com/office/drawing/2014/main" id="{C6DE5168-E2EC-C011-82E8-7FE512DB4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Poduzetničko obrazovanje teži postati integralni element svih budućih akademskih programa još od razine primarnog obrazovanja (</a:t>
            </a:r>
            <a:r>
              <a:rPr lang="hr-HR" altLang="sr-Latn-RS" sz="2400" dirty="0" err="1">
                <a:latin typeface="Arial" panose="020B0604020202020204" pitchFamily="34" charset="0"/>
                <a:cs typeface="Arial" panose="020B0604020202020204" pitchFamily="34" charset="0"/>
              </a:rPr>
              <a:t>Oberman</a:t>
            </a:r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2400" dirty="0" err="1">
                <a:latin typeface="Arial" panose="020B0604020202020204" pitchFamily="34" charset="0"/>
                <a:cs typeface="Arial" panose="020B0604020202020204" pitchFamily="34" charset="0"/>
              </a:rPr>
              <a:t>Peterka</a:t>
            </a:r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, Delić, Perić, 2016). </a:t>
            </a:r>
          </a:p>
          <a:p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Uloga obrazovanja u razvoju poduzetničke kulture i poduzetnosti pojedinaca dobiva na dodatnoj važnosti procesima globalizacije te oblikovanjem jedinstvenog svjetskog tržišta. </a:t>
            </a:r>
          </a:p>
          <a:p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Danas je osjećaj za inicijativu i poduzetništvo Vijeće Europe prepoznalo kao jednu od osam ključnih kompetencija, a poduzetnički osposobljen pojedinac smatra se temeljem društvenog i gospodarskog razvoja (</a:t>
            </a:r>
            <a:r>
              <a:rPr lang="hr-HR" altLang="sr-Latn-RS" sz="2400" dirty="0" err="1">
                <a:latin typeface="Arial" panose="020B0604020202020204" pitchFamily="34" charset="0"/>
                <a:cs typeface="Arial" panose="020B0604020202020204" pitchFamily="34" charset="0"/>
              </a:rPr>
              <a:t>Milojević</a:t>
            </a:r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altLang="sr-Latn-RS" sz="2400" dirty="0" err="1">
                <a:latin typeface="Arial" panose="020B0604020202020204" pitchFamily="34" charset="0"/>
                <a:cs typeface="Arial" panose="020B0604020202020204" pitchFamily="34" charset="0"/>
              </a:rPr>
              <a:t>Šimunković</a:t>
            </a:r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, 2017). 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zervirano mjesto sadržaja 2">
            <a:extLst>
              <a:ext uri="{FF2B5EF4-FFF2-40B4-BE49-F238E27FC236}">
                <a16:creationId xmlns:a16="http://schemas.microsoft.com/office/drawing/2014/main" id="{BFFAE167-4151-FCB6-15D1-6518B06D4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1541" y="260350"/>
            <a:ext cx="8866597" cy="5988050"/>
          </a:xfrm>
        </p:spPr>
        <p:txBody>
          <a:bodyPr>
            <a:normAutofit/>
          </a:bodyPr>
          <a:lstStyle/>
          <a:p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Debata o obrazovanju se razvija na promjeni koncepata u ekonomiji znanja u društvu znanja i odgovara na njene zahtjeve tako što povezuje obrazovanje s nacionalnom inovacijskom politikom bez da prihvaća ekonomski </a:t>
            </a:r>
            <a:r>
              <a:rPr lang="hr-HR" altLang="sr-Latn-RS" sz="2400" dirty="0" err="1">
                <a:latin typeface="Arial" panose="020B0604020202020204" pitchFamily="34" charset="0"/>
                <a:cs typeface="Arial" panose="020B0604020202020204" pitchFamily="34" charset="0"/>
              </a:rPr>
              <a:t>instrumentalizam</a:t>
            </a:r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Autor </a:t>
            </a:r>
            <a:r>
              <a:rPr lang="hr-HR" altLang="sr-Latn-RS" sz="2400" dirty="0" err="1">
                <a:latin typeface="Arial" panose="020B0604020202020204" pitchFamily="34" charset="0"/>
                <a:cs typeface="Arial" panose="020B0604020202020204" pitchFamily="34" charset="0"/>
              </a:rPr>
              <a:t>Peters</a:t>
            </a:r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 pritom razlikuje razvoj tri vrste ekonomije znanja (</a:t>
            </a:r>
            <a:r>
              <a:rPr lang="hr-HR" altLang="sr-Latn-RS" sz="2400" dirty="0" err="1">
                <a:latin typeface="Arial" panose="020B0604020202020204" pitchFamily="34" charset="0"/>
                <a:cs typeface="Arial" panose="020B0604020202020204" pitchFamily="34" charset="0"/>
              </a:rPr>
              <a:t>Lundvall</a:t>
            </a:r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 i dr., 1993, 2004, prema </a:t>
            </a:r>
            <a:r>
              <a:rPr lang="hr-HR" altLang="sr-Latn-RS" sz="2400" dirty="0" err="1">
                <a:latin typeface="Arial" panose="020B0604020202020204" pitchFamily="34" charset="0"/>
                <a:cs typeface="Arial" panose="020B0604020202020204" pitchFamily="34" charset="0"/>
              </a:rPr>
              <a:t>Peters</a:t>
            </a:r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, 2010):</a:t>
            </a:r>
          </a:p>
          <a:p>
            <a:pPr lvl="1"/>
            <a:r>
              <a:rPr lang="hr-HR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„ekonomija koja uči“ -  inovacija kao ključni faktor ekonomske konkurentnosti, a učenje kao ključni element inovacije;</a:t>
            </a:r>
          </a:p>
          <a:p>
            <a:pPr lvl="1"/>
            <a:r>
              <a:rPr lang="hr-HR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kreativna ekonomija - oblikuju se kreativna dobra i usluge nužna za razvoj nove globalne ekonomije znanja;</a:t>
            </a:r>
          </a:p>
          <a:p>
            <a:pPr lvl="1"/>
            <a:r>
              <a:rPr lang="hr-HR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otvorena ekonomija znanja - otvaranje obrazovanja javnosti, prvi MIT koji je javno na internet učinio dostupnim svoja predavanja.</a:t>
            </a:r>
          </a:p>
          <a:p>
            <a:endParaRPr lang="hr-HR" altLang="sr-Latn-R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66A1-488D-BC70-1CAC-F79FC4253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hr-HR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Korištenje EU fondova</a:t>
            </a:r>
            <a:endParaRPr lang="hr-HR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707" name="Content Placeholder 2">
            <a:extLst>
              <a:ext uri="{FF2B5EF4-FFF2-40B4-BE49-F238E27FC236}">
                <a16:creationId xmlns:a16="http://schemas.microsoft.com/office/drawing/2014/main" id="{E535C6F0-CF98-5916-ABB2-73B260C61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Sredstva fondova EU za financiranje obrazovanja za poduzetništvo, 2007-2013.</a:t>
            </a:r>
          </a:p>
          <a:p>
            <a:r>
              <a:rPr lang="hr-HR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Nova financijska perspektiva 2014-2020</a:t>
            </a:r>
          </a:p>
          <a:p>
            <a:r>
              <a:rPr lang="hr-HR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(Europski socijalni fond, ESF/ Erasmus+/Programi prekogranične suradnje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CD4FB-E789-5FBA-C162-A84962D01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384" y="274638"/>
            <a:ext cx="10993349" cy="117316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hr-HR" b="1" dirty="0">
                <a:solidFill>
                  <a:srgbClr val="FFC000"/>
                </a:solidFill>
                <a:latin typeface="Baskerville Old Face" panose="02020602080505020303" pitchFamily="18" charset="0"/>
              </a:rPr>
              <a:t>Što je donijelo obrazovanje za poduzetništvo?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B243B-B409-602D-3487-DAE30DDDB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4859" y="2479675"/>
            <a:ext cx="7931150" cy="410368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Učenici i studenti koji su imali praktično poduzetničko iskustvo imaju tri do šest puta veću vjerojatnost da će pokrenuti vlastiti posao kasnije u životu od onih koji nisu imali poduzetničko obrazovanje (</a:t>
            </a:r>
            <a:r>
              <a:rPr lang="hr-HR" sz="2200" i="1" dirty="0">
                <a:latin typeface="Arial" panose="020B0604020202020204" pitchFamily="34" charset="0"/>
                <a:cs typeface="Arial" panose="020B0604020202020204" pitchFamily="34" charset="0"/>
              </a:rPr>
              <a:t>Entrepreneurship education</a:t>
            </a: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, 2014)</a:t>
            </a:r>
          </a:p>
          <a:p>
            <a:pPr marL="0" indent="0">
              <a:buNone/>
              <a:defRPr/>
            </a:pPr>
            <a:endParaRPr lang="hr-H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hr-HR" sz="2200" dirty="0">
                <a:latin typeface="Arial" panose="020B0604020202020204" pitchFamily="34" charset="0"/>
                <a:cs typeface="Arial" panose="020B0604020202020204" pitchFamily="34" charset="0"/>
              </a:rPr>
              <a:t>Ne može se reći da je Hrvatska prepoznala važnost obrazovanja za poduzetništvo, te se ne daje dovoljna potpora razvoju poduzetničkih kompetencija (Milojević i Šimunković, 2017). 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A2B09-4BD3-C462-F1D6-AFDF1CEF1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490" y="529976"/>
            <a:ext cx="9541019" cy="1173163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hr-HR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Strateški okvir za razvijanje obrazovanja za poduzetništvo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2E19D-E915-7671-A7AC-5AD7EC20F7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5563" y="2565400"/>
            <a:ext cx="7931150" cy="3886200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Strateška potpora</a:t>
            </a:r>
          </a:p>
          <a:p>
            <a:pPr algn="ctr">
              <a:defRPr/>
            </a:pPr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EU identificira obrazovanje za poduzetništvo kao jedan od prioriteta strateških ciljeva EU.</a:t>
            </a:r>
          </a:p>
          <a:p>
            <a:pPr algn="ctr">
              <a:defRPr/>
            </a:pPr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Osnova za korištenje financijskih sredstava iz EU, strukturnih i investicijskih fondova. 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2E55F-6CFA-805A-A3F7-C69D9BFE7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hr-HR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Strateški okvir za razvijanje obrazovanja za poduzetništvo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53853-5CE7-429B-93CF-855996280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  <a:defRPr/>
            </a:pP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Strategija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EUROPE 2020</a:t>
            </a:r>
          </a:p>
          <a:p>
            <a:pPr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 Pametan, održiv i uključiv rast</a:t>
            </a:r>
          </a:p>
          <a:p>
            <a:pPr>
              <a:defRPr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5 glavnih ciljeva za zajednicu država EU: </a:t>
            </a:r>
          </a:p>
          <a:p>
            <a:pPr marL="0" indent="0">
              <a:buNone/>
              <a:defRPr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         (1) zapošljavanje,</a:t>
            </a:r>
          </a:p>
          <a:p>
            <a:pPr marL="0" indent="0">
              <a:buNone/>
              <a:defRPr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         (2) istraživanje i razvoj,</a:t>
            </a:r>
          </a:p>
          <a:p>
            <a:pPr marL="0" indent="0">
              <a:buNone/>
              <a:defRPr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         (3) klimatske promjene /energija</a:t>
            </a:r>
          </a:p>
          <a:p>
            <a:pPr marL="0" indent="0">
              <a:buNone/>
              <a:defRPr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         (4) obrazovanje</a:t>
            </a:r>
          </a:p>
          <a:p>
            <a:pPr marL="0" indent="0">
              <a:buNone/>
              <a:defRPr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         (5) socijalna uključenost i smanjenje siromaštva</a:t>
            </a:r>
          </a:p>
          <a:p>
            <a:pPr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656FD-2D66-18B1-5F77-0A96ABE97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hr-HR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Strateški okvir za razvijanje obrazovanja za poduzetništvo (3)</a:t>
            </a:r>
            <a:endParaRPr lang="hr-HR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03" name="Content Placeholder 2">
            <a:extLst>
              <a:ext uri="{FF2B5EF4-FFF2-40B4-BE49-F238E27FC236}">
                <a16:creationId xmlns:a16="http://schemas.microsoft.com/office/drawing/2014/main" id="{B9AC3974-512D-D85E-5B93-74C358D1A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573677"/>
            <a:ext cx="10178322" cy="3593591"/>
          </a:xfrm>
        </p:spPr>
        <p:txBody>
          <a:bodyPr>
            <a:normAutofit/>
          </a:bodyPr>
          <a:lstStyle/>
          <a:p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Unutar strategije Europa 2020 podrška obrazovanju za poduzetništvo može se vidjeti preko Unije inovacija – gdje EU poziva države članice da razvijaju školske kurikulume u koje će biti </a:t>
            </a:r>
            <a:r>
              <a:rPr lang="hr-HR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uključeni ishodi učenja koja podupiru inovativnosti, kreativnosti i poduzetničke vještine </a:t>
            </a: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(Europska komisija, 2011).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62A4D-F33B-41DC-65B2-E4DB100E8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5564" y="274639"/>
            <a:ext cx="7862887" cy="1082675"/>
          </a:xfrm>
        </p:spPr>
        <p:txBody>
          <a:bodyPr/>
          <a:lstStyle/>
          <a:p>
            <a:pPr algn="ctr">
              <a:defRPr/>
            </a:pP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Karakteristike:</a:t>
            </a:r>
          </a:p>
        </p:txBody>
      </p:sp>
      <p:sp>
        <p:nvSpPr>
          <p:cNvPr id="141315" name="Content Placeholder 2">
            <a:extLst>
              <a:ext uri="{FF2B5EF4-FFF2-40B4-BE49-F238E27FC236}">
                <a16:creationId xmlns:a16="http://schemas.microsoft.com/office/drawing/2014/main" id="{41B4645E-1247-72A9-6819-FF1D7B8CE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188" y="1196976"/>
            <a:ext cx="8577262" cy="5375275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Char char="-"/>
            </a:pPr>
            <a:r>
              <a:rPr lang="hr-HR" altLang="en-US" sz="3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Kroskurikularna</a:t>
            </a:r>
            <a:r>
              <a:rPr lang="hr-HR" altLang="en-US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provedba </a:t>
            </a:r>
            <a:r>
              <a:rPr lang="hr-HR" altLang="en-US" sz="3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sadržaja obrazovanja;</a:t>
            </a:r>
          </a:p>
          <a:p>
            <a:pPr eaLnBrk="1" hangingPunct="1">
              <a:buFontTx/>
              <a:buChar char="-"/>
            </a:pPr>
            <a:endParaRPr lang="hr-HR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hr-HR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hr-HR" alt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Izlazak iz razreda</a:t>
            </a:r>
            <a:r>
              <a:rPr lang="hr-HR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, odnosno promjene u izvođenju nastave;</a:t>
            </a:r>
          </a:p>
          <a:p>
            <a:pPr eaLnBrk="1" hangingPunct="1">
              <a:buFontTx/>
              <a:buChar char="-"/>
            </a:pPr>
            <a:endParaRPr lang="hr-HR" altLang="en-US" sz="2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hr-HR" alt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Suradnja s lokalnim dionicima u provedbi nastavnog programa </a:t>
            </a:r>
            <a:r>
              <a:rPr lang="hr-HR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(udruge civilnog društva, lokalna samouprava,....);</a:t>
            </a:r>
          </a:p>
          <a:p>
            <a:pPr eaLnBrk="1" hangingPunct="1">
              <a:buFontTx/>
              <a:buChar char="-"/>
            </a:pPr>
            <a:endParaRPr lang="hr-HR" altLang="en-US" sz="2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hr-HR" alt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Projektne inicijative i provedbe projekata kao dio nastavnog programa</a:t>
            </a:r>
            <a:r>
              <a:rPr lang="hr-HR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hr-HR" altLang="en-US" sz="2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hr-HR" alt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Longitudinalni utjecaj </a:t>
            </a:r>
            <a:r>
              <a:rPr lang="hr-HR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od predškolskog obrazovanja</a:t>
            </a:r>
          </a:p>
          <a:p>
            <a:endParaRPr lang="hr-HR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E94DF-E57F-B366-E5FF-7A88B2D89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947" y="274638"/>
            <a:ext cx="10870059" cy="17145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hr-HR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Jačanje kreativnosti i inovacija, uključujući poduzetništvo, na svim razinama obrazovanja i osposobljavanja</a:t>
            </a:r>
            <a:endParaRPr lang="hr-HR" sz="36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827" name="Content Placeholder 2">
            <a:extLst>
              <a:ext uri="{FF2B5EF4-FFF2-40B4-BE49-F238E27FC236}">
                <a16:creationId xmlns:a16="http://schemas.microsoft.com/office/drawing/2014/main" id="{1A3198C4-454D-0160-CFE7-6E1B9BBD2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948" y="1989138"/>
            <a:ext cx="10202240" cy="4608512"/>
          </a:xfrm>
        </p:spPr>
        <p:txBody>
          <a:bodyPr>
            <a:normAutofit/>
          </a:bodyPr>
          <a:lstStyle/>
          <a:p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Hrvatska nije razvila specifične strategije kojima bi se podupiralo obrazovanje za poduzetništvo, niti je obrazovanje za poduzetništvo uklopila u šire strategije. Iako je u novom Nacionalnom kurikulum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predškolski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odgoj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obrazovanje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opće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obvezno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srednjoškolsko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obrazovanje</a:t>
            </a: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naglašena potreba za odgoj i obrazovanje učenika u smislu razvijanja poduzetničkih kompetencija. </a:t>
            </a:r>
          </a:p>
          <a:p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Posljednje je bilo, 2014.g.,  sa Strategijom učenja za poduzetništvo 2010-2014.</a:t>
            </a:r>
          </a:p>
          <a:p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Zaključuje se kako se u Hrvatskoj ne prepoznaje važnost ulaganja u obrazovanje za poduzetništvo.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F9C5565-E155-E5B5-8E09-F0221769D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047965"/>
            <a:ext cx="10178322" cy="4831628"/>
          </a:xfrm>
        </p:spPr>
        <p:txBody>
          <a:bodyPr>
            <a:normAutofit/>
          </a:bodyPr>
          <a:lstStyle/>
          <a:p>
            <a:pPr marL="82550" indent="0">
              <a:buNone/>
              <a:defRPr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Ciljem poduzetničkog obrazovanja smatra razvoj sposobnog pojedinca, s razvijenim komunikacijskim vještinama, spremnog na inovativnost i prepoznavanje prilika, preuzimanje rizika, odlučivanje i </a:t>
            </a:r>
            <a:r>
              <a:rPr lang="hr-HR" sz="2400" dirty="0" err="1">
                <a:latin typeface="Arial" panose="020B0604020202020204" pitchFamily="34" charset="0"/>
                <a:cs typeface="Arial" panose="020B0604020202020204" pitchFamily="34" charset="0"/>
              </a:rPr>
              <a:t>riješavanje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 problema (</a:t>
            </a:r>
            <a:r>
              <a:rPr lang="hr-HR" sz="2400" dirty="0" err="1">
                <a:latin typeface="Arial" panose="020B0604020202020204" pitchFamily="34" charset="0"/>
                <a:cs typeface="Arial" panose="020B0604020202020204" pitchFamily="34" charset="0"/>
              </a:rPr>
              <a:t>Streeter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 i dr., 2002, prema </a:t>
            </a:r>
            <a:r>
              <a:rPr lang="hr-HR" sz="2400" dirty="0" err="1">
                <a:latin typeface="Arial" panose="020B0604020202020204" pitchFamily="34" charset="0"/>
                <a:cs typeface="Arial" panose="020B0604020202020204" pitchFamily="34" charset="0"/>
              </a:rPr>
              <a:t>Volkmann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, 2004; Baranović, </a:t>
            </a:r>
            <a:r>
              <a:rPr lang="hr-HR" sz="2400" dirty="0" err="1">
                <a:latin typeface="Arial" panose="020B0604020202020204" pitchFamily="34" charset="0"/>
                <a:cs typeface="Arial" panose="020B0604020202020204" pitchFamily="34" charset="0"/>
              </a:rPr>
              <a:t>Štibrić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sz="2400" dirty="0" err="1">
                <a:latin typeface="Arial" panose="020B0604020202020204" pitchFamily="34" charset="0"/>
                <a:cs typeface="Arial" panose="020B0604020202020204" pitchFamily="34" charset="0"/>
              </a:rPr>
              <a:t>Domović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, 2007). </a:t>
            </a:r>
          </a:p>
          <a:p>
            <a:pPr marL="82550" indent="0">
              <a:buNone/>
              <a:defRPr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Navedeno se može sistematizirati u tri skupine ciljeva (</a:t>
            </a:r>
            <a:r>
              <a:rPr lang="hr-HR" sz="2400" dirty="0" err="1">
                <a:latin typeface="Arial" panose="020B0604020202020204" pitchFamily="34" charset="0"/>
                <a:cs typeface="Arial" panose="020B0604020202020204" pitchFamily="34" charset="0"/>
              </a:rPr>
              <a:t>Gibb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, 2002, prema </a:t>
            </a:r>
            <a:r>
              <a:rPr lang="hr-HR" sz="2400" dirty="0" err="1">
                <a:latin typeface="Arial" panose="020B0604020202020204" pitchFamily="34" charset="0"/>
                <a:cs typeface="Arial" panose="020B0604020202020204" pitchFamily="34" charset="0"/>
              </a:rPr>
              <a:t>Oberman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dirty="0" err="1">
                <a:latin typeface="Arial" panose="020B0604020202020204" pitchFamily="34" charset="0"/>
                <a:cs typeface="Arial" panose="020B0604020202020204" pitchFamily="34" charset="0"/>
              </a:rPr>
              <a:t>Peterka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, Alpeza, 2013):</a:t>
            </a:r>
          </a:p>
          <a:p>
            <a:pPr>
              <a:defRPr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Naučiti razumjeti poduzetništvo;</a:t>
            </a:r>
          </a:p>
          <a:p>
            <a:pPr>
              <a:defRPr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Naučiti biti poduzetan;</a:t>
            </a:r>
          </a:p>
          <a:p>
            <a:pPr>
              <a:defRPr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Naučiti biti poduzetnik.</a:t>
            </a:r>
          </a:p>
          <a:p>
            <a:pPr>
              <a:defRPr/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A0ED54D-844A-723C-BABD-20D9F8DE1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5790" y="1632204"/>
            <a:ext cx="10178322" cy="3593591"/>
          </a:xfrm>
        </p:spPr>
        <p:txBody>
          <a:bodyPr>
            <a:normAutofit fontScale="92500" lnSpcReduction="10000"/>
          </a:bodyPr>
          <a:lstStyle/>
          <a:p>
            <a:pPr marL="82550" indent="0">
              <a:buNone/>
              <a:defRPr/>
            </a:pPr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Takav je pristup moguće kategorizirati prema osnovna tri principa (</a:t>
            </a:r>
            <a:r>
              <a:rPr lang="hr-HR" sz="2800" dirty="0" err="1">
                <a:latin typeface="Arial" panose="020B0604020202020204" pitchFamily="34" charset="0"/>
                <a:cs typeface="Arial" panose="020B0604020202020204" pitchFamily="34" charset="0"/>
              </a:rPr>
              <a:t>Oberman</a:t>
            </a:r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800" dirty="0" err="1">
                <a:latin typeface="Arial" panose="020B0604020202020204" pitchFamily="34" charset="0"/>
                <a:cs typeface="Arial" panose="020B0604020202020204" pitchFamily="34" charset="0"/>
              </a:rPr>
              <a:t>Peterka</a:t>
            </a:r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, Delić, Perić, 2016): </a:t>
            </a:r>
          </a:p>
          <a:p>
            <a:pPr>
              <a:defRPr/>
            </a:pPr>
            <a:r>
              <a:rPr lang="hr-HR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entrepreneurship</a:t>
            </a:r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 - poduzetničke karakteristike i kvaliteta u različitim kontekstima;</a:t>
            </a:r>
          </a:p>
          <a:p>
            <a:pPr>
              <a:defRPr/>
            </a:pPr>
            <a:r>
              <a:rPr lang="hr-HR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entrepreneurial</a:t>
            </a:r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 – stanje duha (primjena poduzetničkih znanja, vještina i kompetencija u svim društvenim sferama);</a:t>
            </a:r>
          </a:p>
          <a:p>
            <a:pPr>
              <a:defRPr/>
            </a:pPr>
            <a:r>
              <a:rPr lang="hr-HR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entrepreneurism</a:t>
            </a:r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 – stvaranje poduzetničke klime i društvene strukture poduzetništva.</a:t>
            </a:r>
          </a:p>
          <a:p>
            <a:pPr>
              <a:defRPr/>
            </a:pPr>
            <a:endParaRPr lang="hr-H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35DE9-325D-2ABB-A406-861939AAD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2688" y="274639"/>
            <a:ext cx="7758112" cy="796925"/>
          </a:xfrm>
        </p:spPr>
        <p:txBody>
          <a:bodyPr/>
          <a:lstStyle/>
          <a:p>
            <a:pPr algn="ctr">
              <a:defRPr/>
            </a:pPr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Literatura</a:t>
            </a:r>
          </a:p>
        </p:txBody>
      </p:sp>
      <p:sp>
        <p:nvSpPr>
          <p:cNvPr id="208899" name="Content Placeholder 2">
            <a:extLst>
              <a:ext uri="{FF2B5EF4-FFF2-40B4-BE49-F238E27FC236}">
                <a16:creationId xmlns:a16="http://schemas.microsoft.com/office/drawing/2014/main" id="{C22B4D27-C6B5-B077-7DA1-56A16F6F0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9753" y="1279937"/>
            <a:ext cx="9891838" cy="5214937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Baranović, B., </a:t>
            </a:r>
            <a:r>
              <a:rPr lang="hr-HR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Štibrić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M., </a:t>
            </a:r>
            <a:r>
              <a:rPr lang="hr-HR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Domović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V. (2007) Obrazovanje za poduzetnost. </a:t>
            </a:r>
            <a:r>
              <a:rPr lang="hr-HR" altLang="sr-Latn-R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Sociologija i prostor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45 (3-4): 339-360.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</a:pP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Barić, V., Jeleč Raguž, M. (2010) Hrvatska na putu prema društvu znanja. </a:t>
            </a:r>
            <a:r>
              <a:rPr lang="hr-HR" altLang="sr-Latn-R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Poslovna izvrsnost : znanstveni časopis za promicanje kulture kvalitete i poslovne izvrsnosti.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4 (2): 57-76.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</a:pPr>
            <a:r>
              <a:rPr lang="en-US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Hagberg-Andersson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A. (2015). Razvoj obrazovanja za poduzetništvo... Primjer Finske. </a:t>
            </a:r>
            <a:r>
              <a:rPr lang="hr-HR" altLang="sr-Latn-R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Obrazovanje za poduzetništvo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   5(1):49_59.</a:t>
            </a:r>
            <a:r>
              <a:rPr lang="en-US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hr-HR" altLang="sr-Latn-RS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</a:pP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Kiss, I. i Rokov, N. (2016). Investiranje u ljudski, kulturni </a:t>
            </a:r>
            <a:r>
              <a:rPr lang="hr-HR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idruštveni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kapital poticanjem </a:t>
            </a:r>
            <a:r>
              <a:rPr lang="hr-HR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felskibilnih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kompetencija edukatora kao strateški prioritet socijalnog i ekonomskog razvoja. </a:t>
            </a:r>
            <a:r>
              <a:rPr lang="hr-HR" altLang="sr-Latn-R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Obrazovanje za poduzetništvo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6(2):53-66.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</a:pPr>
            <a:r>
              <a:rPr lang="hr-HR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Lupić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M. i Bujan, I. (2017). Poduzetništvo mladih . Prilike i prepreke. Obrazovanje za poduzetništvo,  7(1):63-80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</a:pPr>
            <a:r>
              <a:rPr lang="hr-HR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Metcalfe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J. S. (2010) University </a:t>
            </a:r>
            <a:r>
              <a:rPr lang="hr-HR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Business </a:t>
            </a:r>
            <a:r>
              <a:rPr lang="hr-HR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Relations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hr-HR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Connecting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Knowledge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Economy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hr-HR" altLang="sr-Latn-R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Minerva. 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48 (1): 5-33.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</a:pPr>
            <a:r>
              <a:rPr lang="hr-HR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Milojević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D., </a:t>
            </a:r>
            <a:r>
              <a:rPr lang="hr-HR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Šimunković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M. (2017) Korištenje EU fondova u obrazovanju za poduzetništvo: primjeri dobre prakse i perspektiva do 2020. godine. </a:t>
            </a:r>
            <a:r>
              <a:rPr lang="hr-HR" altLang="sr-Latn-R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Obrazovanje za poduzetništvo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7 (1): 353-364.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</a:pP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Nacionalni kurikulum </a:t>
            </a:r>
            <a:r>
              <a:rPr lang="en-US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 </a:t>
            </a:r>
            <a:r>
              <a:rPr lang="en-US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predškolski</a:t>
            </a:r>
            <a:r>
              <a:rPr lang="en-US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odgoj</a:t>
            </a:r>
            <a:r>
              <a:rPr lang="en-US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obrazovanje</a:t>
            </a:r>
            <a:r>
              <a:rPr lang="en-US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</a:t>
            </a:r>
            <a:r>
              <a:rPr lang="en-US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opće</a:t>
            </a:r>
            <a:r>
              <a:rPr lang="en-US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obvezno</a:t>
            </a:r>
            <a:r>
              <a:rPr lang="en-US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srednjoškolsko</a:t>
            </a:r>
            <a:r>
              <a:rPr lang="en-US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obrazovanje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http://mzos.hr/datoteke/Nacionalni_okvirni_kurikulum.pdf</a:t>
            </a:r>
            <a:endParaRPr lang="hr-HR" altLang="sr-Latn-RS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</a:pPr>
            <a:r>
              <a:rPr lang="hr-HR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Obermak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Peterka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S. (2013). Poduzetničko obrazovanje. 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http://www.cepor.hr/Poduzetnicko_obrazovanje_policy%20brief_CEPOR_final.pdf</a:t>
            </a:r>
            <a:endParaRPr lang="hr-HR" altLang="sr-Latn-RS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</a:pPr>
            <a:r>
              <a:rPr lang="hr-HR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Oberman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Peterka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S., Delić, A., Perić, J. (2016) Poduzetničko obrazovanje – put ka stvaranju </a:t>
            </a:r>
            <a:r>
              <a:rPr lang="hr-HR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zapošljivih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konkurentnih mladih ljudi. </a:t>
            </a:r>
            <a:r>
              <a:rPr lang="hr-HR" altLang="sr-Latn-R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Praktični menadžment : stručni časopis za teoriju i praksu menadžmenta.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7 (1): 23-27.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</a:pP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Ribić, D. i Blažević, Z. (2016).</a:t>
            </a:r>
            <a:r>
              <a:rPr lang="hr-HR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Utjecajobrazovne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institucije na poticanje i razvoj </a:t>
            </a:r>
            <a:r>
              <a:rPr lang="hr-HR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poduzetništva.</a:t>
            </a:r>
            <a:r>
              <a:rPr lang="hr-HR" altLang="sr-Latn-RS" sz="12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Obrazovanje</a:t>
            </a:r>
            <a:r>
              <a:rPr lang="hr-HR" altLang="sr-Latn-R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za poduzetništvo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5(1):133-145.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</a:pPr>
            <a:r>
              <a:rPr lang="hr-HR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Šundalić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A. (2012) Između društva rada i društva znanja. </a:t>
            </a:r>
            <a:r>
              <a:rPr lang="hr-HR" altLang="sr-Latn-R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Media, </a:t>
            </a:r>
            <a:r>
              <a:rPr lang="hr-HR" altLang="sr-Latn-RS" sz="12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culture</a:t>
            </a:r>
            <a:r>
              <a:rPr lang="hr-HR" altLang="sr-Latn-R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12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hr-HR" altLang="sr-Latn-R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12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public</a:t>
            </a:r>
            <a:r>
              <a:rPr lang="hr-HR" altLang="sr-Latn-R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12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relations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3 (2): 120-130.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</a:pP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Šundov, Ž i </a:t>
            </a:r>
            <a:r>
              <a:rPr lang="hr-HR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Gregorič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M. (2015)    Pozitivna kultura učenja </a:t>
            </a:r>
            <a:r>
              <a:rPr lang="hr-HR" altLang="sr-Latn-RS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uorganizacijama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hr-HR" altLang="sr-Latn-R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Obrazovanje za poduzetništvo</a:t>
            </a:r>
            <a:r>
              <a:rPr lang="hr-HR" altLang="sr-Latn-R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5(1):137-147.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hr-HR" altLang="sr-Latn-RS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hr-HR" altLang="sr-Latn-RS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hr-HR" altLang="sr-Latn-RS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>
            <a:extLst>
              <a:ext uri="{FF2B5EF4-FFF2-40B4-BE49-F238E27FC236}">
                <a16:creationId xmlns:a16="http://schemas.microsoft.com/office/drawing/2014/main" id="{28BCADF2-415E-8280-4F18-F9BCA23BD0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z="8800" dirty="0"/>
              <a:t>Pitanja?</a:t>
            </a:r>
          </a:p>
        </p:txBody>
      </p:sp>
    </p:spTree>
    <p:extLst>
      <p:ext uri="{BB962C8B-B14F-4D97-AF65-F5344CB8AC3E}">
        <p14:creationId xmlns:p14="http://schemas.microsoft.com/office/powerpoint/2010/main" val="6766086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75EB6-639A-B213-7FF4-9990616E2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</a:rPr>
              <a:t>Vrste programa i aktivnosti, 1</a:t>
            </a:r>
          </a:p>
        </p:txBody>
      </p:sp>
      <p:sp>
        <p:nvSpPr>
          <p:cNvPr id="142339" name="Content Placeholder 2">
            <a:extLst>
              <a:ext uri="{FF2B5EF4-FFF2-40B4-BE49-F238E27FC236}">
                <a16:creationId xmlns:a16="http://schemas.microsoft.com/office/drawing/2014/main" id="{A75FD637-AB0F-F11C-915D-5C7B9C2FD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1250" y="1428750"/>
            <a:ext cx="8077200" cy="4819650"/>
          </a:xfrm>
        </p:spPr>
        <p:txBody>
          <a:bodyPr>
            <a:normAutofit fontScale="92500" lnSpcReduction="10000"/>
          </a:bodyPr>
          <a:lstStyle/>
          <a:p>
            <a:pPr algn="ctr" eaLnBrk="1" hangingPunct="1"/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en-US" sz="2400" i="1" u="sng" dirty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hr-HR" altLang="en-US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sklopu obveznog odgoja i obrazovanja</a:t>
            </a:r>
            <a:r>
              <a:rPr lang="hr-HR" altLang="en-US" sz="2400" i="1" u="sng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1" hangingPunct="1">
              <a:buFontTx/>
              <a:buChar char="-"/>
            </a:pPr>
            <a:endParaRPr lang="hr-HR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Char char="-"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Programi </a:t>
            </a:r>
            <a:r>
              <a:rPr lang="hr-HR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građanskog odgoja i obrazovanja </a:t>
            </a:r>
          </a:p>
          <a:p>
            <a:pPr eaLnBrk="1" hangingPunct="1">
              <a:buFontTx/>
              <a:buChar char="-"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Programi </a:t>
            </a:r>
            <a:r>
              <a:rPr lang="hr-HR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odgoja i obrazovanja za ljudska prava</a:t>
            </a:r>
          </a:p>
          <a:p>
            <a:pPr marL="0" indent="0" eaLnBrk="1" hangingPunct="1">
              <a:buNone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(nakon donošenja Plana djelovanja  za UN-ovo Desetljeće obrazovanja za ljudska prava (1995-2004) i proslave 50.obljetnice “Opće deklaracije o ljudskim pravima”  (</a:t>
            </a:r>
            <a:r>
              <a:rPr lang="hr-HR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kroskurikularno</a:t>
            </a: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ili kao poseban predmet)</a:t>
            </a:r>
          </a:p>
          <a:p>
            <a:pPr eaLnBrk="1" hangingPunct="1">
              <a:buFontTx/>
              <a:buChar char="-"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Programi  u području </a:t>
            </a:r>
            <a:r>
              <a:rPr lang="hr-HR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interkulturalnog, i mirovnog odgoja i obrazovanja za snošljivost te globalnog odgoja i obrazovanja .</a:t>
            </a:r>
          </a:p>
          <a:p>
            <a:pPr eaLnBrk="1" hangingPunct="1">
              <a:buFontTx/>
              <a:buChar char="-"/>
            </a:pPr>
            <a:r>
              <a:rPr lang="hr-HR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Cjelodnevna škola ??</a:t>
            </a:r>
            <a:endParaRPr lang="hr-HR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8519E-5099-EE10-9978-B880B6D04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hr-HR" sz="4000" b="1" dirty="0">
                <a:latin typeface="Arial" panose="020B0604020202020204" pitchFamily="34" charset="0"/>
                <a:cs typeface="Arial" panose="020B0604020202020204" pitchFamily="34" charset="0"/>
              </a:rPr>
              <a:t>Vrste programa i aktivnosti, 2</a:t>
            </a:r>
            <a:endParaRPr lang="hr-H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63" name="Content Placeholder 2">
            <a:extLst>
              <a:ext uri="{FF2B5EF4-FFF2-40B4-BE49-F238E27FC236}">
                <a16:creationId xmlns:a16="http://schemas.microsoft.com/office/drawing/2014/main" id="{EC609598-88A2-9093-16A8-DEABAE27A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0" y="1447800"/>
            <a:ext cx="7791450" cy="5124450"/>
          </a:xfrm>
        </p:spPr>
        <p:txBody>
          <a:bodyPr>
            <a:normAutofit lnSpcReduction="10000"/>
          </a:bodyPr>
          <a:lstStyle/>
          <a:p>
            <a:pPr algn="ctr" eaLnBrk="1" hangingPunct="1"/>
            <a:r>
              <a:rPr lang="hr-HR" altLang="en-US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Akcije civilnog društva / neformalno obrazovanje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Odgoj i obrazovanje za demokraciju / za  demokratsko građanstvo središnja je tema sve većeg broja programa koje provode  nevladine i udruge (organizacije civilnog društva)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Spontane rasprave i lokalni projekti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Seminari i radionice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Inicijative za promicanje sudjelovanja mladih u društvu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hr-H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Učenje o tome što su ljudska i građanska prava i odgovornosti, ali i kako zaštiti svoja prava i ispuniti odgovornosti </a:t>
            </a:r>
          </a:p>
          <a:p>
            <a:endParaRPr lang="hr-HR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Značka">
  <a:themeElements>
    <a:clrScheme name="Značka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Značka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Značk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Značka</Template>
  <TotalTime>73</TotalTime>
  <Words>4779</Words>
  <Application>Microsoft Office PowerPoint</Application>
  <PresentationFormat>Široki zaslon</PresentationFormat>
  <Paragraphs>486</Paragraphs>
  <Slides>74</Slides>
  <Notes>3</Notes>
  <HiddenSlides>0</HiddenSlides>
  <MMClips>0</MMClips>
  <ScaleCrop>false</ScaleCrop>
  <HeadingPairs>
    <vt:vector size="6" baseType="variant">
      <vt:variant>
        <vt:lpstr>Korišteni fontovi</vt:lpstr>
      </vt:variant>
      <vt:variant>
        <vt:i4>8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74</vt:i4>
      </vt:variant>
    </vt:vector>
  </HeadingPairs>
  <TitlesOfParts>
    <vt:vector size="83" baseType="lpstr">
      <vt:lpstr>Arial</vt:lpstr>
      <vt:lpstr>Baskerville Old Face</vt:lpstr>
      <vt:lpstr>Calibri</vt:lpstr>
      <vt:lpstr>Courier New</vt:lpstr>
      <vt:lpstr>Gill Sans MT</vt:lpstr>
      <vt:lpstr>Impact</vt:lpstr>
      <vt:lpstr>Wingdings</vt:lpstr>
      <vt:lpstr>Wingdings 2</vt:lpstr>
      <vt:lpstr>Značka</vt:lpstr>
      <vt:lpstr>FILOZOFSKI FAKULTET SPLIT CENTAR ZA ISTRAŽIVANJE I RAZVOJ CJELOŽIVOTNOG OBRAZOVANJA </vt:lpstr>
      <vt:lpstr>                                                          OdgojnO obrazovne perspektive  za 21. stoljeće  (“Odgoj i obrazovanje za...”)   </vt:lpstr>
      <vt:lpstr>Tradicionalno obrazovanje / današnji izazovi za  obrazovanje (nova društvena uloga obrazovanja)</vt:lpstr>
      <vt:lpstr>Što je društvo znanja?</vt:lpstr>
      <vt:lpstr>Što je društvo znanja?</vt:lpstr>
      <vt:lpstr>Društveni izazovi za odgojno obrazovni sustav</vt:lpstr>
      <vt:lpstr>Karakteristike:</vt:lpstr>
      <vt:lpstr>Vrste programa i aktivnosti, 1</vt:lpstr>
      <vt:lpstr>Vrste programa i aktivnosti, 2</vt:lpstr>
      <vt:lpstr>Utjecaj novih tehnologija na odgojno-obrazovni sustav, tj. na njegove strukturne promjene</vt:lpstr>
      <vt:lpstr>Individualiziranje odgoja i obrazovanja/ Transformacija  organizacije škole</vt:lpstr>
      <vt:lpstr>Opći društveno relevantni ciljevi odgoja i obrazovanja “za”... </vt:lpstr>
      <vt:lpstr>Odgoj i obrazovanje za rodnu ravnopravnost</vt:lpstr>
      <vt:lpstr>Interkulturalni odgoj i obrazovanje</vt:lpstr>
      <vt:lpstr>Interkulturalno obrazovanje (obrazovanje za multikulturalizam)</vt:lpstr>
      <vt:lpstr>Interkulturalizam / multikulturalizam</vt:lpstr>
      <vt:lpstr>Louis Porcher “The education of the children of migrant workers in Europe: Interculturalism and teacher training” projekt Europskog savjeta iz 70-tih godina</vt:lpstr>
      <vt:lpstr>Smjernice za interkulturalni odgoj i obrazovanje</vt:lpstr>
      <vt:lpstr>Obrazovanje za okoliš i održivi razvoj – Razvoj koncepta</vt:lpstr>
      <vt:lpstr>UNESCO, 1987 Naša zajednička budućnost / Our Common Future/ Bruntland Report, 1987</vt:lpstr>
      <vt:lpstr>PowerPoint prezentacija</vt:lpstr>
      <vt:lpstr>Odgoj i obrazovanje za okoliš /  Odgoj i obrazovanje za  održivi razvoj  /  Odgoj i obrazovanje za okoliš i održivi razvoj   </vt:lpstr>
      <vt:lpstr>PowerPoint prezentacija</vt:lpstr>
      <vt:lpstr>Literatura</vt:lpstr>
      <vt:lpstr>     </vt:lpstr>
      <vt:lpstr>Uvod</vt:lpstr>
      <vt:lpstr>Kako se razvija(la) europska inicijativa? </vt:lpstr>
      <vt:lpstr>Koji su najveći izazovi ili što usmjerava prema integracijama?</vt:lpstr>
      <vt:lpstr>PowerPoint prezentacija</vt:lpstr>
      <vt:lpstr>Problemi/ izazovi/ rizici</vt:lpstr>
      <vt:lpstr>Na koji način se može održavati gospodarska konkurentnost i  osobni uspjeh svakog pojedinca?</vt:lpstr>
      <vt:lpstr>Europeizacija obrazovnih politika</vt:lpstr>
      <vt:lpstr>   Lisabonski proces:      cjeloživotno učenje - obrazovni ciljevi </vt:lpstr>
      <vt:lpstr> Europeizacija / modernizacija obrazovanja</vt:lpstr>
      <vt:lpstr>Obrazovne politike/ obrazovni sustavi u EU</vt:lpstr>
      <vt:lpstr>Zašto je važna samostalnost nacionalnih obrazovnih sustava?</vt:lpstr>
      <vt:lpstr>Politički procesi na razini EU preoblikuju nacionalni kontekst stvaranja javnih politika</vt:lpstr>
      <vt:lpstr>Zajedničke smjernice</vt:lpstr>
      <vt:lpstr>Europeizacija nacionalnih obrazovnih politika - glavni rezultati</vt:lpstr>
      <vt:lpstr>Europski kvalifikacijski okvir (EKO)</vt:lpstr>
      <vt:lpstr>             EKO u Hrvatskoj </vt:lpstr>
      <vt:lpstr>Zaključno</vt:lpstr>
      <vt:lpstr>Što promiču politički procesi integracije i obrazovne politike EU: obrazovanje ili izobrazbu? </vt:lpstr>
      <vt:lpstr>Literatura</vt:lpstr>
      <vt:lpstr>     </vt:lpstr>
      <vt:lpstr>PowerPoint prezentacija</vt:lpstr>
      <vt:lpstr>PISA kriteriji</vt:lpstr>
      <vt:lpstr>Učinkovitost obrazovanog sustava (sociološki relevantno)</vt:lpstr>
      <vt:lpstr>Učinkovitost skandinavskog i srednjoeuropskog modela </vt:lpstr>
      <vt:lpstr>PowerPoint prezentacija</vt:lpstr>
      <vt:lpstr>Povezanost  nacionalnih prosjeka na skali čitalačke pismenosti i djelovanja socioekonomskog položaja obitelji  na učenička postignuća </vt:lpstr>
      <vt:lpstr>Sociološki značajno</vt:lpstr>
      <vt:lpstr>Nacionalne razlike u znanstvenoj pismenosti </vt:lpstr>
      <vt:lpstr>PowerPoint prezentacija</vt:lpstr>
      <vt:lpstr>Usporedba s hrvatskim modelom</vt:lpstr>
      <vt:lpstr>Zaključci </vt:lpstr>
      <vt:lpstr>Literatura</vt:lpstr>
      <vt:lpstr>Obrazovanje za poduzetništvo u europskim integracijama </vt:lpstr>
      <vt:lpstr>Uvod </vt:lpstr>
      <vt:lpstr>PowerPoint prezentacija</vt:lpstr>
      <vt:lpstr>Kako razvijati obrazovanje Za poduzetništvo i zbog čega?</vt:lpstr>
      <vt:lpstr>Obrazovanje za poduzetništvo</vt:lpstr>
      <vt:lpstr>Obrazovanje za poduzetništvo</vt:lpstr>
      <vt:lpstr>PowerPoint prezentacija</vt:lpstr>
      <vt:lpstr>Korištenje EU fondova</vt:lpstr>
      <vt:lpstr>Što je donijelo obrazovanje za poduzetništvo?</vt:lpstr>
      <vt:lpstr>Strateški okvir za razvijanje obrazovanja za poduzetništvo (1)</vt:lpstr>
      <vt:lpstr>Strateški okvir za razvijanje obrazovanja za poduzetništvo (2)</vt:lpstr>
      <vt:lpstr>Strateški okvir za razvijanje obrazovanja za poduzetništvo (3)</vt:lpstr>
      <vt:lpstr>Jačanje kreativnosti i inovacija, uključujući poduzetništvo, na svim razinama obrazovanja i osposobljavanja</vt:lpstr>
      <vt:lpstr>PowerPoint prezentacija</vt:lpstr>
      <vt:lpstr>PowerPoint prezentacija</vt:lpstr>
      <vt:lpstr>Literatura</vt:lpstr>
      <vt:lpstr>Pitanja?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FILOZOFSKI FAKULTET SPLIT CENTAR ZA ISTRAŽIVANJE I RAZVOJ CJELOŽIVOTNOG OBRAZOVANJA </dc:title>
  <dc:creator>Tea Gutovic</dc:creator>
  <cp:lastModifiedBy>Tea Gutovic</cp:lastModifiedBy>
  <cp:revision>51</cp:revision>
  <dcterms:created xsi:type="dcterms:W3CDTF">2023-01-16T20:22:31Z</dcterms:created>
  <dcterms:modified xsi:type="dcterms:W3CDTF">2024-01-14T10:55:27Z</dcterms:modified>
</cp:coreProperties>
</file>