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Sheet2!$A$1:$A$15</c:f>
              <c:strCache>
                <c:ptCount val="15"/>
                <c:pt idx="0">
                  <c:v>znanstvene monografije</c:v>
                </c:pt>
                <c:pt idx="1">
                  <c:v>radovi u Wos_Scopus</c:v>
                </c:pt>
                <c:pt idx="2">
                  <c:v>radovi A1</c:v>
                </c:pt>
                <c:pt idx="3">
                  <c:v>ostali znanstveni radovi</c:v>
                </c:pt>
                <c:pt idx="4">
                  <c:v>poglavlje u znanstvenim knjigama</c:v>
                </c:pt>
                <c:pt idx="5">
                  <c:v>glavni urednik knjige</c:v>
                </c:pt>
                <c:pt idx="6">
                  <c:v>glavni urednik zbornika_časopisa</c:v>
                </c:pt>
                <c:pt idx="7">
                  <c:v>pozvano predavanje</c:v>
                </c:pt>
                <c:pt idx="8">
                  <c:v>izlaganje na znanstvenom skupu</c:v>
                </c:pt>
                <c:pt idx="9">
                  <c:v>predsjednik znanstvenog odbora</c:v>
                </c:pt>
                <c:pt idx="10">
                  <c:v>član znanstvenog odbora</c:v>
                </c:pt>
                <c:pt idx="11">
                  <c:v>recenzije znanstvenih projekata</c:v>
                </c:pt>
                <c:pt idx="12">
                  <c:v>rad na prijavi znanstvenog projekta</c:v>
                </c:pt>
                <c:pt idx="13">
                  <c:v>recenzije knjiga</c:v>
                </c:pt>
                <c:pt idx="14">
                  <c:v>recenzije radova</c:v>
                </c:pt>
              </c:strCache>
            </c:strRef>
          </c:cat>
          <c:val>
            <c:numRef>
              <c:f>Sheet2!$B$1:$B$15</c:f>
              <c:numCache>
                <c:formatCode>General</c:formatCode>
                <c:ptCount val="15"/>
                <c:pt idx="0">
                  <c:v>15</c:v>
                </c:pt>
                <c:pt idx="1">
                  <c:v>130</c:v>
                </c:pt>
                <c:pt idx="2">
                  <c:v>49</c:v>
                </c:pt>
                <c:pt idx="3">
                  <c:v>218</c:v>
                </c:pt>
                <c:pt idx="4">
                  <c:v>68</c:v>
                </c:pt>
                <c:pt idx="5">
                  <c:v>13</c:v>
                </c:pt>
                <c:pt idx="6">
                  <c:v>27</c:v>
                </c:pt>
                <c:pt idx="7">
                  <c:v>18</c:v>
                </c:pt>
                <c:pt idx="8">
                  <c:v>138</c:v>
                </c:pt>
                <c:pt idx="9">
                  <c:v>3</c:v>
                </c:pt>
                <c:pt idx="10">
                  <c:v>27</c:v>
                </c:pt>
                <c:pt idx="11">
                  <c:v>17</c:v>
                </c:pt>
                <c:pt idx="12">
                  <c:v>12</c:v>
                </c:pt>
                <c:pt idx="13">
                  <c:v>63</c:v>
                </c:pt>
                <c:pt idx="14">
                  <c:v>295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83-4267-8E52-C9DC4EFCDC3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379500544"/>
        <c:axId val="1316837088"/>
      </c:barChart>
      <c:catAx>
        <c:axId val="13795005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6837088"/>
        <c:crosses val="autoZero"/>
        <c:auto val="1"/>
        <c:lblAlgn val="ctr"/>
        <c:lblOffset val="100"/>
        <c:noMultiLvlLbl val="0"/>
      </c:catAx>
      <c:valAx>
        <c:axId val="1316837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9500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775879237628655E-2"/>
          <c:y val="2.5560654202371393E-2"/>
          <c:w val="0.95360979269159962"/>
          <c:h val="0.6500645529358807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Sheet1!$A$1:$A$12</c:f>
              <c:strCache>
                <c:ptCount val="12"/>
                <c:pt idx="0">
                  <c:v>Psihologija</c:v>
                </c:pt>
                <c:pt idx="1">
                  <c:v>RPO</c:v>
                </c:pt>
                <c:pt idx="2">
                  <c:v>Sociologija</c:v>
                </c:pt>
                <c:pt idx="3">
                  <c:v>Njemački</c:v>
                </c:pt>
                <c:pt idx="4">
                  <c:v>Učiteljski</c:v>
                </c:pt>
                <c:pt idx="5">
                  <c:v>Pedagogija</c:v>
                </c:pt>
                <c:pt idx="6">
                  <c:v>Filozofija</c:v>
                </c:pt>
                <c:pt idx="7">
                  <c:v>Povijest</c:v>
                </c:pt>
                <c:pt idx="8">
                  <c:v>Talijanski </c:v>
                </c:pt>
                <c:pt idx="9">
                  <c:v>Engleski</c:v>
                </c:pt>
                <c:pt idx="10">
                  <c:v>Hrvatski</c:v>
                </c:pt>
                <c:pt idx="11">
                  <c:v>Povijest umjetnosti</c:v>
                </c:pt>
              </c:strCache>
            </c:strRef>
          </c:cat>
          <c:val>
            <c:numRef>
              <c:f>Sheet1!$B$1:$B$12</c:f>
              <c:numCache>
                <c:formatCode>General</c:formatCode>
                <c:ptCount val="12"/>
                <c:pt idx="0">
                  <c:v>3.33</c:v>
                </c:pt>
                <c:pt idx="1">
                  <c:v>2.57</c:v>
                </c:pt>
                <c:pt idx="2">
                  <c:v>1.67</c:v>
                </c:pt>
                <c:pt idx="3">
                  <c:v>1.4</c:v>
                </c:pt>
                <c:pt idx="4">
                  <c:v>1.1399999999999999</c:v>
                </c:pt>
                <c:pt idx="5">
                  <c:v>1.1299999999999999</c:v>
                </c:pt>
                <c:pt idx="6">
                  <c:v>0.75</c:v>
                </c:pt>
                <c:pt idx="7">
                  <c:v>0.64</c:v>
                </c:pt>
                <c:pt idx="8">
                  <c:v>0.5</c:v>
                </c:pt>
                <c:pt idx="9">
                  <c:v>0.28999999999999998</c:v>
                </c:pt>
                <c:pt idx="10">
                  <c:v>0.28999999999999998</c:v>
                </c:pt>
                <c:pt idx="11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8A-4529-AA27-CB4E1EF6636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318770512"/>
        <c:axId val="1211209312"/>
      </c:barChart>
      <c:catAx>
        <c:axId val="1318770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1209312"/>
        <c:crosses val="autoZero"/>
        <c:auto val="1"/>
        <c:lblAlgn val="ctr"/>
        <c:lblOffset val="100"/>
        <c:noMultiLvlLbl val="0"/>
      </c:catAx>
      <c:valAx>
        <c:axId val="1211209312"/>
        <c:scaling>
          <c:orientation val="minMax"/>
          <c:max val="4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8770512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Sheet4!$A$1:$A$11</c:f>
              <c:strCache>
                <c:ptCount val="11"/>
                <c:pt idx="0">
                  <c:v>Njemački</c:v>
                </c:pt>
                <c:pt idx="1">
                  <c:v>Engleski</c:v>
                </c:pt>
                <c:pt idx="2">
                  <c:v>Talijanski</c:v>
                </c:pt>
                <c:pt idx="3">
                  <c:v>Povijest umjetnosti</c:v>
                </c:pt>
                <c:pt idx="4">
                  <c:v>Psihologija</c:v>
                </c:pt>
                <c:pt idx="5">
                  <c:v>Sociologija</c:v>
                </c:pt>
                <c:pt idx="6">
                  <c:v>Hrvatski</c:v>
                </c:pt>
                <c:pt idx="7">
                  <c:v>Povijest</c:v>
                </c:pt>
                <c:pt idx="8">
                  <c:v>Pedagogija</c:v>
                </c:pt>
                <c:pt idx="9">
                  <c:v>Učiteljski</c:v>
                </c:pt>
                <c:pt idx="10">
                  <c:v>Filozofija</c:v>
                </c:pt>
              </c:strCache>
            </c:strRef>
          </c:cat>
          <c:val>
            <c:numRef>
              <c:f>Sheet4!$B$1:$B$11</c:f>
              <c:numCache>
                <c:formatCode>General</c:formatCode>
                <c:ptCount val="11"/>
                <c:pt idx="0">
                  <c:v>1.2</c:v>
                </c:pt>
                <c:pt idx="1">
                  <c:v>1.1399999999999999</c:v>
                </c:pt>
                <c:pt idx="2">
                  <c:v>0.57999999999999996</c:v>
                </c:pt>
                <c:pt idx="3">
                  <c:v>0.33</c:v>
                </c:pt>
                <c:pt idx="4">
                  <c:v>0.33</c:v>
                </c:pt>
                <c:pt idx="5">
                  <c:v>0.33</c:v>
                </c:pt>
                <c:pt idx="6">
                  <c:v>0.28999999999999998</c:v>
                </c:pt>
                <c:pt idx="7">
                  <c:v>0.27</c:v>
                </c:pt>
                <c:pt idx="8">
                  <c:v>0.25</c:v>
                </c:pt>
                <c:pt idx="9">
                  <c:v>0.23</c:v>
                </c:pt>
                <c:pt idx="10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6E-4510-B853-EC17C39F53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59569424"/>
        <c:axId val="1381849504"/>
      </c:barChart>
      <c:catAx>
        <c:axId val="1559569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1849504"/>
        <c:crosses val="autoZero"/>
        <c:auto val="1"/>
        <c:lblAlgn val="ctr"/>
        <c:lblOffset val="100"/>
        <c:noMultiLvlLbl val="0"/>
      </c:catAx>
      <c:valAx>
        <c:axId val="1381849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9569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hr-HR" dirty="0"/>
              <a:t>Broj objavljenih </a:t>
            </a:r>
            <a:r>
              <a:rPr lang="hr-HR" b="1" dirty="0"/>
              <a:t>monografija</a:t>
            </a:r>
            <a:r>
              <a:rPr lang="hr-HR" dirty="0"/>
              <a:t> u odnosu na broj nastavnika</a:t>
            </a:r>
            <a:endParaRPr lang="en-GB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Sheet3!$A$1:$A$8</c:f>
              <c:strCache>
                <c:ptCount val="8"/>
                <c:pt idx="0">
                  <c:v>Sociologija</c:v>
                </c:pt>
                <c:pt idx="1">
                  <c:v>Povijest umjetnosti</c:v>
                </c:pt>
                <c:pt idx="2">
                  <c:v>RPO</c:v>
                </c:pt>
                <c:pt idx="3">
                  <c:v>Povijest</c:v>
                </c:pt>
                <c:pt idx="4">
                  <c:v>Njemački </c:v>
                </c:pt>
                <c:pt idx="5">
                  <c:v>Filozofija</c:v>
                </c:pt>
                <c:pt idx="6">
                  <c:v>Talijanski</c:v>
                </c:pt>
                <c:pt idx="7">
                  <c:v>Hrvatski</c:v>
                </c:pt>
              </c:strCache>
            </c:strRef>
          </c:cat>
          <c:val>
            <c:numRef>
              <c:f>Sheet3!$B$1:$B$8</c:f>
              <c:numCache>
                <c:formatCode>General</c:formatCode>
                <c:ptCount val="8"/>
                <c:pt idx="0">
                  <c:v>0.33</c:v>
                </c:pt>
                <c:pt idx="1">
                  <c:v>0.33</c:v>
                </c:pt>
                <c:pt idx="2">
                  <c:v>0.28999999999999998</c:v>
                </c:pt>
                <c:pt idx="3">
                  <c:v>0.27</c:v>
                </c:pt>
                <c:pt idx="4">
                  <c:v>0.2</c:v>
                </c:pt>
                <c:pt idx="5">
                  <c:v>0.13</c:v>
                </c:pt>
                <c:pt idx="6">
                  <c:v>7.0000000000000007E-2</c:v>
                </c:pt>
                <c:pt idx="7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07-4FF9-BACA-2938F76275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78754064"/>
        <c:axId val="1385631088"/>
      </c:barChart>
      <c:catAx>
        <c:axId val="1378754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5631088"/>
        <c:crosses val="autoZero"/>
        <c:auto val="1"/>
        <c:lblAlgn val="ctr"/>
        <c:lblOffset val="100"/>
        <c:noMultiLvlLbl val="0"/>
      </c:catAx>
      <c:valAx>
        <c:axId val="1385631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8754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b="1" dirty="0" err="1"/>
              <a:t>ostalih</a:t>
            </a:r>
            <a:r>
              <a:rPr lang="en-US" b="1" dirty="0"/>
              <a:t> </a:t>
            </a:r>
            <a:r>
              <a:rPr lang="en-US" b="1" dirty="0" err="1"/>
              <a:t>radova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err="1"/>
              <a:t>izvan</a:t>
            </a:r>
            <a:r>
              <a:rPr lang="en-US" dirty="0"/>
              <a:t> </a:t>
            </a:r>
            <a:r>
              <a:rPr lang="en-US" dirty="0" err="1"/>
              <a:t>Wos</a:t>
            </a:r>
            <a:r>
              <a:rPr lang="en-US" dirty="0"/>
              <a:t>/Scopus </a:t>
            </a:r>
            <a:r>
              <a:rPr lang="en-US" dirty="0" err="1"/>
              <a:t>i</a:t>
            </a:r>
            <a:r>
              <a:rPr lang="en-US" dirty="0"/>
              <a:t> A1)</a:t>
            </a:r>
            <a:r>
              <a:rPr lang="hr-HR" dirty="0"/>
              <a:t> u odnosu na broj nastavnika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Sheet5!$A$1:$A$12</c:f>
              <c:strCache>
                <c:ptCount val="12"/>
                <c:pt idx="0">
                  <c:v>Pedagogija</c:v>
                </c:pt>
                <c:pt idx="1">
                  <c:v>Povijest</c:v>
                </c:pt>
                <c:pt idx="2">
                  <c:v>Sociologija</c:v>
                </c:pt>
                <c:pt idx="3">
                  <c:v>Učiteljski</c:v>
                </c:pt>
                <c:pt idx="4">
                  <c:v>Povijest umjetnosti</c:v>
                </c:pt>
                <c:pt idx="5">
                  <c:v>Talijanski</c:v>
                </c:pt>
                <c:pt idx="6">
                  <c:v>Hrvatski</c:v>
                </c:pt>
                <c:pt idx="7">
                  <c:v>RPO</c:v>
                </c:pt>
                <c:pt idx="8">
                  <c:v>Njemački</c:v>
                </c:pt>
                <c:pt idx="9">
                  <c:v>Filozofija</c:v>
                </c:pt>
                <c:pt idx="10">
                  <c:v>Psihologija</c:v>
                </c:pt>
                <c:pt idx="11">
                  <c:v>Engleski</c:v>
                </c:pt>
              </c:strCache>
            </c:strRef>
          </c:cat>
          <c:val>
            <c:numRef>
              <c:f>Sheet5!$B$1:$B$12</c:f>
              <c:numCache>
                <c:formatCode>General</c:formatCode>
                <c:ptCount val="12"/>
                <c:pt idx="0">
                  <c:v>2.63</c:v>
                </c:pt>
                <c:pt idx="1">
                  <c:v>2.4500000000000002</c:v>
                </c:pt>
                <c:pt idx="2">
                  <c:v>1</c:v>
                </c:pt>
                <c:pt idx="3">
                  <c:v>0.77</c:v>
                </c:pt>
                <c:pt idx="4">
                  <c:v>0.67</c:v>
                </c:pt>
                <c:pt idx="5">
                  <c:v>0.67</c:v>
                </c:pt>
                <c:pt idx="6">
                  <c:v>0.56999999999999995</c:v>
                </c:pt>
                <c:pt idx="7">
                  <c:v>0.43</c:v>
                </c:pt>
                <c:pt idx="8">
                  <c:v>0.4</c:v>
                </c:pt>
                <c:pt idx="9">
                  <c:v>0.38</c:v>
                </c:pt>
                <c:pt idx="10">
                  <c:v>0.33</c:v>
                </c:pt>
                <c:pt idx="11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B5-4B72-BA0B-F118A3FBE4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86188320"/>
        <c:axId val="1324935760"/>
      </c:barChart>
      <c:catAx>
        <c:axId val="1386188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4935760"/>
        <c:crosses val="autoZero"/>
        <c:auto val="1"/>
        <c:lblAlgn val="ctr"/>
        <c:lblOffset val="100"/>
        <c:noMultiLvlLbl val="0"/>
      </c:catAx>
      <c:valAx>
        <c:axId val="1324935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6188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chemeClr val="tx2"/>
                </a:solidFill>
              </a:rPr>
              <a:t>Poglavlja u knjigama u odnosu na broj nastavnika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Sheet6!$A$1:$A$12</c:f>
              <c:strCache>
                <c:ptCount val="12"/>
                <c:pt idx="0">
                  <c:v>Povijest umjetnosti</c:v>
                </c:pt>
                <c:pt idx="1">
                  <c:v>Povijest</c:v>
                </c:pt>
                <c:pt idx="2">
                  <c:v>Pedagogija</c:v>
                </c:pt>
                <c:pt idx="3">
                  <c:v>Talijanski</c:v>
                </c:pt>
                <c:pt idx="4">
                  <c:v>Hrvatski</c:v>
                </c:pt>
                <c:pt idx="5">
                  <c:v>Njemački</c:v>
                </c:pt>
                <c:pt idx="6">
                  <c:v>Filozofija</c:v>
                </c:pt>
                <c:pt idx="7">
                  <c:v>RPO</c:v>
                </c:pt>
                <c:pt idx="8">
                  <c:v>Engleski</c:v>
                </c:pt>
                <c:pt idx="9">
                  <c:v>Učiteljski</c:v>
                </c:pt>
                <c:pt idx="10">
                  <c:v>Sociologija</c:v>
                </c:pt>
                <c:pt idx="11">
                  <c:v>Psihologija</c:v>
                </c:pt>
              </c:strCache>
            </c:strRef>
          </c:cat>
          <c:val>
            <c:numRef>
              <c:f>Sheet6!$B$1:$B$12</c:f>
              <c:numCache>
                <c:formatCode>General</c:formatCode>
                <c:ptCount val="12"/>
                <c:pt idx="0">
                  <c:v>1.1100000000000001</c:v>
                </c:pt>
                <c:pt idx="1">
                  <c:v>1</c:v>
                </c:pt>
                <c:pt idx="2">
                  <c:v>0.88</c:v>
                </c:pt>
                <c:pt idx="3">
                  <c:v>0.83</c:v>
                </c:pt>
                <c:pt idx="4">
                  <c:v>0.79</c:v>
                </c:pt>
                <c:pt idx="5">
                  <c:v>0.6</c:v>
                </c:pt>
                <c:pt idx="6">
                  <c:v>0.5</c:v>
                </c:pt>
                <c:pt idx="7">
                  <c:v>0.28999999999999998</c:v>
                </c:pt>
                <c:pt idx="8">
                  <c:v>0.28999999999999998</c:v>
                </c:pt>
                <c:pt idx="9">
                  <c:v>0.23</c:v>
                </c:pt>
                <c:pt idx="10">
                  <c:v>0.22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14-482C-8E5F-59C14B8E4D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29490896"/>
        <c:axId val="1380611680"/>
      </c:barChart>
      <c:catAx>
        <c:axId val="1329490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0611680"/>
        <c:crosses val="autoZero"/>
        <c:auto val="1"/>
        <c:lblAlgn val="ctr"/>
        <c:lblOffset val="100"/>
        <c:noMultiLvlLbl val="0"/>
      </c:catAx>
      <c:valAx>
        <c:axId val="1380611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9490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Broj izlaganja na skupovima u odnosu na broj nastavnika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Sheet7!$A$1:$A$12</c:f>
              <c:strCache>
                <c:ptCount val="12"/>
                <c:pt idx="0">
                  <c:v>Sociologija</c:v>
                </c:pt>
                <c:pt idx="1">
                  <c:v>Pedagogija</c:v>
                </c:pt>
                <c:pt idx="2">
                  <c:v>RPO</c:v>
                </c:pt>
                <c:pt idx="3">
                  <c:v>Učiteljski</c:v>
                </c:pt>
                <c:pt idx="4">
                  <c:v>Filozofija</c:v>
                </c:pt>
                <c:pt idx="5">
                  <c:v>Psihologija</c:v>
                </c:pt>
                <c:pt idx="6">
                  <c:v>Njemački</c:v>
                </c:pt>
                <c:pt idx="7">
                  <c:v>Talijanski</c:v>
                </c:pt>
                <c:pt idx="8">
                  <c:v>Engleski</c:v>
                </c:pt>
                <c:pt idx="9">
                  <c:v>Povijest</c:v>
                </c:pt>
                <c:pt idx="10">
                  <c:v>Hrvatski</c:v>
                </c:pt>
                <c:pt idx="11">
                  <c:v>Povijest umjetnosti</c:v>
                </c:pt>
              </c:strCache>
            </c:strRef>
          </c:cat>
          <c:val>
            <c:numRef>
              <c:f>Sheet7!$B$1:$B$12</c:f>
              <c:numCache>
                <c:formatCode>General</c:formatCode>
                <c:ptCount val="12"/>
                <c:pt idx="0">
                  <c:v>2.2200000000000002</c:v>
                </c:pt>
                <c:pt idx="1">
                  <c:v>2.13</c:v>
                </c:pt>
                <c:pt idx="2">
                  <c:v>1.71</c:v>
                </c:pt>
                <c:pt idx="3">
                  <c:v>1.18</c:v>
                </c:pt>
                <c:pt idx="4">
                  <c:v>1.1299999999999999</c:v>
                </c:pt>
                <c:pt idx="5">
                  <c:v>1</c:v>
                </c:pt>
                <c:pt idx="6">
                  <c:v>1</c:v>
                </c:pt>
                <c:pt idx="7">
                  <c:v>0.92</c:v>
                </c:pt>
                <c:pt idx="8">
                  <c:v>0.86</c:v>
                </c:pt>
                <c:pt idx="9">
                  <c:v>0.64</c:v>
                </c:pt>
                <c:pt idx="10">
                  <c:v>0.64</c:v>
                </c:pt>
                <c:pt idx="11">
                  <c:v>0.56000000000000005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21-4B1E-BE3B-C90CDB4A14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30203520"/>
        <c:axId val="1331542816"/>
      </c:barChart>
      <c:catAx>
        <c:axId val="1330203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31542816"/>
        <c:crosses val="autoZero"/>
        <c:auto val="1"/>
        <c:lblAlgn val="ctr"/>
        <c:lblOffset val="100"/>
        <c:noMultiLvlLbl val="0"/>
      </c:catAx>
      <c:valAx>
        <c:axId val="1331542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30203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9334-539C-4335-9B3F-11A3514D2ED7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AFED9-C533-443D-B1DD-13D349343A92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4414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9334-539C-4335-9B3F-11A3514D2ED7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AFED9-C533-443D-B1DD-13D349343A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231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9334-539C-4335-9B3F-11A3514D2ED7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AFED9-C533-443D-B1DD-13D349343A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565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9334-539C-4335-9B3F-11A3514D2ED7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AFED9-C533-443D-B1DD-13D349343A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495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9334-539C-4335-9B3F-11A3514D2ED7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AFED9-C533-443D-B1DD-13D349343A92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9045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9334-539C-4335-9B3F-11A3514D2ED7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AFED9-C533-443D-B1DD-13D349343A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037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9334-539C-4335-9B3F-11A3514D2ED7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AFED9-C533-443D-B1DD-13D349343A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502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9334-539C-4335-9B3F-11A3514D2ED7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AFED9-C533-443D-B1DD-13D349343A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624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9334-539C-4335-9B3F-11A3514D2ED7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AFED9-C533-443D-B1DD-13D349343A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616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04D9334-539C-4335-9B3F-11A3514D2ED7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A9AFED9-C533-443D-B1DD-13D349343A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366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9334-539C-4335-9B3F-11A3514D2ED7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AFED9-C533-443D-B1DD-13D349343A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57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04D9334-539C-4335-9B3F-11A3514D2ED7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A9AFED9-C533-443D-B1DD-13D349343A92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8567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F9AC9-C018-4C30-913F-2FC739946A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500" dirty="0">
                <a:solidFill>
                  <a:schemeClr val="tx2"/>
                </a:solidFill>
              </a:rPr>
              <a:t>Izvješće o znanstvenoj djelatnosti u ak.god. 2019/2020 FFST</a:t>
            </a:r>
            <a:endParaRPr lang="en-GB" sz="4500" dirty="0">
              <a:solidFill>
                <a:schemeClr val="tx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75AA91-D94D-4225-B507-3FC13FC6B6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hr-HR" dirty="0"/>
              <a:t>REALIZIRANE ZNANSTVENE AKTIVNOSTI (ZNAK.FFST)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9010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E41FBB1-9EF6-4AB4-BF28-54D07B5580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0438310"/>
              </p:ext>
            </p:extLst>
          </p:nvPr>
        </p:nvGraphicFramePr>
        <p:xfrm>
          <a:off x="1028700" y="896646"/>
          <a:ext cx="10183797" cy="58415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973F230B-ED8D-48D2-9EB2-DBB9C0A7D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1520"/>
          </a:xfrm>
        </p:spPr>
        <p:txBody>
          <a:bodyPr>
            <a:noAutofit/>
          </a:bodyPr>
          <a:lstStyle/>
          <a:p>
            <a:pPr algn="ctr"/>
            <a:r>
              <a:rPr lang="hr-HR" sz="3600" dirty="0">
                <a:solidFill>
                  <a:schemeClr val="tx2"/>
                </a:solidFill>
              </a:rPr>
              <a:t>Ukupan broj znanstvenih aktivnosti FFST (19/20)</a:t>
            </a:r>
            <a:endParaRPr lang="en-GB" sz="3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773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3A9E4-C803-4AEA-AEE6-E2102251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5858" y="631825"/>
            <a:ext cx="10515600" cy="593663"/>
          </a:xfrm>
        </p:spPr>
        <p:txBody>
          <a:bodyPr>
            <a:normAutofit/>
          </a:bodyPr>
          <a:lstStyle/>
          <a:p>
            <a:r>
              <a:rPr lang="hr-HR" sz="3000" dirty="0">
                <a:solidFill>
                  <a:schemeClr val="tx2"/>
                </a:solidFill>
              </a:rPr>
              <a:t>Broj objavljenih Wos/Scopus radova u odnosu na broj nastavnika</a:t>
            </a:r>
            <a:endParaRPr lang="en-GB" sz="3000" dirty="0">
              <a:solidFill>
                <a:schemeClr val="tx2"/>
              </a:solidFill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9CB04395-6F17-4BD2-AE1D-DD2E8C481D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0462048"/>
              </p:ext>
            </p:extLst>
          </p:nvPr>
        </p:nvGraphicFramePr>
        <p:xfrm>
          <a:off x="558646" y="1225488"/>
          <a:ext cx="11074708" cy="5632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0004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3624B-B728-4576-BA57-819F3C70F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9649" y="412750"/>
            <a:ext cx="10515600" cy="700195"/>
          </a:xfrm>
        </p:spPr>
        <p:txBody>
          <a:bodyPr>
            <a:normAutofit/>
          </a:bodyPr>
          <a:lstStyle/>
          <a:p>
            <a:pPr algn="ctr"/>
            <a:r>
              <a:rPr lang="hr-HR" sz="3000" dirty="0">
                <a:solidFill>
                  <a:schemeClr val="tx2"/>
                </a:solidFill>
              </a:rPr>
              <a:t>Broj objavljenih A1 radova u odnosu na broj nastavnika</a:t>
            </a:r>
            <a:endParaRPr lang="en-GB" sz="3000" dirty="0">
              <a:solidFill>
                <a:schemeClr val="tx2"/>
              </a:solidFill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C0ECA622-4676-45C8-82BA-9F9F558CE2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9150243"/>
              </p:ext>
            </p:extLst>
          </p:nvPr>
        </p:nvGraphicFramePr>
        <p:xfrm>
          <a:off x="695324" y="1190624"/>
          <a:ext cx="10829925" cy="5362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1474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877BBF5-0767-4C88-BC52-C9424963C0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6637454"/>
              </p:ext>
            </p:extLst>
          </p:nvPr>
        </p:nvGraphicFramePr>
        <p:xfrm>
          <a:off x="1085850" y="590551"/>
          <a:ext cx="10077449" cy="5668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0711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6BFAB828-C9E8-4C3F-A3B8-F706F72DDC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7731370"/>
              </p:ext>
            </p:extLst>
          </p:nvPr>
        </p:nvGraphicFramePr>
        <p:xfrm>
          <a:off x="1085850" y="295275"/>
          <a:ext cx="9696450" cy="6219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64433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DBF6524-3721-4222-8995-002A01BDBE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2603883"/>
              </p:ext>
            </p:extLst>
          </p:nvPr>
        </p:nvGraphicFramePr>
        <p:xfrm>
          <a:off x="1028700" y="400051"/>
          <a:ext cx="9677399" cy="5840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71301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369AACCF-1815-4093-91BB-5062D82052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0833083"/>
              </p:ext>
            </p:extLst>
          </p:nvPr>
        </p:nvGraphicFramePr>
        <p:xfrm>
          <a:off x="1238250" y="390526"/>
          <a:ext cx="9544049" cy="6029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4877149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36</TotalTime>
  <Words>88</Words>
  <Application>Microsoft Office PowerPoint</Application>
  <PresentationFormat>Widescreen</PresentationFormat>
  <Paragraphs>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Retrospect</vt:lpstr>
      <vt:lpstr>Izvješće o znanstvenoj djelatnosti u ak.god. 2019/2020 FFST</vt:lpstr>
      <vt:lpstr>Ukupan broj znanstvenih aktivnosti FFST (19/20)</vt:lpstr>
      <vt:lpstr>Broj objavljenih Wos/Scopus radova u odnosu na broj nastavnika</vt:lpstr>
      <vt:lpstr>Broj objavljenih A1 radova u odnosu na broj nastavnika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Ina</dc:creator>
  <cp:lastModifiedBy>Ina</cp:lastModifiedBy>
  <cp:revision>6</cp:revision>
  <dcterms:created xsi:type="dcterms:W3CDTF">2020-10-14T04:39:32Z</dcterms:created>
  <dcterms:modified xsi:type="dcterms:W3CDTF">2020-10-14T16:46:10Z</dcterms:modified>
</cp:coreProperties>
</file>