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p:sldMasterIdLst>
    <p:sldMasterId id="2147483648" r:id="rId1"/>
  </p:sldMasterIdLst>
  <p:notesMasterIdLst>
    <p:notesMasterId r:id="rId8"/>
  </p:notesMasterIdLst>
  <p:sldIdLst>
    <p:sldId id="256" r:id="rId2"/>
    <p:sldId id="257" r:id="rId3"/>
    <p:sldId id="258" r:id="rId4"/>
    <p:sldId id="260" r:id="rId5"/>
    <p:sldId id="259"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1" autoAdjust="0"/>
    <p:restoredTop sz="94660"/>
  </p:normalViewPr>
  <p:slideViewPr>
    <p:cSldViewPr snapToGrid="0">
      <p:cViewPr varScale="1">
        <p:scale>
          <a:sx n="62" d="100"/>
          <a:sy n="62" d="100"/>
        </p:scale>
        <p:origin x="52"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hr-H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02DA7A6-A75D-4769-9527-F12A58CA9D5C}" type="datetimeFigureOut">
              <a:rPr lang="hr-HR" smtClean="0"/>
              <a:t>20.4.2022.</a:t>
            </a:fld>
            <a:endParaRPr lang="hr-H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hr-H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hr-H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C06E57-02B2-437E-96C2-42DCBA7E0491}" type="slidenum">
              <a:rPr lang="hr-HR" smtClean="0"/>
              <a:t>‹#›</a:t>
            </a:fld>
            <a:endParaRPr lang="hr-HR"/>
          </a:p>
        </p:txBody>
      </p:sp>
    </p:spTree>
    <p:extLst>
      <p:ext uri="{BB962C8B-B14F-4D97-AF65-F5344CB8AC3E}">
        <p14:creationId xmlns:p14="http://schemas.microsoft.com/office/powerpoint/2010/main" val="18996033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smtClean="0"/>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B20026B-0D70-4C9D-AB80-D7A25454C244}" type="datetime1">
              <a:rPr lang="en-US" smtClean="0"/>
              <a:t>4/20/2022</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r>
              <a:rPr lang="en-US" smtClean="0"/>
              <a:t>izv. prof. dr. sc. Nikica Mihaljević</a:t>
            </a:r>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53328B6-6138-4E81-AFC0-6987179680DB}" type="datetime1">
              <a:rPr lang="en-US" smtClean="0"/>
              <a:t>4/20/2022</a:t>
            </a:fld>
            <a:endParaRPr lang="en-US" dirty="0"/>
          </a:p>
        </p:txBody>
      </p:sp>
      <p:sp>
        <p:nvSpPr>
          <p:cNvPr id="5" name="Footer Placeholder 4"/>
          <p:cNvSpPr>
            <a:spLocks noGrp="1"/>
          </p:cNvSpPr>
          <p:nvPr>
            <p:ph type="ftr" sz="quarter" idx="11"/>
          </p:nvPr>
        </p:nvSpPr>
        <p:spPr/>
        <p:txBody>
          <a:bodyPr/>
          <a:lstStyle/>
          <a:p>
            <a:r>
              <a:rPr lang="en-US" smtClean="0"/>
              <a:t>izv. prof. dr. sc. Nikica Mihaljević</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4185A7C-6597-44C9-8CFD-4CDB3C553C90}" type="datetime1">
              <a:rPr lang="en-US" smtClean="0"/>
              <a:t>4/20/2022</a:t>
            </a:fld>
            <a:endParaRPr lang="en-US" dirty="0"/>
          </a:p>
        </p:txBody>
      </p:sp>
      <p:sp>
        <p:nvSpPr>
          <p:cNvPr id="5" name="Footer Placeholder 4"/>
          <p:cNvSpPr>
            <a:spLocks noGrp="1"/>
          </p:cNvSpPr>
          <p:nvPr>
            <p:ph type="ftr" sz="quarter" idx="11"/>
          </p:nvPr>
        </p:nvSpPr>
        <p:spPr/>
        <p:txBody>
          <a:bodyPr/>
          <a:lstStyle/>
          <a:p>
            <a:r>
              <a:rPr lang="en-US" smtClean="0"/>
              <a:t>izv. prof. dr. sc. Nikica Mihaljević</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87679B5-8372-4463-AF53-6AF1A5839B49}" type="datetime1">
              <a:rPr lang="en-US" smtClean="0"/>
              <a:t>4/20/2022</a:t>
            </a:fld>
            <a:endParaRPr lang="en-US" dirty="0"/>
          </a:p>
        </p:txBody>
      </p:sp>
      <p:sp>
        <p:nvSpPr>
          <p:cNvPr id="5" name="Footer Placeholder 4"/>
          <p:cNvSpPr>
            <a:spLocks noGrp="1"/>
          </p:cNvSpPr>
          <p:nvPr>
            <p:ph type="ftr" sz="quarter" idx="11"/>
          </p:nvPr>
        </p:nvSpPr>
        <p:spPr/>
        <p:txBody>
          <a:bodyPr/>
          <a:lstStyle/>
          <a:p>
            <a:r>
              <a:rPr lang="en-US" smtClean="0"/>
              <a:t>izv. prof. dr. sc. Nikica Mihaljević</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AAC347F-712C-4733-90AA-CC18AB69C1DD}" type="datetime1">
              <a:rPr lang="en-US" smtClean="0"/>
              <a:t>4/20/2022</a:t>
            </a:fld>
            <a:endParaRPr lang="en-US" dirty="0"/>
          </a:p>
        </p:txBody>
      </p:sp>
      <p:sp>
        <p:nvSpPr>
          <p:cNvPr id="5" name="Footer Placeholder 4"/>
          <p:cNvSpPr>
            <a:spLocks noGrp="1"/>
          </p:cNvSpPr>
          <p:nvPr>
            <p:ph type="ftr" sz="quarter" idx="11"/>
          </p:nvPr>
        </p:nvSpPr>
        <p:spPr/>
        <p:txBody>
          <a:bodyPr/>
          <a:lstStyle/>
          <a:p>
            <a:r>
              <a:rPr lang="en-US" smtClean="0"/>
              <a:t>izv. prof. dr. sc. Nikica Mihaljević</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BD1CC25-D845-4EB4-A7C7-E8715E930AA8}" type="datetime1">
              <a:rPr lang="en-US" smtClean="0"/>
              <a:t>4/20/2022</a:t>
            </a:fld>
            <a:endParaRPr lang="en-US" dirty="0"/>
          </a:p>
        </p:txBody>
      </p:sp>
      <p:sp>
        <p:nvSpPr>
          <p:cNvPr id="6" name="Footer Placeholder 5"/>
          <p:cNvSpPr>
            <a:spLocks noGrp="1"/>
          </p:cNvSpPr>
          <p:nvPr>
            <p:ph type="ftr" sz="quarter" idx="11"/>
          </p:nvPr>
        </p:nvSpPr>
        <p:spPr/>
        <p:txBody>
          <a:bodyPr/>
          <a:lstStyle/>
          <a:p>
            <a:r>
              <a:rPr lang="en-US" smtClean="0"/>
              <a:t>izv. prof. dr. sc. Nikica Mihaljević</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9C70611-AA02-4A00-91FF-9F95E4E2997B}" type="datetime1">
              <a:rPr lang="en-US" smtClean="0"/>
              <a:t>4/20/2022</a:t>
            </a:fld>
            <a:endParaRPr lang="en-US" dirty="0"/>
          </a:p>
        </p:txBody>
      </p:sp>
      <p:sp>
        <p:nvSpPr>
          <p:cNvPr id="8" name="Footer Placeholder 7"/>
          <p:cNvSpPr>
            <a:spLocks noGrp="1"/>
          </p:cNvSpPr>
          <p:nvPr>
            <p:ph type="ftr" sz="quarter" idx="11"/>
          </p:nvPr>
        </p:nvSpPr>
        <p:spPr/>
        <p:txBody>
          <a:bodyPr/>
          <a:lstStyle/>
          <a:p>
            <a:r>
              <a:rPr lang="en-US" smtClean="0"/>
              <a:t>izv. prof. dr. sc. Nikica Mihaljević</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E1FE613-1E5D-461E-9153-B55CACC6BDA8}" type="datetime1">
              <a:rPr lang="en-US" smtClean="0"/>
              <a:t>4/20/2022</a:t>
            </a:fld>
            <a:endParaRPr lang="en-US" dirty="0"/>
          </a:p>
        </p:txBody>
      </p:sp>
      <p:sp>
        <p:nvSpPr>
          <p:cNvPr id="4" name="Footer Placeholder 3"/>
          <p:cNvSpPr>
            <a:spLocks noGrp="1"/>
          </p:cNvSpPr>
          <p:nvPr>
            <p:ph type="ftr" sz="quarter" idx="11"/>
          </p:nvPr>
        </p:nvSpPr>
        <p:spPr/>
        <p:txBody>
          <a:bodyPr/>
          <a:lstStyle/>
          <a:p>
            <a:r>
              <a:rPr lang="en-US" smtClean="0"/>
              <a:t>izv. prof. dr. sc. Nikica Mihaljević</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27FFB2-92DE-4E97-B302-AD57D93998F1}" type="datetime1">
              <a:rPr lang="en-US" smtClean="0"/>
              <a:t>4/20/2022</a:t>
            </a:fld>
            <a:endParaRPr lang="en-US" dirty="0"/>
          </a:p>
        </p:txBody>
      </p:sp>
      <p:sp>
        <p:nvSpPr>
          <p:cNvPr id="3" name="Footer Placeholder 2"/>
          <p:cNvSpPr>
            <a:spLocks noGrp="1"/>
          </p:cNvSpPr>
          <p:nvPr>
            <p:ph type="ftr" sz="quarter" idx="11"/>
          </p:nvPr>
        </p:nvSpPr>
        <p:spPr/>
        <p:txBody>
          <a:bodyPr/>
          <a:lstStyle/>
          <a:p>
            <a:r>
              <a:rPr lang="en-US" smtClean="0"/>
              <a:t>izv. prof. dr. sc. Nikica Mihaljević</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smtClean="0"/>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ED8F48E-7662-4570-AD7A-40FD7B959F5E}" type="datetime1">
              <a:rPr lang="en-US" smtClean="0"/>
              <a:t>4/20/2022</a:t>
            </a:fld>
            <a:endParaRPr lang="en-US" dirty="0"/>
          </a:p>
        </p:txBody>
      </p:sp>
      <p:sp>
        <p:nvSpPr>
          <p:cNvPr id="6" name="Footer Placeholder 5"/>
          <p:cNvSpPr>
            <a:spLocks noGrp="1"/>
          </p:cNvSpPr>
          <p:nvPr>
            <p:ph type="ftr" sz="quarter" idx="11"/>
          </p:nvPr>
        </p:nvSpPr>
        <p:spPr/>
        <p:txBody>
          <a:bodyPr/>
          <a:lstStyle/>
          <a:p>
            <a:r>
              <a:rPr lang="en-US" smtClean="0"/>
              <a:t>izv. prof. dr. sc. Nikica Mihaljević</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3FD87F6A-91BB-4506-B368-AAC71E644F84}" type="datetime1">
              <a:rPr lang="en-US" smtClean="0"/>
              <a:t>4/20/2022</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r>
              <a:rPr lang="en-US" smtClean="0"/>
              <a:t>izv. prof. dr. sc. Nikica Mihaljević</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b="-1562"/>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5D20C41C-0C9E-4639-A1AC-20AD28FA608A}" type="datetime1">
              <a:rPr lang="en-US" smtClean="0"/>
              <a:t>4/20/2022</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en-US" smtClean="0"/>
              <a:t>izv. prof. dr. sc. Nikica Mihaljević</a:t>
            </a:r>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hr-HR" sz="3300" dirty="0" smtClean="0"/>
              <a:t>Erasmus teaching mobility </a:t>
            </a:r>
            <a:endParaRPr lang="hr-HR" sz="3300" dirty="0"/>
          </a:p>
        </p:txBody>
      </p:sp>
      <p:sp>
        <p:nvSpPr>
          <p:cNvPr id="3" name="Subtitle 2"/>
          <p:cNvSpPr>
            <a:spLocks noGrp="1"/>
          </p:cNvSpPr>
          <p:nvPr>
            <p:ph type="subTitle" idx="1"/>
          </p:nvPr>
        </p:nvSpPr>
        <p:spPr/>
        <p:txBody>
          <a:bodyPr/>
          <a:lstStyle/>
          <a:p>
            <a:r>
              <a:rPr lang="hr-HR" dirty="0" smtClean="0"/>
              <a:t>Izv. prof. dr. sc. Nikica Mihaljević</a:t>
            </a:r>
            <a:endParaRPr lang="hr-HR" dirty="0"/>
          </a:p>
        </p:txBody>
      </p:sp>
      <p:sp>
        <p:nvSpPr>
          <p:cNvPr id="4" name="Footer Placeholder 3"/>
          <p:cNvSpPr>
            <a:spLocks noGrp="1"/>
          </p:cNvSpPr>
          <p:nvPr>
            <p:ph type="ftr" sz="quarter" idx="11"/>
          </p:nvPr>
        </p:nvSpPr>
        <p:spPr/>
        <p:txBody>
          <a:bodyPr/>
          <a:lstStyle/>
          <a:p>
            <a:r>
              <a:rPr lang="en-US" smtClean="0"/>
              <a:t>izv. prof. dr. sc. Nikica Mihaljević</a:t>
            </a:r>
            <a:endParaRPr lang="en-US" dirty="0"/>
          </a:p>
        </p:txBody>
      </p:sp>
    </p:spTree>
    <p:extLst>
      <p:ext uri="{BB962C8B-B14F-4D97-AF65-F5344CB8AC3E}">
        <p14:creationId xmlns:p14="http://schemas.microsoft.com/office/powerpoint/2010/main" val="24687246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p:txBody>
          <a:bodyPr/>
          <a:lstStyle/>
          <a:p>
            <a:pPr marL="0" indent="0">
              <a:buNone/>
            </a:pPr>
            <a:r>
              <a:rPr lang="hr-HR" dirty="0" smtClean="0"/>
              <a:t>Naziv ustanove:  Université de Lorraine, Nancy, Francuska</a:t>
            </a:r>
          </a:p>
          <a:p>
            <a:pPr marL="0" indent="0">
              <a:buNone/>
            </a:pPr>
            <a:r>
              <a:rPr lang="hr-HR" dirty="0" smtClean="0"/>
              <a:t>Razdoblje mobilnosti:  25. studenog 2018. – 1. prosinca 2018.</a:t>
            </a:r>
          </a:p>
          <a:p>
            <a:pPr marL="0" indent="0">
              <a:buNone/>
            </a:pPr>
            <a:r>
              <a:rPr lang="hr-HR" dirty="0" smtClean="0"/>
              <a:t>Vrsta mobilnosti:  Staff mobility for teaching</a:t>
            </a:r>
          </a:p>
          <a:p>
            <a:pPr marL="0" indent="0">
              <a:buNone/>
            </a:pPr>
            <a:r>
              <a:rPr lang="hr-HR" dirty="0" smtClean="0"/>
              <a:t>Ime i funkcija domaćina: izv. prof. dr. sc. Laura Toppan, profesorica talijanske književnosti</a:t>
            </a:r>
          </a:p>
          <a:p>
            <a:pPr marL="0" indent="0">
              <a:buNone/>
            </a:pPr>
            <a:r>
              <a:rPr lang="hr-HR" dirty="0" smtClean="0"/>
              <a:t>  </a:t>
            </a:r>
            <a:endParaRPr lang="hr-HR" dirty="0"/>
          </a:p>
        </p:txBody>
      </p:sp>
      <p:sp>
        <p:nvSpPr>
          <p:cNvPr id="4" name="Footer Placeholder 3"/>
          <p:cNvSpPr>
            <a:spLocks noGrp="1"/>
          </p:cNvSpPr>
          <p:nvPr>
            <p:ph type="ftr" sz="quarter" idx="11"/>
          </p:nvPr>
        </p:nvSpPr>
        <p:spPr/>
        <p:txBody>
          <a:bodyPr/>
          <a:lstStyle/>
          <a:p>
            <a:r>
              <a:rPr lang="en-US" smtClean="0"/>
              <a:t>izv. prof. dr. sc. Nikica Mihaljević</a:t>
            </a:r>
            <a:endParaRPr lang="en-US" dirty="0"/>
          </a:p>
        </p:txBody>
      </p:sp>
    </p:spTree>
    <p:extLst>
      <p:ext uri="{BB962C8B-B14F-4D97-AF65-F5344CB8AC3E}">
        <p14:creationId xmlns:p14="http://schemas.microsoft.com/office/powerpoint/2010/main" val="22536601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Sadržaj mobilnosti</a:t>
            </a:r>
            <a:endParaRPr lang="hr-HR" dirty="0"/>
          </a:p>
        </p:txBody>
      </p:sp>
      <p:sp>
        <p:nvSpPr>
          <p:cNvPr id="3" name="Content Placeholder 2"/>
          <p:cNvSpPr>
            <a:spLocks noGrp="1"/>
          </p:cNvSpPr>
          <p:nvPr>
            <p:ph idx="1"/>
          </p:nvPr>
        </p:nvSpPr>
        <p:spPr/>
        <p:txBody>
          <a:bodyPr>
            <a:normAutofit fontScale="92500" lnSpcReduction="20000"/>
          </a:bodyPr>
          <a:lstStyle/>
          <a:p>
            <a:pPr algn="just"/>
            <a:r>
              <a:rPr lang="hr-HR" dirty="0" smtClean="0"/>
              <a:t>Tijekom mobilnosti održano je osam sati direktne nastave studentima talijanskog jezika i književnosti o utjecajima talijanske književnosti na hrvatsku, s posebnim osvrtom na zbivanja u hrvatskoj književnosti tijekom 19. stoljeća i na djela koja su, tijekom tog razdoblja, pisana na talijanskom jeziku. Pri tome je naglasak bio na preduvjete razvoja romantizma u Dalmaciji te na društveno-povijesni kontekst koji je bitno odredio razvoj književnosti u ovim krajevima. Tijekom nastave se osvrnulo i na ostale komparatističke aspekte odnosno na utjecaje talijanske književnosti na hrvatsku tijekom stoljeća;</a:t>
            </a:r>
          </a:p>
          <a:p>
            <a:pPr algn="just"/>
            <a:r>
              <a:rPr lang="hr-HR" dirty="0" smtClean="0"/>
              <a:t>Održana su i dva sata nastave kulturološko-povijesnog sadržaja o Republici Hrvatskoj i  hrvatskoj književnosti kojima su prisustvovali studenti različitih studijskih grupa (ne samo talijanskog jezika i književnosti nego i drugih filoloških odsjeka te turizma) i kolege koje predaju filološke predmete.</a:t>
            </a:r>
          </a:p>
          <a:p>
            <a:pPr algn="just"/>
            <a:endParaRPr lang="hr-HR" dirty="0"/>
          </a:p>
        </p:txBody>
      </p:sp>
      <p:sp>
        <p:nvSpPr>
          <p:cNvPr id="4" name="Footer Placeholder 3"/>
          <p:cNvSpPr>
            <a:spLocks noGrp="1"/>
          </p:cNvSpPr>
          <p:nvPr>
            <p:ph type="ftr" sz="quarter" idx="11"/>
          </p:nvPr>
        </p:nvSpPr>
        <p:spPr/>
        <p:txBody>
          <a:bodyPr/>
          <a:lstStyle/>
          <a:p>
            <a:r>
              <a:rPr lang="en-US" smtClean="0"/>
              <a:t>izv. prof. dr. sc. Nikica Mihaljević</a:t>
            </a:r>
            <a:endParaRPr lang="en-US" dirty="0"/>
          </a:p>
        </p:txBody>
      </p:sp>
    </p:spTree>
    <p:extLst>
      <p:ext uri="{BB962C8B-B14F-4D97-AF65-F5344CB8AC3E}">
        <p14:creationId xmlns:p14="http://schemas.microsoft.com/office/powerpoint/2010/main" val="1674967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p:txBody>
          <a:bodyPr/>
          <a:lstStyle/>
          <a:p>
            <a:pPr algn="just"/>
            <a:r>
              <a:rPr lang="hr-HR" dirty="0" smtClean="0"/>
              <a:t>Tijekom mobilnosti prisustvovala sam i ciklusu predavanja kolega sa Sveučilišta Lorraine koja su održana na temu utjecaja stvaralaštva Dante Alighierija na inozemne pisce (u kontekstu obilježavanja 700 godina od smrti Dante Alighierija koje je bilo predviđeno za 2021. godinu).</a:t>
            </a:r>
          </a:p>
          <a:p>
            <a:pPr marL="0" indent="0" algn="just">
              <a:buNone/>
            </a:pPr>
            <a:endParaRPr lang="hr-HR" dirty="0"/>
          </a:p>
        </p:txBody>
      </p:sp>
      <p:sp>
        <p:nvSpPr>
          <p:cNvPr id="4" name="Footer Placeholder 3"/>
          <p:cNvSpPr>
            <a:spLocks noGrp="1"/>
          </p:cNvSpPr>
          <p:nvPr>
            <p:ph type="ftr" sz="quarter" idx="11"/>
          </p:nvPr>
        </p:nvSpPr>
        <p:spPr/>
        <p:txBody>
          <a:bodyPr/>
          <a:lstStyle/>
          <a:p>
            <a:r>
              <a:rPr lang="en-US" smtClean="0"/>
              <a:t>izv. prof. dr. sc. Nikica Mihaljević</a:t>
            </a:r>
            <a:endParaRPr lang="en-US" dirty="0"/>
          </a:p>
        </p:txBody>
      </p:sp>
    </p:spTree>
    <p:extLst>
      <p:ext uri="{BB962C8B-B14F-4D97-AF65-F5344CB8AC3E}">
        <p14:creationId xmlns:p14="http://schemas.microsoft.com/office/powerpoint/2010/main" val="17063319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Iskustvo s mobilnosti na sveučilištu Lorraine</a:t>
            </a:r>
            <a:endParaRPr lang="hr-HR" dirty="0"/>
          </a:p>
        </p:txBody>
      </p:sp>
      <p:sp>
        <p:nvSpPr>
          <p:cNvPr id="3" name="Content Placeholder 2"/>
          <p:cNvSpPr>
            <a:spLocks noGrp="1"/>
          </p:cNvSpPr>
          <p:nvPr>
            <p:ph idx="1"/>
          </p:nvPr>
        </p:nvSpPr>
        <p:spPr/>
        <p:txBody>
          <a:bodyPr/>
          <a:lstStyle/>
          <a:p>
            <a:pPr algn="just"/>
            <a:r>
              <a:rPr lang="hr-HR" dirty="0"/>
              <a:t>izuzetno ugodan radni ambijent i veći broj planiranih budućih suradnji;</a:t>
            </a:r>
          </a:p>
          <a:p>
            <a:pPr algn="just"/>
            <a:r>
              <a:rPr lang="hr-HR" dirty="0"/>
              <a:t>upoznavanje kolega s drugih inozemnih sveučilišta (Brazil, Italija);</a:t>
            </a:r>
          </a:p>
          <a:p>
            <a:pPr algn="just"/>
            <a:r>
              <a:rPr lang="hr-HR" dirty="0"/>
              <a:t>sudjelovanje u ciklusu predavanja u organizaciji odsjeka pri </a:t>
            </a:r>
            <a:r>
              <a:rPr lang="hr-HR" dirty="0" smtClean="0"/>
              <a:t>kojemu </a:t>
            </a:r>
            <a:r>
              <a:rPr lang="hr-HR" dirty="0"/>
              <a:t>sam boravila;</a:t>
            </a:r>
          </a:p>
          <a:p>
            <a:pPr algn="just"/>
            <a:r>
              <a:rPr lang="hr-HR" dirty="0"/>
              <a:t>ugodno iskustvo sa studentima (ne samo studentima filologije nego i turizma);</a:t>
            </a:r>
          </a:p>
          <a:p>
            <a:pPr algn="just"/>
            <a:r>
              <a:rPr lang="hr-HR" dirty="0"/>
              <a:t>dodatna nastava: predavanje o Republici Hrvatskoj, hrvatskoj povijesti, jeziku, kulturi, običajima, itd.</a:t>
            </a:r>
          </a:p>
          <a:p>
            <a:endParaRPr lang="hr-HR" dirty="0"/>
          </a:p>
        </p:txBody>
      </p:sp>
      <p:sp>
        <p:nvSpPr>
          <p:cNvPr id="4" name="Footer Placeholder 3"/>
          <p:cNvSpPr>
            <a:spLocks noGrp="1"/>
          </p:cNvSpPr>
          <p:nvPr>
            <p:ph type="ftr" sz="quarter" idx="11"/>
          </p:nvPr>
        </p:nvSpPr>
        <p:spPr/>
        <p:txBody>
          <a:bodyPr/>
          <a:lstStyle/>
          <a:p>
            <a:r>
              <a:rPr lang="en-US" smtClean="0"/>
              <a:t>izv. prof. dr. sc. Nikica Mihaljević</a:t>
            </a:r>
            <a:endParaRPr lang="en-US" dirty="0"/>
          </a:p>
        </p:txBody>
      </p:sp>
    </p:spTree>
    <p:extLst>
      <p:ext uri="{BB962C8B-B14F-4D97-AF65-F5344CB8AC3E}">
        <p14:creationId xmlns:p14="http://schemas.microsoft.com/office/powerpoint/2010/main" val="6414473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Preporuke kolegama i studentima</a:t>
            </a:r>
            <a:endParaRPr lang="hr-HR" dirty="0"/>
          </a:p>
        </p:txBody>
      </p:sp>
      <p:sp>
        <p:nvSpPr>
          <p:cNvPr id="3" name="Content Placeholder 2"/>
          <p:cNvSpPr>
            <a:spLocks noGrp="1"/>
          </p:cNvSpPr>
          <p:nvPr>
            <p:ph idx="1"/>
          </p:nvPr>
        </p:nvSpPr>
        <p:spPr/>
        <p:txBody>
          <a:bodyPr>
            <a:normAutofit fontScale="85000" lnSpcReduction="10000"/>
          </a:bodyPr>
          <a:lstStyle/>
          <a:p>
            <a:r>
              <a:rPr lang="hr-HR" dirty="0"/>
              <a:t>s</a:t>
            </a:r>
            <a:r>
              <a:rPr lang="hr-HR" dirty="0" smtClean="0"/>
              <a:t>vakako sudjelovati u Erasmus mobilnosti jer se radi o izuzetno vrijednom iskustvu.</a:t>
            </a:r>
          </a:p>
          <a:p>
            <a:pPr algn="just"/>
            <a:r>
              <a:rPr lang="hr-HR" dirty="0" smtClean="0"/>
              <a:t>prije raspisivanja natječaja na koji se planira javiti u svrhu mobilnosti uspostaviti </a:t>
            </a:r>
            <a:r>
              <a:rPr lang="hr-HR" dirty="0"/>
              <a:t>direktan kontakt s nastavnikom pri </a:t>
            </a:r>
            <a:r>
              <a:rPr lang="hr-HR" i="1" dirty="0"/>
              <a:t>Host Institution</a:t>
            </a:r>
            <a:r>
              <a:rPr lang="hr-HR" dirty="0"/>
              <a:t>;</a:t>
            </a:r>
          </a:p>
          <a:p>
            <a:pPr algn="just"/>
            <a:r>
              <a:rPr lang="hr-HR" dirty="0"/>
              <a:t>temeljito utvrditi sadržaj nastave odn. nastavne jedinice </a:t>
            </a:r>
            <a:r>
              <a:rPr lang="hr-HR" dirty="0" smtClean="0"/>
              <a:t>i sve detalje vezano za ono </a:t>
            </a:r>
            <a:r>
              <a:rPr lang="hr-HR" dirty="0"/>
              <a:t>što se </a:t>
            </a:r>
            <a:r>
              <a:rPr lang="hr-HR" dirty="0" smtClean="0"/>
              <a:t>očekuje </a:t>
            </a:r>
            <a:r>
              <a:rPr lang="hr-HR" dirty="0"/>
              <a:t>od sudionika u </a:t>
            </a:r>
            <a:r>
              <a:rPr lang="hr-HR" dirty="0" smtClean="0"/>
              <a:t>mobilnosti </a:t>
            </a:r>
            <a:r>
              <a:rPr lang="hr-HR" dirty="0"/>
              <a:t>(pri </a:t>
            </a:r>
            <a:r>
              <a:rPr lang="hr-HR" i="1" dirty="0"/>
              <a:t>Host Institution</a:t>
            </a:r>
            <a:r>
              <a:rPr lang="hr-HR" dirty="0" smtClean="0"/>
              <a:t>) odn. istovjetnost kolegija s onima pri matičnoj instituciji (za studente);</a:t>
            </a:r>
            <a:endParaRPr lang="hr-HR" dirty="0"/>
          </a:p>
          <a:p>
            <a:pPr algn="just"/>
            <a:r>
              <a:rPr lang="hr-HR" dirty="0"/>
              <a:t>n</a:t>
            </a:r>
            <a:r>
              <a:rPr lang="hr-HR" dirty="0" smtClean="0"/>
              <a:t>a vrijeme se informirati o smještaju (primjerice, postoje li preporuke od strane ustanove pri kojoj se odvija mobilnost u pogledu smještaja);</a:t>
            </a:r>
            <a:endParaRPr lang="hr-HR" dirty="0"/>
          </a:p>
          <a:p>
            <a:pPr algn="just"/>
            <a:r>
              <a:rPr lang="hr-HR" dirty="0"/>
              <a:t>biti spreman/spremna na potpunu fleksibilnost tijekom </a:t>
            </a:r>
            <a:r>
              <a:rPr lang="hr-HR" dirty="0" smtClean="0"/>
              <a:t>trajanja mobilnosti u pogledu sudjeovanja u dodatnim aktivnostima pri </a:t>
            </a:r>
            <a:r>
              <a:rPr lang="hr-HR" i="1" dirty="0" smtClean="0"/>
              <a:t>Host Institution</a:t>
            </a:r>
            <a:r>
              <a:rPr lang="hr-HR" dirty="0" smtClean="0"/>
              <a:t>.</a:t>
            </a:r>
            <a:endParaRPr lang="hr-HR" dirty="0"/>
          </a:p>
          <a:p>
            <a:endParaRPr lang="hr-HR" dirty="0"/>
          </a:p>
        </p:txBody>
      </p:sp>
      <p:sp>
        <p:nvSpPr>
          <p:cNvPr id="4" name="Footer Placeholder 3"/>
          <p:cNvSpPr>
            <a:spLocks noGrp="1"/>
          </p:cNvSpPr>
          <p:nvPr>
            <p:ph type="ftr" sz="quarter" idx="11"/>
          </p:nvPr>
        </p:nvSpPr>
        <p:spPr/>
        <p:txBody>
          <a:bodyPr/>
          <a:lstStyle/>
          <a:p>
            <a:r>
              <a:rPr lang="en-US" smtClean="0"/>
              <a:t>izv. prof. dr. sc. Nikica Mihaljević</a:t>
            </a:r>
            <a:endParaRPr lang="en-US" dirty="0"/>
          </a:p>
        </p:txBody>
      </p:sp>
    </p:spTree>
    <p:extLst>
      <p:ext uri="{BB962C8B-B14F-4D97-AF65-F5344CB8AC3E}">
        <p14:creationId xmlns:p14="http://schemas.microsoft.com/office/powerpoint/2010/main" val="1169848445"/>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0</TotalTime>
  <Words>492</Words>
  <Application>Microsoft Office PowerPoint</Application>
  <PresentationFormat>Widescreen</PresentationFormat>
  <Paragraphs>29</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Gill Sans MT</vt:lpstr>
      <vt:lpstr>Gallery</vt:lpstr>
      <vt:lpstr>Erasmus teaching mobility </vt:lpstr>
      <vt:lpstr>PowerPoint Presentation</vt:lpstr>
      <vt:lpstr>Sadržaj mobilnosti</vt:lpstr>
      <vt:lpstr>PowerPoint Presentation</vt:lpstr>
      <vt:lpstr>Iskustvo s mobilnosti na sveučilištu Lorraine</vt:lpstr>
      <vt:lpstr>Preporuke kolegama i studentima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2022-04-20T18:01:10Z</dcterms:created>
  <dcterms:modified xsi:type="dcterms:W3CDTF">2022-04-20T18:01:14Z</dcterms:modified>
</cp:coreProperties>
</file>