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DA7A6-A75D-4769-9527-F12A58CA9D5C}" type="datetimeFigureOut">
              <a:rPr lang="hr-HR" smtClean="0"/>
              <a:t>14.2.2023.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06E57-02B2-437E-96C2-42DCBA7E04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960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06E57-02B2-437E-96C2-42DCBA7E0491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257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B75D486-B9BD-44EA-8496-92040CC4F581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2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495A4-4219-4ACB-BF9E-3E7988CB2DE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1541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495A4-4219-4ACB-BF9E-3E7988CB2DE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56728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495A4-4219-4ACB-BF9E-3E7988CB2DE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762957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495A4-4219-4ACB-BF9E-3E7988CB2DE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87659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495A4-4219-4ACB-BF9E-3E7988CB2DE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56187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495A4-4219-4ACB-BF9E-3E7988CB2DE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19306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1E222BF-50C9-4D40-A646-359770A6F7E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731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333E7D2-058A-4366-B130-FE900DA363D1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6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2F1-AF33-4247-8382-F9C43874C25C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4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B33B-1C74-406F-9BA9-CD34C523BBBA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7985-73D0-4A03-BA06-6A2F5A3B1CB2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0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5987-895A-474B-9A2C-2425B7AC8EA6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7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874B-AC93-40DC-8C64-DC59A5C9DE81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8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788A-1CCD-428D-8437-EF10619C873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5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E4C1-F05F-4091-8362-17DAB4E09BA1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2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F2CF9-B237-460A-B8BF-2F9E10583895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7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9495A4-4219-4ACB-BF9E-3E7988CB2DE0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prof. dr. sc. Nikica Mihaljević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533153"/>
          </a:xfrm>
        </p:spPr>
        <p:txBody>
          <a:bodyPr>
            <a:normAutofit/>
          </a:bodyPr>
          <a:lstStyle/>
          <a:p>
            <a:pPr algn="ctr"/>
            <a:r>
              <a:rPr lang="hr-HR" sz="3300"/>
              <a:t>Erasmus + </a:t>
            </a:r>
            <a:r>
              <a:rPr lang="hr-HR" sz="3300" dirty="0"/>
              <a:t>teaching mobility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dr. sc. Nikica Mihaljević, red. Prof.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72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1900" dirty="0"/>
              <a:t>Naziv ustanove: </a:t>
            </a:r>
            <a:r>
              <a:rPr lang="en-GB" sz="1900" b="1" dirty="0"/>
              <a:t>Universidad de Córdoba</a:t>
            </a:r>
            <a:r>
              <a:rPr lang="hr-HR" sz="1900" dirty="0"/>
              <a:t>, </a:t>
            </a:r>
            <a:r>
              <a:rPr lang="es-ES" sz="1900" b="1" dirty="0"/>
              <a:t>Facultad de Filosofía y Letras</a:t>
            </a:r>
            <a:r>
              <a:rPr lang="hr-HR" sz="1900" dirty="0"/>
              <a:t>, Cordoba, Španjolska.</a:t>
            </a:r>
          </a:p>
          <a:p>
            <a:pPr marL="0" indent="0">
              <a:buNone/>
            </a:pPr>
            <a:r>
              <a:rPr lang="hr-HR" sz="1900" dirty="0"/>
              <a:t>Razdoblje mobilnosti:  9. svibnja 2022. – 22. svibnja 2022.</a:t>
            </a:r>
          </a:p>
          <a:p>
            <a:pPr marL="0" indent="0">
              <a:buNone/>
            </a:pPr>
            <a:r>
              <a:rPr lang="hr-HR" sz="1900" dirty="0"/>
              <a:t>Vrsta mobilnosti:  Staff mobility for teaching</a:t>
            </a:r>
          </a:p>
          <a:p>
            <a:pPr marL="0" indent="0">
              <a:buNone/>
            </a:pPr>
            <a:r>
              <a:rPr lang="hr-HR" sz="1900" dirty="0"/>
              <a:t>Ime i funkcija domaćina: </a:t>
            </a:r>
            <a:r>
              <a:rPr lang="es-ES" sz="1900" dirty="0"/>
              <a:t>Prof. Dr. Francisco José Rodríguez Mesa</a:t>
            </a:r>
            <a:br>
              <a:rPr lang="es-ES" sz="1900" dirty="0"/>
            </a:br>
            <a:r>
              <a:rPr lang="hr-HR" sz="1900" dirty="0"/>
              <a:t>(</a:t>
            </a:r>
            <a:r>
              <a:rPr lang="es-ES" sz="1900" dirty="0"/>
              <a:t>Dpto. de Ciencias del Lenguaje</a:t>
            </a:r>
            <a:r>
              <a:rPr lang="hr-HR" sz="190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sc. </a:t>
            </a:r>
            <a:r>
              <a:rPr lang="en-US" dirty="0" err="1"/>
              <a:t>Nikica</a:t>
            </a:r>
            <a:r>
              <a:rPr lang="en-US" dirty="0"/>
              <a:t> </a:t>
            </a:r>
            <a:r>
              <a:rPr lang="en-US" dirty="0" err="1"/>
              <a:t>Mihaljević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66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 mobilnosti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1900" dirty="0"/>
              <a:t>Tijekom mobilnosti održano je osam sati direktne nastave studentima talijanskog jezika i književnosti o utjecajima talijanske književnosti na hrvatsku, s posebnim osvrtom na zbivanja u hrvatskoj književnosti tijekom 19. stoljeća i na djela koja su, tijekom tog razdoblja, hrvatski i talijanski autori pisali na talijanskom jeziku. </a:t>
            </a:r>
          </a:p>
          <a:p>
            <a:pPr algn="just"/>
            <a:r>
              <a:rPr lang="hr-HR" sz="1900" dirty="0"/>
              <a:t>Pri tome, naglasak je bio na preduvjete razvoja romantizma u Dalmaciji te na društveno-povijesni kontekst koji je bitno odredio razvoj književnosti u ovim krajevima. Tijekom nastave osvrnulo se i na ostale komparatističke aspekte odnosno, preciznije, na utjecaje talijanske književnosti na hrvatsku književnost od 15. do 20. stoljeća.</a:t>
            </a:r>
          </a:p>
          <a:p>
            <a:pPr algn="just"/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6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Iskustvo s mobilnosti na sveučilištu u Cordobi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1900" dirty="0"/>
              <a:t>izuzetno ugodan radni ambijent;</a:t>
            </a:r>
          </a:p>
          <a:p>
            <a:pPr algn="just"/>
            <a:r>
              <a:rPr lang="hr-HR" sz="1900" dirty="0"/>
              <a:t>analiza dosadašnjih i planiranje budućih suradnji;</a:t>
            </a:r>
          </a:p>
          <a:p>
            <a:pPr algn="just"/>
            <a:r>
              <a:rPr lang="hr-HR" sz="1900" dirty="0"/>
              <a:t>upoznavanje kolega s drugih odsjeka istog Fakulteta;</a:t>
            </a:r>
          </a:p>
          <a:p>
            <a:pPr algn="just"/>
            <a:r>
              <a:rPr lang="hr-HR" sz="1900" dirty="0"/>
              <a:t>izuzetno ugodno iskustvo sa studentima;</a:t>
            </a:r>
          </a:p>
          <a:p>
            <a:r>
              <a:rPr lang="hr-HR" sz="1900" dirty="0"/>
              <a:t>razmjena iskustva o nastavi na odsjeku, preddiplomskom i diplomskom studiju te studijskom programu talijanskog jezika i književnosti;</a:t>
            </a:r>
          </a:p>
          <a:p>
            <a:r>
              <a:rPr lang="hr-HR" sz="1900" dirty="0"/>
              <a:t>razmjena iskustva o izazovima podučavanja jezika i književnosti danas.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47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Preporuke kolegama i studentima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7784"/>
            <a:ext cx="8825659" cy="36720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r-HR" sz="1900" dirty="0"/>
              <a:t>preporučuje se sudjelovati u Erasmus + mobilnosti - izuzetno vrijedno iskustvo, koje se ne može ostvariti na domaćim institucijama;</a:t>
            </a:r>
          </a:p>
          <a:p>
            <a:pPr algn="just"/>
            <a:r>
              <a:rPr lang="hr-HR" sz="1900" dirty="0"/>
              <a:t>prije raspisivanja natječaja na koji se planira javiti u svrhu mobilnosti uspostaviti direktan kontakt s nastavnikom pri prihvatnoj ustanovi (</a:t>
            </a:r>
            <a:r>
              <a:rPr lang="hr-HR" sz="1900" i="1" dirty="0"/>
              <a:t>Host Institution)</a:t>
            </a:r>
            <a:r>
              <a:rPr lang="hr-HR" sz="1900" dirty="0"/>
              <a:t>;</a:t>
            </a:r>
          </a:p>
          <a:p>
            <a:pPr algn="just"/>
            <a:r>
              <a:rPr lang="hr-HR" sz="1900" dirty="0"/>
              <a:t>temeljito utvrditi sadržaj nastave odn. nastavne jedinice i sve detalje vezano za ono što se očekuje od sudionika u mobilnosti (pri </a:t>
            </a:r>
            <a:r>
              <a:rPr lang="hr-HR" sz="1900" i="1" dirty="0"/>
              <a:t>Host Institution</a:t>
            </a:r>
            <a:r>
              <a:rPr lang="hr-HR" sz="1900" dirty="0"/>
              <a:t>) odn. istovjetnost kolegija s onima pri matičnoj instituciji (za studente);</a:t>
            </a:r>
          </a:p>
          <a:p>
            <a:pPr algn="just"/>
            <a:r>
              <a:rPr lang="hr-HR" sz="1900" dirty="0"/>
              <a:t>na vrijeme se informirati o smještaju (primjerice, postoje li preporuke od strane ustanove pri kojoj se odvija mobilnost u pogledu smještaja, studentski domovi u kojima postoje sobe za profesore, itd.);</a:t>
            </a:r>
          </a:p>
          <a:p>
            <a:pPr algn="just"/>
            <a:r>
              <a:rPr lang="hr-HR" sz="1900" dirty="0"/>
              <a:t>biti spreman/spremna na potpunu fleksibilnost tijekom trajanja mobilnosti u pogledu sudjeovanja u dodatnim aktivnostima pri prihvatnoj instituciji.</a:t>
            </a:r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sc. Nikica Mihaljević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848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427</Words>
  <Application>Microsoft Office PowerPoint</Application>
  <PresentationFormat>Widescreen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Erasmus + teaching mobility </vt:lpstr>
      <vt:lpstr>PowerPoint Presentation</vt:lpstr>
      <vt:lpstr>Sadržaj mobilnosti</vt:lpstr>
      <vt:lpstr>Iskustvo s mobilnosti na sveučilištu u Cordobi</vt:lpstr>
      <vt:lpstr>Preporuke kolegama i studentima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2022-04-20T18:01:10Z</dcterms:created>
  <dcterms:modified xsi:type="dcterms:W3CDTF">2023-02-14T08:45:42Z</dcterms:modified>
</cp:coreProperties>
</file>