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263" r:id="rId6"/>
    <p:sldId id="259" r:id="rId7"/>
    <p:sldId id="260" r:id="rId8"/>
  </p:sldIdLst>
  <p:sldSz cx="12192000" cy="6858000"/>
  <p:notesSz cx="6735763" cy="9866313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Gill Sans" panose="020B0604020202020204" charset="0"/>
      <p:regular r:id="rId14"/>
      <p:bold r:id="rId15"/>
    </p:embeddedFont>
    <p:embeddedFont>
      <p:font typeface="Tw Cen MT" panose="020B0602020104020603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DevIsa9iswAk3alt4f1xav4aG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9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66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3500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‹N›</a:t>
            </a:fld>
            <a:endParaRPr lang="hr-H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43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‹N›</a:t>
            </a:fld>
            <a:endParaRPr lang="hr-HR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97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‹N›</a:t>
            </a:fld>
            <a:endParaRPr lang="hr-HR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32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/>
              <a:t>prof. dr. sc. Nikica Mihaljević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‹N›</a:t>
            </a:fld>
            <a:endParaRPr lang="hr-HR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06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‹N›</a:t>
            </a:fld>
            <a:endParaRPr lang="hr-H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92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‹N›</a:t>
            </a:fld>
            <a:endParaRPr lang="hr-H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10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‹N›</a:t>
            </a:fld>
            <a:endParaRPr lang="hr-HR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02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‹N›</a:t>
            </a:fld>
            <a:endParaRPr lang="hr-HR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26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438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‹N›</a:t>
            </a:fld>
            <a:endParaRPr lang="hr-H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09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r>
              <a:rPr lang="en-GB"/>
              <a:t>prof. dr. sc. Nikica Mihaljević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‹N›</a:t>
            </a:fld>
            <a:endParaRPr lang="hr-HR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66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prof. dr. sc. Nikica Mihaljević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917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lIns="91425" tIns="45700" rIns="91425" bIns="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None/>
            </a:pPr>
            <a:r>
              <a:rPr lang="hr-HR" sz="5400" dirty="0"/>
              <a:t>ERASMUS + MOBILITY </a:t>
            </a:r>
          </a:p>
        </p:txBody>
      </p:sp>
      <p:sp>
        <p:nvSpPr>
          <p:cNvPr id="105" name="Google Shape;105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1800"/>
              <a:buNone/>
            </a:pPr>
            <a:r>
              <a:rPr lang="hr-HR" sz="2000" dirty="0"/>
              <a:t>PROF. DR. SC. NIKICA MIHALJEVIĆ</a:t>
            </a:r>
          </a:p>
        </p:txBody>
      </p:sp>
      <p:sp>
        <p:nvSpPr>
          <p:cNvPr id="106" name="Google Shape;106;p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700"/>
              <a:t>prof. dr. sc. Nikica Mihaljević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hr-HR" sz="2400" dirty="0"/>
              <a:t>Naziv ustanove:  Universidad de Murcia, Španjolska</a:t>
            </a:r>
            <a:endParaRPr sz="2400" dirty="0"/>
          </a:p>
          <a:p>
            <a:pPr marL="0" indent="0">
              <a:buSzPts val="2000"/>
              <a:buNone/>
            </a:pPr>
            <a:r>
              <a:rPr lang="hr-HR" sz="2400" dirty="0"/>
              <a:t>Razdoblje mobilnosti:  15. travnja 2024. – 19. travnja 2024.</a:t>
            </a:r>
            <a:endParaRPr sz="2400" dirty="0"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hr-HR" sz="2400" dirty="0"/>
              <a:t>Vrsta mobilnosti:  Staff mobility for teaching (suradnja na BIP projektu)</a:t>
            </a:r>
            <a:endParaRPr sz="24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hr-HR" sz="2400" dirty="0"/>
              <a:t>Ime, prezime i zvanje „domaćina”: Maria Belén Hernández González</a:t>
            </a:r>
          </a:p>
        </p:txBody>
      </p:sp>
      <p:sp>
        <p:nvSpPr>
          <p:cNvPr id="113" name="Google Shape;113;p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prof. dr. sc. Nikica Mihaljević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r-HR"/>
              <a:t>SADRŽAJ MOBILNOSTI</a:t>
            </a:r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idx="1"/>
          </p:nvPr>
        </p:nvSpPr>
        <p:spPr>
          <a:xfrm>
            <a:off x="1130270" y="1915886"/>
            <a:ext cx="9603275" cy="355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hr-HR" dirty="0"/>
              <a:t>Tijekom mobilnosti sudjelovala sam u održavanju nastave unutar BIP projekta </a:t>
            </a:r>
            <a:r>
              <a:rPr lang="en-US" dirty="0">
                <a:effectLst/>
                <a:ea typeface="Times New Roman" panose="02020603050405020304" pitchFamily="18" charset="0"/>
              </a:rPr>
              <a:t>“Cultura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igualitaria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frente</a:t>
            </a:r>
            <a:r>
              <a:rPr lang="en-US" dirty="0">
                <a:effectLst/>
                <a:ea typeface="Times New Roman" panose="02020603050405020304" pitchFamily="18" charset="0"/>
              </a:rPr>
              <a:t> a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los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desafíos</a:t>
            </a:r>
            <a:r>
              <a:rPr lang="en-US" dirty="0">
                <a:effectLst/>
                <a:ea typeface="Times New Roman" panose="02020603050405020304" pitchFamily="18" charset="0"/>
              </a:rPr>
              <a:t> del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desarrollo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sostenible</a:t>
            </a:r>
            <a:r>
              <a:rPr lang="en-US" dirty="0">
                <a:effectLst/>
                <a:ea typeface="Times New Roman" panose="02020603050405020304" pitchFamily="18" charset="0"/>
              </a:rPr>
              <a:t>” </a:t>
            </a:r>
            <a:r>
              <a:rPr lang="hr-HR" dirty="0"/>
              <a:t>u organizaciji Sveučilišta u Murciji (Španjolska). U ovom projektu sudjelovala su, pored našeg Fakulteta, nastavnici i studenti sa sveučiliošta u </a:t>
            </a:r>
            <a:r>
              <a:rPr lang="it-IT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Italij</a:t>
            </a:r>
            <a:r>
              <a:rPr lang="hr-HR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i</a:t>
            </a:r>
            <a:r>
              <a:rPr lang="it-IT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, Slovenij</a:t>
            </a:r>
            <a:r>
              <a:rPr lang="hr-HR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i</a:t>
            </a:r>
            <a:r>
              <a:rPr lang="it-IT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, Francusk</a:t>
            </a:r>
            <a:r>
              <a:rPr lang="hr-HR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oj</a:t>
            </a:r>
            <a:r>
              <a:rPr lang="it-IT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i Grčk</a:t>
            </a:r>
            <a:r>
              <a:rPr lang="hr-HR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oj</a:t>
            </a:r>
            <a:r>
              <a:rPr lang="hr-HR" dirty="0">
                <a:ea typeface="Times New Roman" panose="02020603050405020304" pitchFamily="18" charset="0"/>
                <a:cs typeface="Aptos" panose="020B0004020202020204" pitchFamily="34" charset="0"/>
              </a:rPr>
              <a:t>, te još neka sveučilišta u Španjolskoj.</a:t>
            </a:r>
            <a:endParaRPr lang="en-GB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hr-HR" dirty="0"/>
              <a:t>Tijekom čitavog tjedna svaki dan su bila organizirana predavanja i radionice na kojima su bili obavezni prisustvovati studenti i nastavnici. </a:t>
            </a:r>
          </a:p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hr-HR" dirty="0"/>
              <a:t>Predavanja i </a:t>
            </a:r>
            <a:r>
              <a:rPr lang="hr-HR" sz="1900" dirty="0"/>
              <a:t>radionice odvijali su se odvijale </a:t>
            </a:r>
            <a:r>
              <a:rPr lang="it-IT" sz="1900" i="1" dirty="0">
                <a:effectLst/>
                <a:ea typeface="Times New Roman" panose="02020603050405020304" pitchFamily="18" charset="0"/>
              </a:rPr>
              <a:t>Facultad de Letras</a:t>
            </a:r>
            <a:r>
              <a:rPr lang="it-IT" sz="1900" dirty="0">
                <a:effectLst/>
                <a:ea typeface="Times New Roman" panose="02020603050405020304" pitchFamily="18" charset="0"/>
              </a:rPr>
              <a:t> </a:t>
            </a:r>
            <a:r>
              <a:rPr lang="hr-HR" sz="1900" dirty="0">
                <a:effectLst/>
                <a:ea typeface="Times New Roman" panose="02020603050405020304" pitchFamily="18" charset="0"/>
              </a:rPr>
              <a:t>a tijekom popodneva studenti su morali obaviti određene zadatke vezano za projekt i predstavljena predavanja / radionice.</a:t>
            </a:r>
            <a:endParaRPr sz="1900" dirty="0"/>
          </a:p>
        </p:txBody>
      </p:sp>
      <p:sp>
        <p:nvSpPr>
          <p:cNvPr id="120" name="Google Shape;120;p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prof. dr. sc. Nikica Mihaljević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r-HR"/>
              <a:t>SADRŽAJ MOBILNOSTI</a:t>
            </a:r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hr-HR" dirty="0"/>
              <a:t>Osim održavanja vlastitog predavanja, prisustvovala sam predavanjima ostalih sudionika u projektu (neke od tema predavanja: </a:t>
            </a:r>
            <a:r>
              <a:rPr lang="it-IT" i="1" dirty="0">
                <a:effectLst/>
                <a:ea typeface="Times New Roman" panose="02020603050405020304" pitchFamily="18" charset="0"/>
              </a:rPr>
              <a:t>Uvod u ekofeminističku misao i aktivizam</a:t>
            </a:r>
            <a:r>
              <a:rPr lang="it-IT" dirty="0">
                <a:effectLst/>
                <a:ea typeface="Times New Roman" panose="02020603050405020304" pitchFamily="18" charset="0"/>
              </a:rPr>
              <a:t>, </a:t>
            </a:r>
            <a:r>
              <a:rPr lang="it-IT" i="1" dirty="0">
                <a:effectLst/>
                <a:ea typeface="Times New Roman" panose="02020603050405020304" pitchFamily="18" charset="0"/>
              </a:rPr>
              <a:t>Od ekofeminizma do međunarodnih grupa globalnog feminizma</a:t>
            </a:r>
            <a:r>
              <a:rPr lang="it-IT" dirty="0">
                <a:effectLst/>
                <a:ea typeface="Times New Roman" panose="02020603050405020304" pitchFamily="18" charset="0"/>
              </a:rPr>
              <a:t>, </a:t>
            </a:r>
            <a:r>
              <a:rPr lang="it-IT" i="1" dirty="0">
                <a:effectLst/>
                <a:ea typeface="Times New Roman" panose="02020603050405020304" pitchFamily="18" charset="0"/>
              </a:rPr>
              <a:t>Tekstualna analiza rasprave o vodi</a:t>
            </a:r>
            <a:r>
              <a:rPr lang="it-IT" dirty="0">
                <a:effectLst/>
                <a:ea typeface="Times New Roman" panose="02020603050405020304" pitchFamily="18" charset="0"/>
              </a:rPr>
              <a:t>, </a:t>
            </a:r>
            <a:r>
              <a:rPr lang="it-IT" i="1" dirty="0">
                <a:effectLst/>
                <a:ea typeface="Times New Roman" panose="02020603050405020304" pitchFamily="18" charset="0"/>
              </a:rPr>
              <a:t>Aktivizam maloljetnika</a:t>
            </a:r>
            <a:r>
              <a:rPr lang="it-IT" dirty="0">
                <a:effectLst/>
                <a:ea typeface="Times New Roman" panose="02020603050405020304" pitchFamily="18" charset="0"/>
              </a:rPr>
              <a:t>, </a:t>
            </a:r>
            <a:r>
              <a:rPr lang="it-IT" i="1" dirty="0">
                <a:effectLst/>
                <a:ea typeface="Times New Roman" panose="02020603050405020304" pitchFamily="18" charset="0"/>
              </a:rPr>
              <a:t>Dječj</a:t>
            </a:r>
            <a:r>
              <a:rPr lang="hr-HR" i="1" dirty="0">
                <a:effectLst/>
                <a:ea typeface="Times New Roman" panose="02020603050405020304" pitchFamily="18" charset="0"/>
              </a:rPr>
              <a:t>a</a:t>
            </a:r>
            <a:r>
              <a:rPr lang="it-IT" i="1" dirty="0">
                <a:effectLst/>
                <a:ea typeface="Times New Roman" panose="02020603050405020304" pitchFamily="18" charset="0"/>
              </a:rPr>
              <a:t> književnost</a:t>
            </a:r>
            <a:r>
              <a:rPr lang="hr-HR" i="1" dirty="0">
                <a:effectLst/>
                <a:ea typeface="Times New Roman" panose="02020603050405020304" pitchFamily="18" charset="0"/>
              </a:rPr>
              <a:t> i ekologijka, </a:t>
            </a:r>
            <a:r>
              <a:rPr lang="en-US" i="1" dirty="0" err="1">
                <a:effectLst/>
                <a:ea typeface="Times New Roman" panose="02020603050405020304" pitchFamily="18" charset="0"/>
              </a:rPr>
              <a:t>Razmišljanje</a:t>
            </a:r>
            <a:r>
              <a:rPr lang="en-US" i="1" dirty="0">
                <a:effectLst/>
                <a:ea typeface="Times New Roman" panose="02020603050405020304" pitchFamily="18" charset="0"/>
              </a:rPr>
              <a:t> o </a:t>
            </a:r>
            <a:r>
              <a:rPr lang="en-US" i="1" dirty="0" err="1">
                <a:effectLst/>
                <a:ea typeface="Times New Roman" panose="02020603050405020304" pitchFamily="18" charset="0"/>
              </a:rPr>
              <a:t>identitetima</a:t>
            </a:r>
            <a:r>
              <a:rPr lang="en-US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ea typeface="Times New Roman" panose="02020603050405020304" pitchFamily="18" charset="0"/>
              </a:rPr>
              <a:t>osobnom</a:t>
            </a:r>
            <a:r>
              <a:rPr lang="en-US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ea typeface="Times New Roman" panose="02020603050405020304" pitchFamily="18" charset="0"/>
              </a:rPr>
              <a:t>razvoju</a:t>
            </a:r>
            <a:r>
              <a:rPr lang="en-US" dirty="0">
                <a:effectLst/>
                <a:ea typeface="Times New Roman" panose="02020603050405020304" pitchFamily="18" charset="0"/>
              </a:rPr>
              <a:t>, </a:t>
            </a:r>
            <a:r>
              <a:rPr lang="en-US" i="1" dirty="0" err="1">
                <a:effectLst/>
                <a:ea typeface="Times New Roman" panose="02020603050405020304" pitchFamily="18" charset="0"/>
              </a:rPr>
              <a:t>Razvoj</a:t>
            </a:r>
            <a:r>
              <a:rPr lang="en-US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ea typeface="Times New Roman" panose="02020603050405020304" pitchFamily="18" charset="0"/>
              </a:rPr>
              <a:t>ženskog</a:t>
            </a:r>
            <a:r>
              <a:rPr lang="en-US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ea typeface="Times New Roman" panose="02020603050405020304" pitchFamily="18" charset="0"/>
              </a:rPr>
              <a:t>identiteta</a:t>
            </a:r>
            <a:r>
              <a:rPr lang="en-US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ea typeface="Times New Roman" panose="02020603050405020304" pitchFamily="18" charset="0"/>
              </a:rPr>
              <a:t>kroz</a:t>
            </a:r>
            <a:r>
              <a:rPr lang="en-US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ea typeface="Times New Roman" panose="02020603050405020304" pitchFamily="18" charset="0"/>
              </a:rPr>
              <a:t>tipologiju</a:t>
            </a:r>
            <a:r>
              <a:rPr lang="en-US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ea typeface="Times New Roman" panose="02020603050405020304" pitchFamily="18" charset="0"/>
              </a:rPr>
              <a:t>likova</a:t>
            </a:r>
            <a:r>
              <a:rPr lang="en-US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ea typeface="Times New Roman" panose="02020603050405020304" pitchFamily="18" charset="0"/>
              </a:rPr>
              <a:t>smještenih</a:t>
            </a:r>
            <a:r>
              <a:rPr lang="en-US" i="1" dirty="0">
                <a:effectLst/>
                <a:ea typeface="Times New Roman" panose="02020603050405020304" pitchFamily="18" charset="0"/>
              </a:rPr>
              <a:t> u </a:t>
            </a:r>
            <a:r>
              <a:rPr lang="en-US" i="1" dirty="0" err="1">
                <a:effectLst/>
                <a:ea typeface="Times New Roman" panose="02020603050405020304" pitchFamily="18" charset="0"/>
              </a:rPr>
              <a:t>distopijski</a:t>
            </a:r>
            <a:r>
              <a:rPr lang="en-US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ea typeface="Times New Roman" panose="02020603050405020304" pitchFamily="18" charset="0"/>
              </a:rPr>
              <a:t>imaginarni</a:t>
            </a:r>
            <a:r>
              <a:rPr lang="en-US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ea typeface="Times New Roman" panose="02020603050405020304" pitchFamily="18" charset="0"/>
              </a:rPr>
              <a:t>kontekst</a:t>
            </a:r>
            <a:r>
              <a:rPr lang="en-US" dirty="0">
                <a:effectLst/>
                <a:ea typeface="Times New Roman" panose="02020603050405020304" pitchFamily="18" charset="0"/>
              </a:rPr>
              <a:t>, </a:t>
            </a:r>
            <a:r>
              <a:rPr lang="en-US" i="1" dirty="0" err="1">
                <a:effectLst/>
                <a:ea typeface="Times New Roman" panose="02020603050405020304" pitchFamily="18" charset="0"/>
              </a:rPr>
              <a:t>Čitanje</a:t>
            </a:r>
            <a:r>
              <a:rPr lang="en-US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ea typeface="Times New Roman" panose="02020603050405020304" pitchFamily="18" charset="0"/>
              </a:rPr>
              <a:t>osobni</a:t>
            </a:r>
            <a:r>
              <a:rPr lang="en-US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ea typeface="Times New Roman" panose="02020603050405020304" pitchFamily="18" charset="0"/>
              </a:rPr>
              <a:t>razvo</a:t>
            </a:r>
            <a:r>
              <a:rPr lang="hr-HR" i="1" dirty="0">
                <a:ea typeface="Times New Roman" panose="02020603050405020304" pitchFamily="18" charset="0"/>
              </a:rPr>
              <a:t>j) </a:t>
            </a:r>
            <a:r>
              <a:rPr lang="hr-HR" dirty="0">
                <a:ea typeface="Times New Roman" panose="02020603050405020304" pitchFamily="18" charset="0"/>
              </a:rPr>
              <a:t>te brojnim radionicama (neke od tema radionica: </a:t>
            </a:r>
            <a:r>
              <a:rPr lang="it-IT" i="1" dirty="0">
                <a:effectLst/>
                <a:ea typeface="Times New Roman" panose="02020603050405020304" pitchFamily="18" charset="0"/>
              </a:rPr>
              <a:t>Emocionalna održivost i prilagodba klimatskim promjenama: Poziv na akciju</a:t>
            </a:r>
            <a:r>
              <a:rPr lang="it-IT" dirty="0">
                <a:effectLst/>
                <a:ea typeface="Times New Roman" panose="02020603050405020304" pitchFamily="18" charset="0"/>
              </a:rPr>
              <a:t>.</a:t>
            </a:r>
            <a:r>
              <a:rPr lang="hr-HR" dirty="0">
                <a:effectLst/>
                <a:ea typeface="Times New Roman" panose="02020603050405020304" pitchFamily="18" charset="0"/>
              </a:rPr>
              <a:t>; </a:t>
            </a:r>
            <a:r>
              <a:rPr lang="it-IT" i="1" dirty="0">
                <a:effectLst/>
                <a:ea typeface="Times New Roman" panose="02020603050405020304" pitchFamily="18" charset="0"/>
              </a:rPr>
              <a:t>Žene koje se bore protiv gladi. Aktivizam za suverenitet prehrane</a:t>
            </a:r>
            <a:r>
              <a:rPr lang="hr-HR" i="1" dirty="0">
                <a:effectLst/>
                <a:ea typeface="Times New Roman" panose="02020603050405020304" pitchFamily="18" charset="0"/>
              </a:rPr>
              <a:t>, </a:t>
            </a:r>
            <a:r>
              <a:rPr lang="hr-HR" dirty="0">
                <a:effectLst/>
                <a:ea typeface="Times New Roman" panose="02020603050405020304" pitchFamily="18" charset="0"/>
              </a:rPr>
              <a:t>itd</a:t>
            </a:r>
            <a:r>
              <a:rPr lang="hr-HR" i="1" dirty="0">
                <a:effectLst/>
                <a:ea typeface="Times New Roman" panose="02020603050405020304" pitchFamily="18" charset="0"/>
              </a:rPr>
              <a:t>.).</a:t>
            </a:r>
            <a:endParaRPr lang="hr-HR" dirty="0"/>
          </a:p>
          <a:p>
            <a:pPr marL="228600" lvl="0" indent="-111125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120" name="Google Shape;120;p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prof. dr. sc. Nikica Mihaljević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169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r-HR"/>
              <a:t>SADRŽAJ MOBILNOSTI</a:t>
            </a:r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hr-HR" dirty="0"/>
              <a:t>Osim razmjene iskustva u oblasti teme projekta </a:t>
            </a:r>
            <a:r>
              <a:rPr lang="en-US" dirty="0">
                <a:effectLst/>
                <a:ea typeface="Times New Roman" panose="02020603050405020304" pitchFamily="18" charset="0"/>
              </a:rPr>
              <a:t>“Cultura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igualitaria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frente</a:t>
            </a:r>
            <a:r>
              <a:rPr lang="en-US" dirty="0">
                <a:effectLst/>
                <a:ea typeface="Times New Roman" panose="02020603050405020304" pitchFamily="18" charset="0"/>
              </a:rPr>
              <a:t> a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los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desafíos</a:t>
            </a:r>
            <a:r>
              <a:rPr lang="en-US" dirty="0">
                <a:effectLst/>
                <a:ea typeface="Times New Roman" panose="02020603050405020304" pitchFamily="18" charset="0"/>
              </a:rPr>
              <a:t> del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desarrollo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sostenible</a:t>
            </a:r>
            <a:r>
              <a:rPr lang="en-US" dirty="0">
                <a:effectLst/>
                <a:ea typeface="Times New Roman" panose="02020603050405020304" pitchFamily="18" charset="0"/>
              </a:rPr>
              <a:t>”</a:t>
            </a:r>
            <a:r>
              <a:rPr lang="hr-HR" dirty="0">
                <a:effectLst/>
                <a:ea typeface="Times New Roman" panose="02020603050405020304" pitchFamily="18" charset="0"/>
              </a:rPr>
              <a:t>, </a:t>
            </a:r>
            <a:r>
              <a:rPr lang="hr-HR" dirty="0"/>
              <a:t>detaljno smo analizirali mogućnosti buduće suradnje sveučilišta uključenih u ovaj BIP projekt. </a:t>
            </a:r>
          </a:p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hr-HR" dirty="0"/>
              <a:t>Istovremeno se, tijekom boravka u Murciji odn. za vrijeme mobilnosti, uspostavila </a:t>
            </a:r>
            <a:r>
              <a:rPr lang="hr-HR" i="1" dirty="0"/>
              <a:t>mreža </a:t>
            </a:r>
            <a:r>
              <a:rPr lang="hr-HR" dirty="0"/>
              <a:t>sveučilišta otvorenih i zainteresiranih i za druge oblike suradnje.</a:t>
            </a:r>
            <a:r>
              <a:rPr lang="hr-HR" i="1" dirty="0"/>
              <a:t> </a:t>
            </a:r>
            <a:endParaRPr lang="hr-HR" dirty="0"/>
          </a:p>
          <a:p>
            <a:pPr marL="228600" lvl="0" indent="-111125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120" name="Google Shape;120;p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prof. dr. sc. Nikica Mihaljević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918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1130270" y="816430"/>
            <a:ext cx="9603275" cy="674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r-HR" dirty="0"/>
              <a:t>ISHODI</a:t>
            </a:r>
            <a:endParaRPr dirty="0"/>
          </a:p>
        </p:txBody>
      </p:sp>
      <p:sp>
        <p:nvSpPr>
          <p:cNvPr id="126" name="Google Shape;126;p4"/>
          <p:cNvSpPr txBox="1">
            <a:spLocks noGrp="1"/>
          </p:cNvSpPr>
          <p:nvPr>
            <p:ph idx="1"/>
          </p:nvPr>
        </p:nvSpPr>
        <p:spPr>
          <a:xfrm>
            <a:off x="1130270" y="1371600"/>
            <a:ext cx="9603275" cy="409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r-HR" sz="1900" dirty="0"/>
              <a:t>Osim sudjelovanja u nizu predavanja i radionica, dodatno sam proširila vlastito znanje iz prethodno navedene oblasti i teme projekta te sam stekla uvid u niz najnovijih saznanja iz ove oblasti.</a:t>
            </a:r>
          </a:p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r-HR" sz="1900" dirty="0"/>
              <a:t>Istovremeno sam, sudjelujući u raznim radionicama, razvila nove pedagoške metode koje će mi pomoći u nastavnom procesu.</a:t>
            </a:r>
          </a:p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r-HR" sz="1900" dirty="0"/>
              <a:t>Razmjenom iskustva o nekim izazovima u nastavnom procesu s ostalim sudionicima ovog projekta, stekla sam uvid u način kako pristupaju istima te kako pronalaze rješenja za iste. </a:t>
            </a:r>
          </a:p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r-HR" sz="1900" dirty="0"/>
              <a:t>Tijekom ove mobilnosti dogovorene su neke od mogućnosti budućih suradnji u okviru prijedloga BIP projekta ali i su razmotreni i neki drugi mogući oblici suradnje.</a:t>
            </a:r>
          </a:p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r-HR" sz="1900" dirty="0"/>
              <a:t>Osim svega navedenog, ostvarila sam uvid u način pripreme i provedbe BIP projekta.</a:t>
            </a:r>
          </a:p>
        </p:txBody>
      </p:sp>
      <p:sp>
        <p:nvSpPr>
          <p:cNvPr id="127" name="Google Shape;127;p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prof. dr. sc. Nikica Mihaljević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hr-HR" dirty="0"/>
              <a:t>ISKUSTVO S MOBILNOSTI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r-HR" dirty="0"/>
              <a:t>izuzetno intenzivan radni tjedan ali istovremeno vrlo bogat sadržajima, spoznajama i informacijama;</a:t>
            </a:r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w Cen MT" panose="020B0602020104020603" pitchFamily="34" charset="0"/>
              <a:buChar char="•"/>
            </a:pPr>
            <a:r>
              <a:rPr lang="hr-HR" dirty="0"/>
              <a:t>izuzetno ugodan radni ambijent te planirane buduće suradnje;</a:t>
            </a:r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w Cen MT" panose="020B0602020104020603" pitchFamily="34" charset="0"/>
              <a:buChar char="•"/>
            </a:pPr>
            <a:r>
              <a:rPr lang="hr-HR" dirty="0"/>
              <a:t>ostvarivanje iskustva u organizaciji i provedbi BIP projekta;</a:t>
            </a:r>
            <a:endParaRPr dirty="0"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r-HR" dirty="0"/>
              <a:t>upoznavanje kolega s različitih sveučilišta – partnera na ovom BIP projektu</a:t>
            </a:r>
            <a:r>
              <a:rPr lang="hr-HR"/>
              <a:t>. </a:t>
            </a:r>
            <a:endParaRPr dirty="0"/>
          </a:p>
        </p:txBody>
      </p:sp>
      <p:sp>
        <p:nvSpPr>
          <p:cNvPr id="134" name="Google Shape;134;p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prof. dr. sc. Nikica Mihaljević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3097</TotalTime>
  <Words>569</Words>
  <Application>Microsoft Office PowerPoint</Application>
  <PresentationFormat>Widescreen</PresentationFormat>
  <Paragraphs>33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Century Gothic</vt:lpstr>
      <vt:lpstr>Times New Roman</vt:lpstr>
      <vt:lpstr>Gill Sans</vt:lpstr>
      <vt:lpstr>Arial</vt:lpstr>
      <vt:lpstr>Tw Cen MT</vt:lpstr>
      <vt:lpstr>Aptos</vt:lpstr>
      <vt:lpstr>Calibri</vt:lpstr>
      <vt:lpstr>Gallery</vt:lpstr>
      <vt:lpstr>ERASMUS + MOBILITY </vt:lpstr>
      <vt:lpstr>Presentazione standard di PowerPoint</vt:lpstr>
      <vt:lpstr>SADRŽAJ MOBILNOSTI</vt:lpstr>
      <vt:lpstr>SADRŽAJ MOBILNOSTI</vt:lpstr>
      <vt:lpstr>SADRŽAJ MOBILNOSTI</vt:lpstr>
      <vt:lpstr>ISHODI</vt:lpstr>
      <vt:lpstr>ISKUSTVO S MOBILNOSTI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TEACHING MOBILITY</dc:title>
  <dc:creator>Nikica Pagnanelli</dc:creator>
  <cp:lastModifiedBy>Antonio Pagnanelli</cp:lastModifiedBy>
  <cp:revision>16</cp:revision>
  <dcterms:created xsi:type="dcterms:W3CDTF">2022-04-20T18:01:10Z</dcterms:created>
  <dcterms:modified xsi:type="dcterms:W3CDTF">2024-07-28T13:08:50Z</dcterms:modified>
</cp:coreProperties>
</file>