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0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29F2-2368-4A78-8906-C99A99378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89A2C-B68E-486B-A17B-38C93FE2E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8FFC7-74E3-456B-AC4B-A47DF55C3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5A49-3B0A-4C3F-87A0-096FC07F3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F7234-C10B-4FC7-8D99-40D5C960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96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0FBCE-0F85-4A41-BCAE-0D6411D2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FC309-A4F4-4F86-A8E6-065DD930B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FF049-6DB3-490C-BF29-4BA511916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58AB9-F66A-42B5-9746-090CA857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7A694-5F43-493B-8B0F-704EDFA3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00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1A2A36-28E5-41D2-B9E8-6525469B8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3DC851-1C40-4086-AE2A-60916C3E0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1B89-8263-49B2-8E4C-3B430639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FE488-B6B8-47F5-AB36-F82AF4021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76F0-62E1-4D76-BC6A-367C1080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40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9DD70-E490-460C-88BF-254A7D8A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51DB9-2989-4A93-BEE1-C5B7D73E5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CE4B3-DD1A-4FF3-86BE-348E7AD3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E1273-263A-4CAC-B9E2-E8A40F2F0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2AE2C-0F17-46CC-95EE-414B05DB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68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BB941-FFFB-4AC8-841E-8670B1C26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9E429-EF7A-4409-B1E9-76FA7A290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B01A4-9EFD-493E-A323-816B1121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17FCB-017A-4430-A96F-3EB6CE938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253B-BB7D-42AC-AD7E-1169F684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06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2727-345E-4CEA-A3B4-C60B041DD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6E40C-16C7-411E-B9F1-5FB9C2F14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AB0AA-8C0D-4553-A8CF-A835395EF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85D1C-3ACD-4719-9EA4-B68A3B31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3707E-FB23-4545-A76B-8FFF8A29B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914D8-3C3E-4C3F-9DB1-4B7907E6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19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A7F4-FA82-4148-B841-C5E50E0AD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226B9-B26E-4689-A3FC-3E1AD8C32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FE05A-F8FB-44A9-AFA6-69B3B201D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48143F-82EC-429E-895A-94FC79565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F53607-FF8E-4D99-935D-53B9684F0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77A967-3DF0-49B2-BFC0-DF0D65CA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019A6C-027C-45E4-BB75-A2A049A7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D80FB2-F52D-43F5-8588-880AA04A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337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5A4F-C772-4461-83CF-A19C37F0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70008E-EA9E-455A-92F7-3455E2A3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82DEE-59CA-4C0C-AB26-C41008667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5357D-D14B-4625-B692-198B85B8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19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5A89F-3323-40EF-9E1E-01314A614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450516-93F3-440A-AC64-47B4F11B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6182C-A209-432C-B113-E4DB5412C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47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8A7C-401C-4EA0-B940-7C49056B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4DF8B-B0A8-4413-914A-E22349728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DF77F-1BF0-4259-BFFE-CD3649A44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38B56-F480-4C86-8B2E-9C15806A6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DF413-95F1-45A4-A0E1-C2C18F01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18C03-FEEE-4492-AFAF-71761627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61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499E1-98C3-48EF-9924-7DC9B293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9131B3-F4D3-49E3-80C6-6BB55F426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58109-9A51-4CCE-BBFB-ADBB0F93E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08FE5-C31A-466F-8017-EBEB842D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10EAF-47E0-4F0D-85DB-E22833A10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BC5DE-00A2-4ABD-BC6E-E20EE303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56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B0D87-E4C8-45B9-A712-CA30BEEAB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F8E3F-ED07-48E9-B39B-195BE23A3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51796-925A-43C3-B5A1-D948E2A5DC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B5FE2-A37B-47AF-86AA-15FEB6450489}" type="datetimeFigureOut">
              <a:rPr lang="en-GB" smtClean="0"/>
              <a:t>28/10/2022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489C6-E4F7-4669-A93C-F6BC642C6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1E77A-2925-4C4E-8654-A86394EC1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B31CE-FA58-44FA-B679-D03CDB172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81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univ-fcomte.fr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www.cambridgeenglish.org/fr/exams-and-tests/linguaskill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la.univ-fcomte.fr/formule/toeic/" TargetMode="External"/><Relationship Id="rId5" Type="http://schemas.openxmlformats.org/officeDocument/2006/relationships/hyperlink" Target="https://cla.univ-fcomte.fr/formule/tcf-fr/" TargetMode="External"/><Relationship Id="rId4" Type="http://schemas.openxmlformats.org/officeDocument/2006/relationships/hyperlink" Target="https://cla.univ-fcomte.fr/formule/delfdalf-fr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esancon-tourisme.com/fr/" TargetMode="External"/><Relationship Id="rId3" Type="http://schemas.openxmlformats.org/officeDocument/2006/relationships/hyperlink" Target="https://www.citadelle.com/" TargetMode="External"/><Relationship Id="rId7" Type="http://schemas.openxmlformats.org/officeDocument/2006/relationships/hyperlink" Target="https://www.vedettesdebesancon.com/" TargetMode="External"/><Relationship Id="rId2" Type="http://schemas.openxmlformats.org/officeDocument/2006/relationships/hyperlink" Target="https://maisonvictorhugo.besancon.fr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v-fcomte.fr/" TargetMode="External"/><Relationship Id="rId5" Type="http://schemas.openxmlformats.org/officeDocument/2006/relationships/hyperlink" Target="https://www.mbaa.besancon.fr/" TargetMode="External"/><Relationship Id="rId4" Type="http://schemas.openxmlformats.org/officeDocument/2006/relationships/hyperlink" Target="https://www.mdt.besancon.fr/les-collection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016DFAB2-9B8B-41C8-84A7-E39F03245C1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172738" y="1473200"/>
            <a:ext cx="3019261" cy="3891280"/>
          </a:xfrm>
        </p:spPr>
        <p:txBody>
          <a:bodyPr>
            <a:normAutofit lnSpcReduction="10000"/>
          </a:bodyPr>
          <a:lstStyle/>
          <a:p>
            <a:endParaRPr lang="hr-HR" dirty="0"/>
          </a:p>
          <a:p>
            <a:pPr marL="0" indent="0" algn="ctr">
              <a:buNone/>
            </a:pPr>
            <a:r>
              <a:rPr lang="hr-HR" dirty="0">
                <a:solidFill>
                  <a:prstClr val="black"/>
                </a:solidFill>
                <a:latin typeface="Calibri" panose="020F0502020204030204" pitchFamily="34" charset="0"/>
                <a:hlinkClick r:id="rId2"/>
              </a:rPr>
              <a:t>https://www.univ-fcomte.fr/</a:t>
            </a:r>
            <a:r>
              <a:rPr lang="hr-HR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hr-HR" dirty="0">
                <a:latin typeface="Calibri" panose="020F0502020204030204" pitchFamily="34" charset="0"/>
              </a:rPr>
              <a:t>Staff Training</a:t>
            </a:r>
          </a:p>
          <a:p>
            <a:pPr marL="0" indent="0" algn="ctr">
              <a:buNone/>
            </a:pPr>
            <a:endParaRPr lang="hr-HR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</a:rPr>
              <a:t>11.</a:t>
            </a:r>
            <a:r>
              <a:rPr lang="hr-HR" dirty="0">
                <a:solidFill>
                  <a:prstClr val="black"/>
                </a:solidFill>
                <a:latin typeface="Calibri" panose="020F0502020204030204" pitchFamily="34" charset="0"/>
              </a:rPr>
              <a:t>-</a:t>
            </a:r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</a:rPr>
              <a:t>25.07.2021</a:t>
            </a:r>
            <a:endParaRPr lang="hr-HR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hr-HR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hr-HR" dirty="0">
                <a:latin typeface="Calibri" panose="020F0502020204030204" pitchFamily="34" charset="0"/>
              </a:rPr>
              <a:t>Tamara Ljubičić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48EAC-C9DB-4B51-88EA-32C767897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738" y="48921"/>
            <a:ext cx="3019261" cy="8959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593DE8-7565-4EB0-84AF-EF6AC197C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" y="48921"/>
            <a:ext cx="8993223" cy="67449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F9C45B-C113-4547-9E8C-D9340C2F0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391" y="5634625"/>
            <a:ext cx="2899954" cy="117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6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E9E8A-A11B-46AD-903C-1B48CBB99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Sadržaj stručnog osposobljavanja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D6173-413E-451C-BED6-E0CEFFED81D1}"/>
              </a:ext>
            </a:extLst>
          </p:cNvPr>
          <p:cNvSpPr txBox="1"/>
          <p:nvPr/>
        </p:nvSpPr>
        <p:spPr>
          <a:xfrm>
            <a:off x="1236133" y="2057400"/>
            <a:ext cx="84497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/>
              <a:t>Posjet Uredu za međunarodnu suradnju Sveučilišta Franche-Comté u Besançonu</a:t>
            </a:r>
          </a:p>
          <a:p>
            <a:pPr marL="285750" indent="-285750">
              <a:buFontTx/>
              <a:buChar char="-"/>
            </a:pPr>
            <a:r>
              <a:rPr lang="hr-HR" dirty="0"/>
              <a:t>Upoznavanje s Erasmus koordinatorom : profesorom </a:t>
            </a:r>
            <a:r>
              <a:rPr lang="fr-FR" dirty="0"/>
              <a:t>Frédéric </a:t>
            </a:r>
            <a:r>
              <a:rPr lang="fr-FR" dirty="0" err="1"/>
              <a:t>Spagnoli</a:t>
            </a:r>
            <a:r>
              <a:rPr lang="hr-HR" dirty="0"/>
              <a:t>jem</a:t>
            </a:r>
          </a:p>
          <a:p>
            <a:pPr marL="285750" indent="-285750">
              <a:buFontTx/>
              <a:buChar char="-"/>
            </a:pPr>
            <a:r>
              <a:rPr lang="hr-HR" dirty="0"/>
              <a:t>Prezentacija studijskih programa Filozofskog fakulteta i upoznavanje sa studijskim programima Sveučilišta Franche-Comté u </a:t>
            </a:r>
            <a:r>
              <a:rPr lang="en-GB" dirty="0" err="1"/>
              <a:t>Besançon</a:t>
            </a:r>
            <a:r>
              <a:rPr lang="hr-HR" dirty="0"/>
              <a:t>u</a:t>
            </a:r>
          </a:p>
          <a:p>
            <a:pPr marL="285750" indent="-285750">
              <a:buFontTx/>
              <a:buChar char="-"/>
            </a:pPr>
            <a:r>
              <a:rPr lang="hr-HR" dirty="0"/>
              <a:t>Posjet Centru za primijenjenu lingvistiku CLA </a:t>
            </a:r>
          </a:p>
          <a:p>
            <a:pPr marL="285750" indent="-285750">
              <a:buFontTx/>
              <a:buChar char="-"/>
            </a:pPr>
            <a:r>
              <a:rPr lang="hr-HR" dirty="0"/>
              <a:t>Upoznavanje s direktorom Centra (g. Carlos TABERNERO) i osobljem</a:t>
            </a:r>
          </a:p>
          <a:p>
            <a:pPr marL="285750" indent="-285750">
              <a:buFontTx/>
              <a:buChar char="-"/>
            </a:pPr>
            <a:r>
              <a:rPr lang="hr-HR" dirty="0"/>
              <a:t>Upoznavanje s aktivnostima Centra za primijenjenu lingvistiku</a:t>
            </a:r>
          </a:p>
          <a:p>
            <a:pPr marL="285750" indent="-285750">
              <a:buFontTx/>
              <a:buChar char="-"/>
            </a:pPr>
            <a:r>
              <a:rPr lang="hr-HR" dirty="0"/>
              <a:t>Boravak u knjižnici Centra za primijenjenu lingvistiku </a:t>
            </a:r>
          </a:p>
          <a:p>
            <a:pPr marL="285750" indent="-285750">
              <a:buFontTx/>
              <a:buChar char="-"/>
            </a:pPr>
            <a:r>
              <a:rPr lang="hr-HR" dirty="0"/>
              <a:t>Priprema za polaganje ispita francuskog jezika DELF C1</a:t>
            </a:r>
          </a:p>
          <a:p>
            <a:pPr marL="285750" indent="-285750">
              <a:buFontTx/>
              <a:buChar char="-"/>
            </a:pPr>
            <a:r>
              <a:rPr lang="hr-HR" dirty="0"/>
              <a:t>Polaganje ispita DELF C1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501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D1C9B1-8BC2-43CA-959D-8F9C8CD2910D}"/>
              </a:ext>
            </a:extLst>
          </p:cNvPr>
          <p:cNvSpPr/>
          <p:nvPr/>
        </p:nvSpPr>
        <p:spPr>
          <a:xfrm>
            <a:off x="1388532" y="3699871"/>
            <a:ext cx="100668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b="1" i="0" dirty="0">
              <a:solidFill>
                <a:srgbClr val="666666"/>
              </a:solidFill>
              <a:effectLst/>
              <a:latin typeface="Verdana" panose="020B0604030504040204" pitchFamily="34" charset="0"/>
            </a:endParaRPr>
          </a:p>
          <a:p>
            <a:endParaRPr lang="hr-HR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hr-HR" b="1" i="0" dirty="0">
              <a:solidFill>
                <a:srgbClr val="666666"/>
              </a:solidFill>
              <a:effectLst/>
              <a:latin typeface="Verdana" panose="020B0604030504040204" pitchFamily="34" charset="0"/>
            </a:endParaRPr>
          </a:p>
          <a:p>
            <a:endParaRPr lang="hr-HR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hr-HR" b="1" i="0" dirty="0">
              <a:solidFill>
                <a:srgbClr val="666666"/>
              </a:solidFill>
              <a:effectLst/>
              <a:latin typeface="Verdana" panose="020B0604030504040204" pitchFamily="34" charset="0"/>
            </a:endParaRPr>
          </a:p>
          <a:p>
            <a:endParaRPr lang="hr-HR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hr-HR" b="1" i="0" dirty="0">
              <a:solidFill>
                <a:srgbClr val="666666"/>
              </a:solidFill>
              <a:effectLst/>
              <a:latin typeface="Verdana" panose="020B0604030504040204" pitchFamily="34" charset="0"/>
            </a:endParaRPr>
          </a:p>
          <a:p>
            <a:endParaRPr lang="hr-HR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hr-HR" b="1" i="0" dirty="0">
              <a:solidFill>
                <a:srgbClr val="666666"/>
              </a:solidFill>
              <a:effectLst/>
              <a:latin typeface="Verdana" panose="020B0604030504040204" pitchFamily="34" charset="0"/>
            </a:endParaRPr>
          </a:p>
          <a:p>
            <a:endParaRPr lang="hr-HR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br>
              <a:rPr lang="fr-FR" dirty="0"/>
            </a:b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D7933-ED3D-4F9C-BFC9-37CD907D6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68" y="282752"/>
            <a:ext cx="4194998" cy="3146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7E26E2-68D8-4A28-AC74-487EBE317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565"/>
            <a:ext cx="8051800" cy="32877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F333A9-5206-47CE-B339-E1F4ABBF8DE7}"/>
              </a:ext>
            </a:extLst>
          </p:cNvPr>
          <p:cNvSpPr txBox="1"/>
          <p:nvPr/>
        </p:nvSpPr>
        <p:spPr>
          <a:xfrm>
            <a:off x="1066800" y="3674409"/>
            <a:ext cx="937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Centar za primijenjenu lingvistiku</a:t>
            </a:r>
            <a:r>
              <a:rPr lang="hr-HR" dirty="0"/>
              <a:t>: </a:t>
            </a:r>
          </a:p>
          <a:p>
            <a:pPr marL="285750" indent="-285750">
              <a:buFontTx/>
              <a:buChar char="-"/>
            </a:pPr>
            <a:r>
              <a:rPr lang="hr-HR" dirty="0"/>
              <a:t>osnovan 1958. , Centar se bavi istraživanjima na području usvajanja stranih jezika, organizacijom seminara i znanstvenih konferencija, izdavaštvom te organizacijom brojnih tečajeva </a:t>
            </a:r>
          </a:p>
          <a:p>
            <a:pPr marL="285750" indent="-285750">
              <a:buFontTx/>
              <a:buChar char="-"/>
            </a:pPr>
            <a:r>
              <a:rPr lang="hr-HR" dirty="0"/>
              <a:t>nositelj je oznake kvalitete na polju podučavanja francuskog kao stranog jezika </a:t>
            </a:r>
          </a:p>
          <a:p>
            <a:pPr marL="285750" indent="-285750">
              <a:buFontTx/>
              <a:buChar char="-"/>
            </a:pPr>
            <a:r>
              <a:rPr lang="hr-HR" dirty="0"/>
              <a:t>svake godine kroz njega prođe oko 4000 polaznika</a:t>
            </a:r>
          </a:p>
          <a:p>
            <a:pPr marL="285750" indent="-285750">
              <a:buFontTx/>
              <a:buChar char="-"/>
            </a:pPr>
            <a:r>
              <a:rPr lang="hr-HR" dirty="0"/>
              <a:t>tečajevi stranih jezika (engleski, njemački, arapski, španjolski, portuglaski, talijanski, ruski, kineski, japanski, korejski) i francuskog kao stranog jezika</a:t>
            </a:r>
          </a:p>
          <a:p>
            <a:pPr marL="285750" indent="-285750">
              <a:buFontTx/>
              <a:buChar char="-"/>
            </a:pPr>
            <a:r>
              <a:rPr lang="hr-HR" dirty="0"/>
              <a:t>intenzivni tečaji, semestralni, cjelogodišnji, pripremni tečajevi za strane studente, tečajevi za poduzeća</a:t>
            </a:r>
          </a:p>
          <a:p>
            <a:pPr marL="285750" indent="-285750">
              <a:buFontTx/>
              <a:buChar char="-"/>
            </a:pPr>
            <a:r>
              <a:rPr lang="hr-HR" dirty="0"/>
              <a:t>osposobljavanje nastavnika, grupni tečajevi, a la carte tečajevi, individulani satovi, on-line satovi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31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80E0-5FF5-44DE-ACE8-3D355B33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4" y="319002"/>
            <a:ext cx="7061200" cy="2883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D4AA16-744A-49B7-9CFD-EA0FDE7CF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67" y="319003"/>
            <a:ext cx="4358148" cy="5810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9AB38-A015-440A-8231-49C5EA0FC8E1}"/>
              </a:ext>
            </a:extLst>
          </p:cNvPr>
          <p:cNvSpPr txBox="1"/>
          <p:nvPr/>
        </p:nvSpPr>
        <p:spPr>
          <a:xfrm>
            <a:off x="1007533" y="4224867"/>
            <a:ext cx="9042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Centar je certificiran za održavanje tečajeva i ispita:</a:t>
            </a:r>
          </a:p>
          <a:p>
            <a:endParaRPr lang="hr-HR" dirty="0"/>
          </a:p>
          <a:p>
            <a:r>
              <a:rPr lang="hr-HR" dirty="0"/>
              <a:t>-</a:t>
            </a:r>
            <a:r>
              <a:rPr lang="hr-HR" dirty="0">
                <a:hlinkClick r:id="rId4"/>
              </a:rPr>
              <a:t>DELF/DALF </a:t>
            </a:r>
            <a:r>
              <a:rPr lang="hr-HR" dirty="0"/>
              <a:t> francuskog jezika na svim razinama </a:t>
            </a:r>
          </a:p>
          <a:p>
            <a:r>
              <a:rPr lang="hr-HR" dirty="0"/>
              <a:t>-</a:t>
            </a:r>
            <a:r>
              <a:rPr lang="hr-HR" dirty="0">
                <a:hlinkClick r:id="rId5"/>
              </a:rPr>
              <a:t>TCF</a:t>
            </a:r>
            <a:r>
              <a:rPr lang="hr-HR" dirty="0"/>
              <a:t> – test poznavanja francuskog jezika i kulture </a:t>
            </a:r>
          </a:p>
          <a:p>
            <a:r>
              <a:rPr lang="hr-HR" dirty="0"/>
              <a:t>-</a:t>
            </a:r>
            <a:r>
              <a:rPr lang="en-GB" dirty="0">
                <a:hlinkClick r:id="rId6"/>
              </a:rPr>
              <a:t>TOEIC</a:t>
            </a:r>
            <a:r>
              <a:rPr lang="en-GB" dirty="0"/>
              <a:t> – Test of English for International Communication </a:t>
            </a:r>
            <a:endParaRPr lang="hr-HR" dirty="0"/>
          </a:p>
          <a:p>
            <a:r>
              <a:rPr lang="hr-HR" dirty="0"/>
              <a:t>-</a:t>
            </a:r>
            <a:r>
              <a:rPr lang="en-GB" dirty="0" err="1">
                <a:hlinkClick r:id="rId7"/>
              </a:rPr>
              <a:t>Linguaskill</a:t>
            </a:r>
            <a:r>
              <a:rPr lang="en-GB" dirty="0"/>
              <a:t> </a:t>
            </a:r>
            <a:r>
              <a:rPr lang="hr-HR" b="1" dirty="0"/>
              <a:t> </a:t>
            </a:r>
            <a:r>
              <a:rPr lang="hr-HR" dirty="0"/>
              <a:t>test poznavanja engleskog jezika</a:t>
            </a:r>
          </a:p>
          <a:p>
            <a:endParaRPr lang="hr-HR" dirty="0"/>
          </a:p>
          <a:p>
            <a:endParaRPr lang="hr-H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97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27DED4-967E-45CA-8A1C-F56238A18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Zanimljivosti i preporuke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B2111-32C9-43C7-B1BB-D8535F5B6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97000"/>
            <a:ext cx="10439400" cy="4779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dirty="0"/>
              <a:t>- </a:t>
            </a:r>
            <a:r>
              <a:rPr lang="hr-HR" dirty="0">
                <a:hlinkClick r:id="rId2"/>
              </a:rPr>
              <a:t>rodni grad Victora Hugoa</a:t>
            </a:r>
            <a:endParaRPr lang="hr-HR" dirty="0"/>
          </a:p>
          <a:p>
            <a:pPr>
              <a:buFontTx/>
              <a:buChar char="-"/>
            </a:pPr>
            <a:r>
              <a:rPr lang="hr-HR" dirty="0"/>
              <a:t>nacionalna titula „ville verte” (zeleni grad) sasvim je opravdana</a:t>
            </a:r>
          </a:p>
          <a:p>
            <a:pPr>
              <a:buFontTx/>
              <a:buChar char="-"/>
            </a:pPr>
            <a:r>
              <a:rPr lang="hr-HR" dirty="0"/>
              <a:t>nacionalna titula „Ville d’art et d’histoire” (grad umjetnosti i kulture) također</a:t>
            </a:r>
          </a:p>
          <a:p>
            <a:pPr>
              <a:buFontTx/>
              <a:buChar char="-"/>
            </a:pPr>
            <a:r>
              <a:rPr lang="hr-HR" dirty="0">
                <a:hlinkClick r:id="rId3"/>
              </a:rPr>
              <a:t>Vaubanova citadela </a:t>
            </a:r>
            <a:r>
              <a:rPr lang="hr-HR" dirty="0"/>
              <a:t>uvrštena je na UNESCO-vu listu svjetske baštine</a:t>
            </a:r>
          </a:p>
          <a:p>
            <a:pPr>
              <a:buFontTx/>
              <a:buChar char="-"/>
            </a:pPr>
            <a:r>
              <a:rPr lang="hr-HR" dirty="0"/>
              <a:t>Urarska tradicija također je na UNESCO-voj listi svjetske baštine, a </a:t>
            </a:r>
            <a:r>
              <a:rPr lang="hr-HR" dirty="0">
                <a:hlinkClick r:id="rId4"/>
              </a:rPr>
              <a:t>Muzej vremena</a:t>
            </a:r>
            <a:r>
              <a:rPr lang="hr-HR" dirty="0"/>
              <a:t> na jedan vrlo zanimljiv način obrađuje sam pojam vremena i mjerenja vremena. Besan</a:t>
            </a:r>
            <a:r>
              <a:rPr lang="en-GB" dirty="0"/>
              <a:t>ç</a:t>
            </a:r>
            <a:r>
              <a:rPr lang="hr-HR" dirty="0"/>
              <a:t>on stoga nosi i titulu „capitale du temps” (prijestolnica vremena)</a:t>
            </a:r>
          </a:p>
          <a:p>
            <a:pPr>
              <a:buFontTx/>
              <a:buChar char="-"/>
            </a:pPr>
            <a:r>
              <a:rPr lang="hr-HR" dirty="0">
                <a:hlinkClick r:id="rId5"/>
              </a:rPr>
              <a:t>Muzej lijepih umjetnosti i arheologije </a:t>
            </a:r>
            <a:r>
              <a:rPr lang="hr-HR" dirty="0"/>
              <a:t>stariji je od Louvrea!</a:t>
            </a:r>
          </a:p>
          <a:p>
            <a:pPr>
              <a:buFontTx/>
              <a:buChar char="-"/>
            </a:pPr>
            <a:r>
              <a:rPr lang="hr-HR" dirty="0">
                <a:hlinkClick r:id="rId6"/>
              </a:rPr>
              <a:t>Sveučilište</a:t>
            </a:r>
            <a:r>
              <a:rPr lang="hr-HR" dirty="0"/>
              <a:t> je osnovano 1423 u Doleu, a 1691. premješteno u Besan</a:t>
            </a:r>
            <a:r>
              <a:rPr lang="en-GB" dirty="0"/>
              <a:t>ç</a:t>
            </a:r>
            <a:r>
              <a:rPr lang="hr-HR" dirty="0"/>
              <a:t>on </a:t>
            </a:r>
          </a:p>
          <a:p>
            <a:pPr>
              <a:buFontTx/>
              <a:buChar char="-"/>
            </a:pPr>
            <a:r>
              <a:rPr lang="hr-HR" dirty="0"/>
              <a:t>Rijeka Doubs vijuga oko starog dijela grada kojeg možete u cijelosti propješačiti, ali i </a:t>
            </a:r>
            <a:r>
              <a:rPr lang="hr-HR" dirty="0">
                <a:hlinkClick r:id="rId7"/>
              </a:rPr>
              <a:t>razgledati brodom </a:t>
            </a:r>
            <a:endParaRPr lang="hr-HR" dirty="0"/>
          </a:p>
          <a:p>
            <a:pPr>
              <a:buFontTx/>
              <a:buChar char="-"/>
            </a:pPr>
            <a:r>
              <a:rPr lang="hr-HR" dirty="0">
                <a:hlinkClick r:id="rId8"/>
              </a:rPr>
              <a:t>https://www.besancon-tourisme.com/fr/</a:t>
            </a:r>
            <a:r>
              <a:rPr lang="hr-HR" dirty="0"/>
              <a:t> </a:t>
            </a:r>
          </a:p>
          <a:p>
            <a:pPr>
              <a:buFontTx/>
              <a:buChar char="-"/>
            </a:pPr>
            <a:endParaRPr lang="hr-HR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25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EBA991-B356-4205-826A-2CE7459E3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7175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B6EEAE-585C-4F75-A323-397AAFB8B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4572001" cy="3429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61DA51-DED0-4DCB-86A8-243174390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9" y="0"/>
            <a:ext cx="2571749" cy="3428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03F91F-E33D-4B30-9549-0A214F399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429000"/>
            <a:ext cx="4572000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D24993-A3A9-4DCD-A07C-88F2F43D5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0"/>
            <a:ext cx="2571750" cy="3429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76003AA-0C79-47C1-8890-2662AEA88B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2666301"/>
            <a:ext cx="3143245" cy="41909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8E63F81-6AE9-4340-A427-59BB0B4FFC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47" y="706"/>
            <a:ext cx="457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5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390</Words>
  <Application>Microsoft Office PowerPoint</Application>
  <PresentationFormat>Widescreen</PresentationFormat>
  <Paragraphs>52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Verdana</vt:lpstr>
      <vt:lpstr>Office Theme</vt:lpstr>
      <vt:lpstr>PowerPoint Presentation</vt:lpstr>
      <vt:lpstr>Sadržaj stručnog osposobljavanja</vt:lpstr>
      <vt:lpstr>PowerPoint Presentation</vt:lpstr>
      <vt:lpstr>PowerPoint Presentation</vt:lpstr>
      <vt:lpstr>Zanimljivosti i preporuke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Besançon</dc:title>
  <dc:creator>Tamara</dc:creator>
  <cp:lastModifiedBy>Tamara</cp:lastModifiedBy>
  <cp:revision>20</cp:revision>
  <dcterms:created xsi:type="dcterms:W3CDTF">2022-10-28T10:53:40Z</dcterms:created>
  <dcterms:modified xsi:type="dcterms:W3CDTF">2022-10-28T13:48:32Z</dcterms:modified>
</cp:coreProperties>
</file>