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4230889c4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4230889c4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4230889c48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4230889c4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427762db5d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427762db5d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4230889c48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4230889c48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4230889c48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4230889c48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2awXDX76BaiboavaTGgLGoe-cTJIt4Cf/view?usp=sharing" TargetMode="External"/><Relationship Id="rId4" Type="http://schemas.openxmlformats.org/officeDocument/2006/relationships/hyperlink" Target="https://docs.google.com/presentation/d/14fUYv2YDPyyqQw3NVSs2L3WvzCjhe12c/edit?usp=sharing&amp;ouid=106043055249120017710&amp;rtpof=true&amp;sd=true" TargetMode="External"/><Relationship Id="rId10" Type="http://schemas.openxmlformats.org/officeDocument/2006/relationships/hyperlink" Target="https://docs.google.com/presentation/d/1el-Sxo5Ct61VSewvXDMQ1WpEcoe7Q19l/edit?usp=sharing&amp;ouid=106043055249120017710&amp;rtpof=true&amp;sd=true" TargetMode="External"/><Relationship Id="rId9" Type="http://schemas.openxmlformats.org/officeDocument/2006/relationships/hyperlink" Target="https://docs.google.com/presentation/d/1rOjzinT0_EcbY2cDoLghOYOovuPfm1ew/edit?usp=sharing&amp;ouid=106043055249120017710&amp;rtpof=true&amp;sd=true" TargetMode="External"/><Relationship Id="rId5" Type="http://schemas.openxmlformats.org/officeDocument/2006/relationships/hyperlink" Target="https://docs.google.com/presentation/d/15AerhHF2IFvlg4bcP2glWQY4g87Nb3c3/edit?usp=sharing&amp;ouid=106043055249120017710&amp;rtpof=true&amp;sd=true" TargetMode="External"/><Relationship Id="rId6" Type="http://schemas.openxmlformats.org/officeDocument/2006/relationships/hyperlink" Target="https://drive.google.com/file/d/1qdaTLTCCsIQyqNxI7wjuzVWlF4wX5dHD/view?usp=sharing" TargetMode="External"/><Relationship Id="rId7" Type="http://schemas.openxmlformats.org/officeDocument/2006/relationships/hyperlink" Target="https://docs.google.com/presentation/d/1LV3oX6QeNmrZX9URJCuvrHzDguJGwm8O/edit?usp=sharing&amp;ouid=106043055249120017710&amp;rtpof=true&amp;sd=true" TargetMode="External"/><Relationship Id="rId8" Type="http://schemas.openxmlformats.org/officeDocument/2006/relationships/hyperlink" Target="https://docs.google.com/presentation/d/1fM2ZPSsyt2n55Ksu0YLKxbTEsabLVWSx/edit?usp=sharing&amp;ouid=106043055249120017710&amp;rtpof=true&amp;sd=true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ocs.google.com/presentation/d/1bk5Mvj9uDCyLGYJsHICRCKDMSWm9lLKy/edit?usp=sharing&amp;ouid=106043055249120017710&amp;rtpof=true&amp;sd=true" TargetMode="External"/><Relationship Id="rId4" Type="http://schemas.openxmlformats.org/officeDocument/2006/relationships/hyperlink" Target="https://docs.google.com/presentation/d/1bk5Mvj9uDCyLGYJsHICRCKDMSWm9lLKy/edit?usp=sharing&amp;ouid=106043055249120017710&amp;rtpof=true&amp;sd=true" TargetMode="External"/><Relationship Id="rId10" Type="http://schemas.openxmlformats.org/officeDocument/2006/relationships/hyperlink" Target="https://drive.google.com/file/d/1dvRHIw2WjEw3vnTBWUyIvUUDFXcUnXDM/view?usp=sharing" TargetMode="External"/><Relationship Id="rId9" Type="http://schemas.openxmlformats.org/officeDocument/2006/relationships/hyperlink" Target="https://drive.google.com/file/d/128YB-wkrsA8Zz1OMNet8BsH5n4SZB5Yq/view?usp=sharing" TargetMode="External"/><Relationship Id="rId5" Type="http://schemas.openxmlformats.org/officeDocument/2006/relationships/hyperlink" Target="https://drive.google.com/file/d/1IbFtG6FeWMaMddQqphpQmwcIGLQySww3/view?usp=sharing" TargetMode="External"/><Relationship Id="rId6" Type="http://schemas.openxmlformats.org/officeDocument/2006/relationships/hyperlink" Target="https://drive.google.com/file/d/1P5BTgLGkmtdQGyvM8Z4pJTzvXnpl8qTh/view?usp=sharing" TargetMode="External"/><Relationship Id="rId7" Type="http://schemas.openxmlformats.org/officeDocument/2006/relationships/hyperlink" Target="https://docs.google.com/presentation/d/1Lx6Gyy1i_WTbRehjyrp27oo3v8VyU4oI/edit?usp=sharing&amp;ouid=106043055249120017710&amp;rtpof=true&amp;sd=true" TargetMode="External"/><Relationship Id="rId8" Type="http://schemas.openxmlformats.org/officeDocument/2006/relationships/hyperlink" Target="https://drive.google.com/file/d/10npKkRyBE3wmuCqwPTBCFSBTRaXIacBQ/view?usp=sharing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en.unisi.it/university/governance/cug-single-guarantee-committee-equal-opportunities-promotion-workers-well" TargetMode="External"/><Relationship Id="rId4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staffmobility.eu/staff-Week-search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40575"/>
            <a:ext cx="8520600" cy="344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B7B7B7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87725" y="4045775"/>
            <a:ext cx="8520600" cy="9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b="1" lang="en" sz="1044">
                <a:solidFill>
                  <a:srgbClr val="7F6000"/>
                </a:solidFill>
              </a:rPr>
              <a:t>Tamara Ljubičić </a:t>
            </a:r>
            <a:endParaRPr b="1" sz="1044">
              <a:solidFill>
                <a:srgbClr val="7F6000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b="1" sz="1044">
              <a:solidFill>
                <a:srgbClr val="7F6000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b="1" lang="en" sz="1044">
                <a:solidFill>
                  <a:srgbClr val="7F6000"/>
                </a:solidFill>
              </a:rPr>
              <a:t>University of Siena, 3 - 7 March 2025</a:t>
            </a:r>
            <a:endParaRPr b="1" sz="1600">
              <a:solidFill>
                <a:srgbClr val="7F6000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b="1" sz="1044">
              <a:solidFill>
                <a:srgbClr val="7F6000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en" sz="1844">
                <a:solidFill>
                  <a:srgbClr val="7F6000"/>
                </a:solidFill>
              </a:rPr>
              <a:t>BIP: </a:t>
            </a:r>
            <a:r>
              <a:rPr b="1" lang="en" sz="1844">
                <a:solidFill>
                  <a:srgbClr val="7F6000"/>
                </a:solidFill>
              </a:rPr>
              <a:t>DIVINES - Diversity and Inclusion for Erasmus Staff</a:t>
            </a:r>
            <a:endParaRPr b="1" sz="1844">
              <a:solidFill>
                <a:srgbClr val="7F6000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t/>
            </a:r>
            <a:endParaRPr b="1" sz="1044">
              <a:solidFill>
                <a:srgbClr val="7F6000"/>
              </a:solidFill>
            </a:endParaRPr>
          </a:p>
        </p:txBody>
      </p:sp>
      <p:pic>
        <p:nvPicPr>
          <p:cNvPr id="56" name="Google Shape;56;p13" title="DSC_0900[1]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61400" y="240575"/>
            <a:ext cx="5237699" cy="344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F6000"/>
                </a:solidFill>
              </a:rPr>
              <a:t>Svrha i sadržaj boravka: </a:t>
            </a:r>
            <a:endParaRPr b="1">
              <a:solidFill>
                <a:srgbClr val="7F6000"/>
              </a:solidFill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268025" y="11688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F6000"/>
                </a:solidFill>
              </a:rPr>
              <a:t>Sudjelovanje na B.I.P.u za Erasmus osoblje na temu “</a:t>
            </a:r>
            <a:r>
              <a:rPr b="1" i="1" lang="en">
                <a:solidFill>
                  <a:srgbClr val="7F6000"/>
                </a:solidFill>
              </a:rPr>
              <a:t>Diversity and Inclusion in HEIs</a:t>
            </a:r>
            <a:r>
              <a:rPr lang="en">
                <a:solidFill>
                  <a:srgbClr val="7F6000"/>
                </a:solidFill>
              </a:rPr>
              <a:t> “</a:t>
            </a:r>
            <a:endParaRPr>
              <a:solidFill>
                <a:srgbClr val="7F6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F6000"/>
                </a:solidFill>
              </a:rPr>
              <a:t>T</a:t>
            </a:r>
            <a:r>
              <a:rPr lang="en">
                <a:solidFill>
                  <a:srgbClr val="7F6000"/>
                </a:solidFill>
              </a:rPr>
              <a:t>eme (poveznica na ppt)</a:t>
            </a:r>
            <a:endParaRPr>
              <a:solidFill>
                <a:srgbClr val="7F6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Transformative listening to engage with inclusive practices in HEI</a:t>
            </a:r>
            <a:endParaRPr>
              <a:solidFill>
                <a:srgbClr val="7F6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Effective Communication for Diversity, Equity and Inclusion</a:t>
            </a:r>
            <a:endParaRPr>
              <a:solidFill>
                <a:srgbClr val="7F6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Gender Violence and HE responses</a:t>
            </a:r>
            <a:endParaRPr>
              <a:solidFill>
                <a:srgbClr val="7F6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6"/>
              </a:rPr>
              <a:t>EU Values and Actions on Gender Non-Discrimination</a:t>
            </a:r>
            <a:endParaRPr>
              <a:solidFill>
                <a:srgbClr val="7F6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u="sng">
                <a:solidFill>
                  <a:schemeClr val="hlink"/>
                </a:solidFill>
                <a:hlinkClick r:id="rId7"/>
              </a:rPr>
              <a:t>Goal 5 of the 2030 UN Agenda on Sustainable development and its relation with education</a:t>
            </a:r>
            <a:endParaRPr>
              <a:solidFill>
                <a:srgbClr val="7F6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8"/>
              </a:rPr>
              <a:t>Ecological identity and other social dimensions: how identity and diversity interact</a:t>
            </a:r>
            <a:endParaRPr>
              <a:solidFill>
                <a:srgbClr val="7F6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9"/>
              </a:rPr>
              <a:t>Language, communication and inclusion</a:t>
            </a:r>
            <a:endParaRPr>
              <a:solidFill>
                <a:srgbClr val="7F6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None/>
            </a:pPr>
            <a:r>
              <a:rPr lang="en" sz="2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0"/>
              </a:rPr>
              <a:t>PROMOTING PLURALISTIC EDUCATION IN EUROPEAN UNIVERSITIES TO COMBAT INVISIBLE DISCRIMINATION RELATED TO LGBTQ+</a:t>
            </a:r>
            <a:br>
              <a:rPr lang="en" sz="2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>
              <a:solidFill>
                <a:srgbClr val="7F6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F6000"/>
                </a:solidFill>
              </a:rPr>
              <a:t>Dodana vrijednost</a:t>
            </a:r>
            <a:endParaRPr b="1">
              <a:solidFill>
                <a:srgbClr val="7F6000"/>
              </a:solidFill>
            </a:endParaRPr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23"/>
              <a:t>Osim što je BIP bio izuzetno kvalitetno organiziran, s vrlo zanimljivim i korisnim prezentacijama dobrih praksi inkluzivnosti na visokoškolskim institucijama, na njemu sam upoznala i brojne kolege i kolegice s različitih sveučilišta i iz različitih zemalja:</a:t>
            </a:r>
            <a:endParaRPr sz="272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43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Uppsala University</a:t>
            </a:r>
            <a:r>
              <a:rPr lang="en" sz="2301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, </a:t>
            </a:r>
            <a:r>
              <a:rPr lang="en" sz="1894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U</a:t>
            </a:r>
            <a:r>
              <a:rPr lang="en" sz="182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NIVERSITY OF PETRA</a:t>
            </a:r>
            <a:r>
              <a:rPr lang="en" sz="195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, University of Minho, Algiers University 1, Technical University of Varna, NHH - Norwegian School of Economics, Alexandru Ioan Cuza University of Iasi, University of Tartu, Applied Science Private University, University of Granada, Trakia University - Stara Zagora, Friedrich-Schiller-Universität Jena, Vilnius University, Klaipėdos valstybinė kolegija, Universidad Autónoma de Madrid, Pavol Jozef Šafárik University in Košice - Faculty of Law, Karlovac University of Applied Sciences, Jagiellonian University in Krakow, Catholic University Our Lady of Good Counsel, University of Bucharest, Lithuanian Sports University…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F6000"/>
                </a:solidFill>
              </a:rPr>
              <a:t>Primjeri dobre prakse s drugih sveučilišta</a:t>
            </a:r>
            <a:endParaRPr>
              <a:solidFill>
                <a:srgbClr val="7F6000"/>
              </a:solidFill>
            </a:endParaRPr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Vilnius</a:t>
            </a:r>
            <a:r>
              <a:rPr lang="en" u="sng">
                <a:solidFill>
                  <a:schemeClr val="hlink"/>
                </a:solidFill>
                <a:hlinkClick r:id="rId4"/>
              </a:rPr>
              <a:t> University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University of Tartu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6"/>
              </a:rPr>
              <a:t>Friedrich-Schiller-Universität Jena, Germany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75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7"/>
              </a:rPr>
              <a:t>Applied Science Private University Amman - Jordan</a:t>
            </a:r>
            <a:endParaRPr sz="1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4000"/>
              <a:buFont typeface="Times New Roman"/>
              <a:buNone/>
            </a:pPr>
            <a:r>
              <a:rPr lang="en" sz="100"/>
              <a:t>University of Granada</a:t>
            </a:r>
            <a:endParaRPr sz="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8"/>
              </a:rPr>
              <a:t>University of Granada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9"/>
              </a:rPr>
              <a:t>Klaipėdos valstybinė kolegija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10"/>
              </a:rPr>
              <a:t>University of Minho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75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241300" rtl="0" algn="l">
              <a:lnSpc>
                <a:spcPct val="162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5" u="sng">
                <a:solidFill>
                  <a:srgbClr val="0000FF"/>
                </a:solidFill>
                <a:highlight>
                  <a:srgbClr val="FFFFFF"/>
                </a:highlight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CUG- Single Guarantee Committee for equal opportunities, promotion of workers' well-being and non-discrimination</a:t>
            </a:r>
            <a:endParaRPr sz="1605" u="sng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0" name="Google Shape;80;p17" title="DSC_0837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09500" y="883175"/>
            <a:ext cx="5493550" cy="3661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F6000"/>
                </a:solidFill>
              </a:rPr>
              <a:t>Preporuke</a:t>
            </a:r>
            <a:endParaRPr b="1">
              <a:solidFill>
                <a:srgbClr val="7F6000"/>
              </a:solidFill>
            </a:endParaRPr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Svim kolegama i kolegicama toplo bih preporučila da iskoriste mogućnost stručnog osposobljavanja u okviru programa Erasmus+, uključujući B.I.P.-ove za osoblje.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(B.I.P. je tzv blended </a:t>
            </a:r>
            <a:r>
              <a:rPr lang="en"/>
              <a:t>intensive</a:t>
            </a:r>
            <a:r>
              <a:rPr lang="en"/>
              <a:t> program koji se dijelom odvija on-line, a dijelom fizički)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Veliki izbor stručnih osposobljavanja možete naći </a:t>
            </a:r>
            <a:r>
              <a:rPr lang="en" u="sng">
                <a:solidFill>
                  <a:schemeClr val="hlink"/>
                </a:solidFill>
                <a:hlinkClick r:id="rId3"/>
              </a:rPr>
              <a:t>ovdje</a:t>
            </a:r>
            <a:r>
              <a:rPr lang="en"/>
              <a:t>. Odaberite temu koja vas zanima, vodeći pri tom računa o rokovima za prijavu organizatorima i datumu kad ćete dobiti odgovor jeste li primljeni ili ne.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Nakon što dobijete pozitivan odgovor, popunite Erasmus+ Mobility Agreement for Staff Training. U planu aktivnosti stavite poveznicu ili kopirajte program osposobljavanja.  Potpišite i zamolite organizatore da Vam ga potpišu. Nakon što pribavite potpis Dekanice, prijavite se na natječaj!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Sretno!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