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60" r:id="rId4"/>
    <p:sldId id="261" r:id="rId5"/>
    <p:sldId id="269" r:id="rId6"/>
    <p:sldId id="270" r:id="rId7"/>
    <p:sldId id="259" r:id="rId8"/>
    <p:sldId id="263" r:id="rId9"/>
    <p:sldId id="276" r:id="rId10"/>
    <p:sldId id="265" r:id="rId11"/>
    <p:sldId id="271" r:id="rId12"/>
    <p:sldId id="267" r:id="rId13"/>
    <p:sldId id="268" r:id="rId14"/>
    <p:sldId id="272" r:id="rId15"/>
    <p:sldId id="273" r:id="rId16"/>
    <p:sldId id="275"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r-HR"/>
              <a:t>Kliknite da biste uredili stil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323392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8B34499-515B-449E-8E98-56D09E51D12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77297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r-HR"/>
              <a:t>Kliknite da biste uredili stil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06955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r-HR"/>
              <a:t>Kliknite da biste uredili stil naslova matrice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0375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3900570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a:t>Kliknite da biste uredili stil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38795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a:t>Kliknite da biste uredili stil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364876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701431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25879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5064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49935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98B34499-515B-449E-8E98-56D09E51D12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343423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98B34499-515B-449E-8E98-56D09E51D128}"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100402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7" name="Date Placeholder 2"/>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358065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401127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7" name="Date Placeholder 4"/>
          <p:cNvSpPr>
            <a:spLocks noGrp="1"/>
          </p:cNvSpPr>
          <p:nvPr>
            <p:ph type="dt" sz="half" idx="10"/>
          </p:nvPr>
        </p:nvSpPr>
        <p:spPr/>
        <p:txBody>
          <a:bodyPr/>
          <a:lstStyle/>
          <a:p>
            <a:fld id="{98B34499-515B-449E-8E98-56D09E51D128}" type="datetimeFigureOut">
              <a:rPr lang="en-US" smtClean="0"/>
              <a:t>10/4/2024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89767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98B34499-515B-449E-8E98-56D09E51D12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9D98C-1236-46BB-BBEB-EC4D33B41829}" type="slidenum">
              <a:rPr lang="en-US" smtClean="0"/>
              <a:t>‹#›</a:t>
            </a:fld>
            <a:endParaRPr lang="en-US"/>
          </a:p>
        </p:txBody>
      </p:sp>
    </p:spTree>
    <p:extLst>
      <p:ext uri="{BB962C8B-B14F-4D97-AF65-F5344CB8AC3E}">
        <p14:creationId xmlns:p14="http://schemas.microsoft.com/office/powerpoint/2010/main" val="400356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B34499-515B-449E-8E98-56D09E51D128}" type="datetimeFigureOut">
              <a:rPr lang="en-US" smtClean="0"/>
              <a:t>10/4/2024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99D98C-1236-46BB-BBEB-EC4D33B41829}" type="slidenum">
              <a:rPr lang="en-US" smtClean="0"/>
              <a:t>‹#›</a:t>
            </a:fld>
            <a:endParaRPr lang="en-US"/>
          </a:p>
        </p:txBody>
      </p:sp>
    </p:spTree>
    <p:extLst>
      <p:ext uri="{BB962C8B-B14F-4D97-AF65-F5344CB8AC3E}">
        <p14:creationId xmlns:p14="http://schemas.microsoft.com/office/powerpoint/2010/main" val="418699490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DFCD-AC58-B35F-9E10-A32271605049}"/>
              </a:ext>
            </a:extLst>
          </p:cNvPr>
          <p:cNvSpPr>
            <a:spLocks noGrp="1"/>
          </p:cNvSpPr>
          <p:nvPr>
            <p:ph type="ctrTitle"/>
          </p:nvPr>
        </p:nvSpPr>
        <p:spPr>
          <a:xfrm>
            <a:off x="1595717" y="1498862"/>
            <a:ext cx="8857129" cy="2422690"/>
          </a:xfrm>
        </p:spPr>
        <p:txBody>
          <a:bodyPr/>
          <a:lstStyle/>
          <a:p>
            <a:r>
              <a:rPr lang="en-US" sz="3600" b="1" dirty="0">
                <a:solidFill>
                  <a:schemeClr val="bg1"/>
                </a:solidFill>
              </a:rPr>
              <a:t>Collecting personal memories in the Croatian Memorial and Documentation Center of the </a:t>
            </a:r>
            <a:r>
              <a:rPr lang="en-US" sz="3600" b="1">
                <a:solidFill>
                  <a:schemeClr val="bg1"/>
                </a:solidFill>
              </a:rPr>
              <a:t>Homeland War</a:t>
            </a:r>
            <a:endParaRPr lang="en-US" sz="3600" b="1" dirty="0">
              <a:solidFill>
                <a:schemeClr val="bg1"/>
              </a:solidFill>
            </a:endParaRPr>
          </a:p>
        </p:txBody>
      </p:sp>
      <p:sp>
        <p:nvSpPr>
          <p:cNvPr id="3" name="Subtitle 2">
            <a:extLst>
              <a:ext uri="{FF2B5EF4-FFF2-40B4-BE49-F238E27FC236}">
                <a16:creationId xmlns:a16="http://schemas.microsoft.com/office/drawing/2014/main" id="{FBEA4312-1C7E-4F14-263E-0F3701E0AC98}"/>
              </a:ext>
            </a:extLst>
          </p:cNvPr>
          <p:cNvSpPr>
            <a:spLocks noGrp="1"/>
          </p:cNvSpPr>
          <p:nvPr>
            <p:ph type="subTitle" idx="1"/>
          </p:nvPr>
        </p:nvSpPr>
        <p:spPr>
          <a:xfrm>
            <a:off x="1855693" y="5127812"/>
            <a:ext cx="8597153" cy="1165412"/>
          </a:xfrm>
        </p:spPr>
        <p:txBody>
          <a:bodyPr>
            <a:normAutofit/>
          </a:bodyPr>
          <a:lstStyle/>
          <a:p>
            <a:r>
              <a:rPr lang="hr-HR" dirty="0"/>
              <a:t>Julija Barunčić pletikosić, Ph.d.</a:t>
            </a:r>
          </a:p>
          <a:p>
            <a:r>
              <a:rPr lang="hr-HR" dirty="0"/>
              <a:t>Ivan radoš, ph.d.</a:t>
            </a:r>
          </a:p>
        </p:txBody>
      </p:sp>
      <p:pic>
        <p:nvPicPr>
          <p:cNvPr id="4" name="Picture 3">
            <a:extLst>
              <a:ext uri="{FF2B5EF4-FFF2-40B4-BE49-F238E27FC236}">
                <a16:creationId xmlns:a16="http://schemas.microsoft.com/office/drawing/2014/main" id="{0BFF0394-75F9-3EF5-15D7-C4140C4E5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65" y="5023266"/>
            <a:ext cx="2304256" cy="101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74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9B692-8C0E-E991-66CF-EA405D24014B}"/>
              </a:ext>
            </a:extLst>
          </p:cNvPr>
          <p:cNvSpPr>
            <a:spLocks noGrp="1"/>
          </p:cNvSpPr>
          <p:nvPr>
            <p:ph idx="1"/>
          </p:nvPr>
        </p:nvSpPr>
        <p:spPr>
          <a:xfrm>
            <a:off x="1103312" y="941696"/>
            <a:ext cx="8946541" cy="5306703"/>
          </a:xfrm>
        </p:spPr>
        <p:txBody>
          <a:bodyPr/>
          <a:lstStyle/>
          <a:p>
            <a:pPr algn="just">
              <a:lnSpc>
                <a:spcPct val="107000"/>
              </a:lnSpc>
              <a:spcAft>
                <a:spcPts val="800"/>
              </a:spcAft>
            </a:pPr>
            <a:r>
              <a:rPr lang="en-US" kern="100" dirty="0">
                <a:effectLst/>
                <a:latin typeface="+mn-lt"/>
                <a:ea typeface="Calibri" panose="020F0502020204030204" pitchFamily="34" charset="0"/>
                <a:cs typeface="Times New Roman" panose="02020603050405020304" pitchFamily="18" charset="0"/>
              </a:rPr>
              <a:t>But this way of collecting sources has certain disadvantages. Primarily because personal memories are subjective, and due to the limitations of human memory, they can be unreliable. The problem is also the fact that a human being selectively constructs memory, because each person </a:t>
            </a:r>
            <a:r>
              <a:rPr lang="hr-HR" kern="100" dirty="0" err="1">
                <a:latin typeface="+mn-lt"/>
                <a:ea typeface="Calibri" panose="020F0502020204030204" pitchFamily="34" charset="0"/>
                <a:cs typeface="Times New Roman" panose="02020603050405020304" pitchFamily="18" charset="0"/>
              </a:rPr>
              <a:t>tries</a:t>
            </a:r>
            <a:r>
              <a:rPr lang="en-US" kern="100" dirty="0">
                <a:effectLst/>
                <a:latin typeface="+mn-lt"/>
                <a:ea typeface="Calibri" panose="020F0502020204030204" pitchFamily="34" charset="0"/>
                <a:cs typeface="Times New Roman" panose="02020603050405020304" pitchFamily="18" charset="0"/>
              </a:rPr>
              <a:t> to adapt his own memory to what he considers important.</a:t>
            </a:r>
          </a:p>
          <a:p>
            <a:pPr algn="just">
              <a:lnSpc>
                <a:spcPct val="107000"/>
              </a:lnSpc>
              <a:spcAft>
                <a:spcPts val="800"/>
              </a:spcAft>
            </a:pPr>
            <a:r>
              <a:rPr lang="hr-HR" kern="100" dirty="0">
                <a:latin typeface="+mn-lt"/>
                <a:ea typeface="Calibri" panose="020F0502020204030204" pitchFamily="34" charset="0"/>
                <a:cs typeface="Times New Roman" panose="02020603050405020304" pitchFamily="18" charset="0"/>
              </a:rPr>
              <a:t>There is also</a:t>
            </a:r>
            <a:r>
              <a:rPr lang="en-US" kern="100" dirty="0">
                <a:effectLst/>
                <a:latin typeface="+mn-lt"/>
                <a:ea typeface="Calibri" panose="020F0502020204030204" pitchFamily="34" charset="0"/>
                <a:cs typeface="Times New Roman" panose="02020603050405020304" pitchFamily="18" charset="0"/>
              </a:rPr>
              <a:t> the possibility that the narrator interprets some memories based on other people's memories or tries to make his personal role in the events he describes more important than it </a:t>
            </a:r>
            <a:r>
              <a:rPr lang="hr-HR" kern="100" dirty="0">
                <a:effectLst/>
                <a:latin typeface="+mn-lt"/>
                <a:ea typeface="Calibri" panose="020F0502020204030204" pitchFamily="34" charset="0"/>
                <a:cs typeface="Times New Roman" panose="02020603050405020304" pitchFamily="18" charset="0"/>
              </a:rPr>
              <a:t>wa</a:t>
            </a:r>
            <a:r>
              <a:rPr lang="en-US" kern="100" dirty="0">
                <a:effectLst/>
                <a:latin typeface="+mn-lt"/>
                <a:ea typeface="Calibri" panose="020F0502020204030204" pitchFamily="34" charset="0"/>
                <a:cs typeface="Times New Roman" panose="02020603050405020304" pitchFamily="18" charset="0"/>
              </a:rPr>
              <a:t>s.</a:t>
            </a:r>
          </a:p>
          <a:p>
            <a:r>
              <a:rPr lang="en-US" kern="100" dirty="0">
                <a:effectLst/>
                <a:latin typeface="+mn-lt"/>
                <a:ea typeface="Calibri" panose="020F0502020204030204" pitchFamily="34" charset="0"/>
                <a:cs typeface="Times New Roman" panose="02020603050405020304" pitchFamily="18" charset="0"/>
              </a:rPr>
              <a:t>However, despite these shortcomings, oral history with proper use of documented sources can be very useful as a secondary research source.</a:t>
            </a:r>
          </a:p>
          <a:p>
            <a:endParaRPr lang="en-US" dirty="0"/>
          </a:p>
        </p:txBody>
      </p:sp>
    </p:spTree>
    <p:extLst>
      <p:ext uri="{BB962C8B-B14F-4D97-AF65-F5344CB8AC3E}">
        <p14:creationId xmlns:p14="http://schemas.microsoft.com/office/powerpoint/2010/main" val="296070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8A6-9181-E4AF-F24E-D3D94035F560}"/>
              </a:ext>
            </a:extLst>
          </p:cNvPr>
          <p:cNvSpPr>
            <a:spLocks noGrp="1"/>
          </p:cNvSpPr>
          <p:nvPr>
            <p:ph type="title"/>
          </p:nvPr>
        </p:nvSpPr>
        <p:spPr/>
        <p:txBody>
          <a:bodyPr/>
          <a:lstStyle/>
          <a:p>
            <a:r>
              <a:rPr lang="hr-HR" sz="3200" b="1" dirty="0">
                <a:solidFill>
                  <a:schemeClr val="bg1"/>
                </a:solidFill>
                <a:latin typeface="+mn-lt"/>
                <a:ea typeface="Calibri" panose="020F0502020204030204" pitchFamily="34" charset="0"/>
                <a:cs typeface="Times New Roman" panose="02020603050405020304" pitchFamily="18" charset="0"/>
              </a:rPr>
              <a:t>P</a:t>
            </a:r>
            <a:r>
              <a:rPr lang="en-US" sz="3200" b="1" dirty="0" err="1">
                <a:solidFill>
                  <a:schemeClr val="bg1"/>
                </a:solidFill>
                <a:effectLst/>
                <a:latin typeface="+mn-lt"/>
                <a:ea typeface="Calibri" panose="020F0502020204030204" pitchFamily="34" charset="0"/>
                <a:cs typeface="Times New Roman" panose="02020603050405020304" pitchFamily="18" charset="0"/>
              </a:rPr>
              <a:t>rojects</a:t>
            </a:r>
            <a:r>
              <a:rPr lang="en-US" sz="3200" b="1" dirty="0">
                <a:solidFill>
                  <a:schemeClr val="bg1"/>
                </a:solidFill>
                <a:effectLst/>
                <a:latin typeface="+mn-lt"/>
                <a:ea typeface="Calibri" panose="020F0502020204030204" pitchFamily="34" charset="0"/>
                <a:cs typeface="Times New Roman" panose="02020603050405020304" pitchFamily="18" charset="0"/>
              </a:rPr>
              <a:t> based on the oral history methodology</a:t>
            </a:r>
            <a:r>
              <a:rPr lang="hr-HR" sz="3200" b="1" dirty="0">
                <a:solidFill>
                  <a:schemeClr val="bg1"/>
                </a:solidFill>
                <a:effectLst/>
                <a:latin typeface="+mn-lt"/>
                <a:ea typeface="Calibri" panose="020F0502020204030204" pitchFamily="34" charset="0"/>
                <a:cs typeface="Times New Roman" panose="02020603050405020304" pitchFamily="18" charset="0"/>
              </a:rPr>
              <a:t> </a:t>
            </a:r>
            <a:endParaRPr lang="en-US" sz="3200" dirty="0"/>
          </a:p>
        </p:txBody>
      </p:sp>
      <p:sp>
        <p:nvSpPr>
          <p:cNvPr id="3" name="Content Placeholder 2">
            <a:extLst>
              <a:ext uri="{FF2B5EF4-FFF2-40B4-BE49-F238E27FC236}">
                <a16:creationId xmlns:a16="http://schemas.microsoft.com/office/drawing/2014/main" id="{613362D2-03FC-C27C-4734-8BF7297AE37E}"/>
              </a:ext>
            </a:extLst>
          </p:cNvPr>
          <p:cNvSpPr>
            <a:spLocks noGrp="1"/>
          </p:cNvSpPr>
          <p:nvPr>
            <p:ph idx="1"/>
          </p:nvPr>
        </p:nvSpPr>
        <p:spPr>
          <a:xfrm>
            <a:off x="1103312" y="2268071"/>
            <a:ext cx="8739935" cy="3980328"/>
          </a:xfrm>
        </p:spPr>
        <p:txBody>
          <a:bodyPr/>
          <a:lstStyle/>
          <a:p>
            <a:r>
              <a:rPr lang="hr-HR" sz="2400" kern="100" dirty="0">
                <a:effectLst/>
                <a:latin typeface="+mn-lt"/>
                <a:ea typeface="Calibri" panose="020F0502020204030204" pitchFamily="34" charset="0"/>
                <a:cs typeface="Times New Roman" panose="02020603050405020304" pitchFamily="18" charset="0"/>
              </a:rPr>
              <a:t>1</a:t>
            </a:r>
            <a:r>
              <a:rPr lang="hr-HR" sz="2400" kern="100" dirty="0">
                <a:solidFill>
                  <a:schemeClr val="accent4"/>
                </a:solidFill>
                <a:effectLst/>
                <a:latin typeface="+mn-lt"/>
                <a:ea typeface="Calibri" panose="020F0502020204030204" pitchFamily="34" charset="0"/>
                <a:cs typeface="Times New Roman" panose="02020603050405020304" pitchFamily="18" charset="0"/>
              </a:rPr>
              <a:t>. </a:t>
            </a:r>
            <a:r>
              <a:rPr lang="en-US" sz="2400" b="1" i="1" kern="100" dirty="0">
                <a:solidFill>
                  <a:srgbClr val="FF0000"/>
                </a:solidFill>
                <a:effectLst/>
                <a:latin typeface="+mn-lt"/>
                <a:ea typeface="Calibri" panose="020F0502020204030204" pitchFamily="34" charset="0"/>
                <a:cs typeface="Times New Roman" panose="02020603050405020304" pitchFamily="18" charset="0"/>
              </a:rPr>
              <a:t>The Croatian Homeland War: Structures of </a:t>
            </a:r>
            <a:r>
              <a:rPr lang="en-US" sz="2400" b="1" i="1" kern="100" dirty="0" err="1">
                <a:solidFill>
                  <a:srgbClr val="FF0000"/>
                </a:solidFill>
                <a:effectLst/>
                <a:latin typeface="+mn-lt"/>
                <a:ea typeface="Calibri" panose="020F0502020204030204" pitchFamily="34" charset="0"/>
                <a:cs typeface="Times New Roman" panose="02020603050405020304" pitchFamily="18" charset="0"/>
              </a:rPr>
              <a:t>Memor</a:t>
            </a:r>
            <a:r>
              <a:rPr lang="hr-HR" sz="2400" b="1" i="1" kern="100" dirty="0">
                <a:solidFill>
                  <a:srgbClr val="FF0000"/>
                </a:solidFill>
                <a:effectLst/>
                <a:latin typeface="+mn-lt"/>
                <a:ea typeface="Calibri" panose="020F0502020204030204" pitchFamily="34" charset="0"/>
                <a:cs typeface="Times New Roman" panose="02020603050405020304" pitchFamily="18" charset="0"/>
              </a:rPr>
              <a:t>y</a:t>
            </a:r>
            <a:r>
              <a:rPr lang="hr-HR" sz="2400" b="1" kern="100" dirty="0">
                <a:solidFill>
                  <a:srgbClr val="FF0000"/>
                </a:solidFill>
                <a:effectLst/>
                <a:latin typeface="+mn-lt"/>
                <a:ea typeface="Calibri" panose="020F0502020204030204" pitchFamily="34" charset="0"/>
                <a:cs typeface="Times New Roman" panose="02020603050405020304" pitchFamily="18" charset="0"/>
              </a:rPr>
              <a:t>, </a:t>
            </a:r>
            <a:r>
              <a:rPr lang="hr-HR" sz="2400" b="1" kern="100" dirty="0">
                <a:solidFill>
                  <a:schemeClr val="accent4"/>
                </a:solidFill>
                <a:effectLst/>
                <a:latin typeface="+mn-lt"/>
                <a:ea typeface="Calibri" panose="020F0502020204030204" pitchFamily="34" charset="0"/>
                <a:cs typeface="Times New Roman" panose="02020603050405020304" pitchFamily="18" charset="0"/>
              </a:rPr>
              <a:t>project</a:t>
            </a:r>
            <a:r>
              <a:rPr lang="en-US" sz="2400" b="1" kern="100" dirty="0">
                <a:solidFill>
                  <a:schemeClr val="accent4"/>
                </a:solidFill>
                <a:effectLst/>
                <a:latin typeface="+mn-lt"/>
                <a:ea typeface="Calibri" panose="020F0502020204030204" pitchFamily="34" charset="0"/>
                <a:cs typeface="Times New Roman" panose="02020603050405020304" pitchFamily="18" charset="0"/>
              </a:rPr>
              <a:t> began at the end of 2012 and involved three institutions: the Ivo Pilar Institute of Social Sciences</a:t>
            </a:r>
            <a:r>
              <a:rPr lang="hr-HR" sz="2400" b="1" kern="100" dirty="0">
                <a:solidFill>
                  <a:schemeClr val="accent4"/>
                </a:solidFill>
                <a:effectLst/>
                <a:latin typeface="+mn-lt"/>
                <a:ea typeface="Calibri" panose="020F0502020204030204" pitchFamily="34" charset="0"/>
                <a:cs typeface="Times New Roman" panose="02020603050405020304" pitchFamily="18" charset="0"/>
              </a:rPr>
              <a:t>,</a:t>
            </a:r>
            <a:r>
              <a:rPr lang="en-US" sz="2400" b="1" kern="100" dirty="0">
                <a:solidFill>
                  <a:schemeClr val="accent4"/>
                </a:solidFill>
                <a:effectLst/>
                <a:latin typeface="+mn-lt"/>
                <a:ea typeface="Calibri" panose="020F0502020204030204" pitchFamily="34" charset="0"/>
                <a:cs typeface="Times New Roman" panose="02020603050405020304" pitchFamily="18" charset="0"/>
              </a:rPr>
              <a:t> the Center and the Croatian Institute </a:t>
            </a:r>
            <a:r>
              <a:rPr lang="hr-HR" sz="2400" b="1" kern="100" dirty="0">
                <a:solidFill>
                  <a:schemeClr val="accent4"/>
                </a:solidFill>
                <a:effectLst/>
                <a:latin typeface="+mn-lt"/>
                <a:ea typeface="Calibri" panose="020F0502020204030204" pitchFamily="34" charset="0"/>
                <a:cs typeface="Times New Roman" panose="02020603050405020304" pitchFamily="18" charset="0"/>
              </a:rPr>
              <a:t>of</a:t>
            </a:r>
            <a:r>
              <a:rPr lang="en-US" sz="2400" b="1" kern="100" dirty="0">
                <a:solidFill>
                  <a:schemeClr val="accent4"/>
                </a:solidFill>
                <a:effectLst/>
                <a:latin typeface="+mn-lt"/>
                <a:ea typeface="Calibri" panose="020F0502020204030204" pitchFamily="34" charset="0"/>
                <a:cs typeface="Times New Roman" panose="02020603050405020304" pitchFamily="18" charset="0"/>
              </a:rPr>
              <a:t> History - about 30 hours of audio and video </a:t>
            </a:r>
            <a:r>
              <a:rPr lang="hr-HR" sz="2400" b="1" kern="100" dirty="0" err="1">
                <a:solidFill>
                  <a:schemeClr val="accent4"/>
                </a:solidFill>
                <a:effectLst/>
                <a:latin typeface="+mn-lt"/>
                <a:ea typeface="Calibri" panose="020F0502020204030204" pitchFamily="34" charset="0"/>
                <a:cs typeface="Times New Roman" panose="02020603050405020304" pitchFamily="18" charset="0"/>
              </a:rPr>
              <a:t>material</a:t>
            </a:r>
            <a:r>
              <a:rPr lang="hr-HR" sz="2400" b="1" kern="100" dirty="0">
                <a:solidFill>
                  <a:schemeClr val="accent4"/>
                </a:solidFill>
                <a:effectLst/>
                <a:latin typeface="+mn-lt"/>
                <a:ea typeface="Calibri" panose="020F0502020204030204" pitchFamily="34" charset="0"/>
                <a:cs typeface="Times New Roman" panose="02020603050405020304" pitchFamily="18" charset="0"/>
              </a:rPr>
              <a:t> </a:t>
            </a:r>
            <a:r>
              <a:rPr lang="hr-HR" sz="2400" b="1" kern="100" dirty="0" err="1">
                <a:solidFill>
                  <a:schemeClr val="accent4"/>
                </a:solidFill>
                <a:effectLst/>
                <a:latin typeface="+mn-lt"/>
                <a:ea typeface="Calibri" panose="020F0502020204030204" pitchFamily="34" charset="0"/>
                <a:cs typeface="Times New Roman" panose="02020603050405020304" pitchFamily="18" charset="0"/>
              </a:rPr>
              <a:t>collected</a:t>
            </a:r>
            <a:r>
              <a:rPr lang="hr-HR" sz="2400" b="1" kern="100" dirty="0">
                <a:solidFill>
                  <a:schemeClr val="accent4"/>
                </a:solidFill>
                <a:latin typeface="+mn-lt"/>
                <a:ea typeface="Calibri" panose="020F0502020204030204" pitchFamily="34" charset="0"/>
                <a:cs typeface="Times New Roman" panose="02020603050405020304" pitchFamily="18" charset="0"/>
              </a:rPr>
              <a:t> </a:t>
            </a:r>
            <a:r>
              <a:rPr lang="hr-HR" sz="2400" b="1" kern="100" dirty="0" err="1">
                <a:solidFill>
                  <a:schemeClr val="accent4"/>
                </a:solidFill>
                <a:latin typeface="+mn-lt"/>
                <a:ea typeface="Calibri" panose="020F0502020204030204" pitchFamily="34" charset="0"/>
                <a:cs typeface="Times New Roman" panose="02020603050405020304" pitchFamily="18" charset="0"/>
              </a:rPr>
              <a:t>and</a:t>
            </a:r>
            <a:r>
              <a:rPr lang="hr-HR" sz="2400" b="1" kern="100" dirty="0">
                <a:solidFill>
                  <a:schemeClr val="accent4"/>
                </a:solidFill>
                <a:effectLst/>
                <a:latin typeface="+mn-lt"/>
                <a:ea typeface="Calibri" panose="020F0502020204030204" pitchFamily="34" charset="0"/>
                <a:cs typeface="Times New Roman" panose="02020603050405020304" pitchFamily="18" charset="0"/>
              </a:rPr>
              <a:t> </a:t>
            </a:r>
            <a:r>
              <a:rPr lang="en-US" sz="2400" b="1" kern="100" dirty="0">
                <a:solidFill>
                  <a:schemeClr val="accent4"/>
                </a:solidFill>
                <a:effectLst/>
                <a:latin typeface="+mn-lt"/>
                <a:ea typeface="Calibri" panose="020F0502020204030204" pitchFamily="34" charset="0"/>
                <a:cs typeface="Times New Roman" panose="02020603050405020304" pitchFamily="18" charset="0"/>
              </a:rPr>
              <a:t>stored in the Center and </a:t>
            </a:r>
            <a:r>
              <a:rPr lang="hr-HR" sz="2400" b="1" kern="100" dirty="0" err="1">
                <a:solidFill>
                  <a:schemeClr val="accent4"/>
                </a:solidFill>
                <a:effectLst/>
                <a:latin typeface="+mn-lt"/>
                <a:ea typeface="Calibri" panose="020F0502020204030204" pitchFamily="34" charset="0"/>
                <a:cs typeface="Times New Roman" panose="02020603050405020304" pitchFamily="18" charset="0"/>
              </a:rPr>
              <a:t>also</a:t>
            </a:r>
            <a:r>
              <a:rPr lang="hr-HR" sz="2400" b="1" kern="100">
                <a:solidFill>
                  <a:schemeClr val="accent4"/>
                </a:solidFill>
                <a:effectLst/>
                <a:latin typeface="+mn-lt"/>
                <a:ea typeface="Calibri" panose="020F0502020204030204" pitchFamily="34" charset="0"/>
                <a:cs typeface="Times New Roman" panose="02020603050405020304" pitchFamily="18" charset="0"/>
              </a:rPr>
              <a:t> </a:t>
            </a:r>
            <a:r>
              <a:rPr lang="en-US" sz="2400" b="1" kern="100">
                <a:solidFill>
                  <a:schemeClr val="accent4"/>
                </a:solidFill>
                <a:effectLst/>
                <a:latin typeface="+mn-lt"/>
                <a:ea typeface="Calibri" panose="020F0502020204030204" pitchFamily="34" charset="0"/>
                <a:cs typeface="Times New Roman" panose="02020603050405020304" pitchFamily="18" charset="0"/>
              </a:rPr>
              <a:t>transcribed</a:t>
            </a:r>
            <a:r>
              <a:rPr lang="en-US" sz="2400" b="1" kern="100" dirty="0">
                <a:solidFill>
                  <a:schemeClr val="accent4"/>
                </a:solidFill>
                <a:effectLst/>
                <a:latin typeface="+mn-lt"/>
                <a:ea typeface="Calibri" panose="020F0502020204030204" pitchFamily="34" charset="0"/>
                <a:cs typeface="Times New Roman" panose="02020603050405020304" pitchFamily="18" charset="0"/>
              </a:rPr>
              <a:t>.</a:t>
            </a:r>
            <a:endParaRPr lang="hr-HR" sz="2400" b="1" kern="100" dirty="0">
              <a:solidFill>
                <a:schemeClr val="accent4"/>
              </a:solidFill>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9467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A70F0-A4EF-2986-D77D-860BC1B98B43}"/>
              </a:ext>
            </a:extLst>
          </p:cNvPr>
          <p:cNvSpPr>
            <a:spLocks noGrp="1"/>
          </p:cNvSpPr>
          <p:nvPr>
            <p:ph idx="1"/>
          </p:nvPr>
        </p:nvSpPr>
        <p:spPr>
          <a:xfrm>
            <a:off x="1103312" y="736980"/>
            <a:ext cx="8946541" cy="5511420"/>
          </a:xfrm>
        </p:spPr>
        <p:txBody>
          <a:bodyPr>
            <a:normAutofit/>
          </a:bodyPr>
          <a:lstStyle/>
          <a:p>
            <a:r>
              <a:rPr lang="hr-HR" sz="2800" b="1" kern="100" dirty="0">
                <a:solidFill>
                  <a:schemeClr val="accent4"/>
                </a:solidFill>
                <a:latin typeface="+mn-lt"/>
                <a:ea typeface="Calibri" panose="020F0502020204030204" pitchFamily="34" charset="0"/>
                <a:cs typeface="Times New Roman" panose="02020603050405020304" pitchFamily="18" charset="0"/>
              </a:rPr>
              <a:t>2. </a:t>
            </a:r>
            <a:r>
              <a:rPr lang="hr-HR" sz="2800" b="1" kern="100" dirty="0">
                <a:solidFill>
                  <a:schemeClr val="accent4"/>
                </a:solidFill>
                <a:effectLst/>
                <a:latin typeface="+mn-lt"/>
                <a:ea typeface="Calibri" panose="020F0502020204030204" pitchFamily="34" charset="0"/>
                <a:cs typeface="Times New Roman" panose="02020603050405020304" pitchFamily="18" charset="0"/>
              </a:rPr>
              <a:t> </a:t>
            </a:r>
            <a:r>
              <a:rPr lang="en-US" sz="2400" b="1" kern="100" dirty="0">
                <a:solidFill>
                  <a:schemeClr val="accent4"/>
                </a:solidFill>
                <a:effectLst/>
                <a:latin typeface="+mn-lt"/>
                <a:ea typeface="Calibri" panose="020F0502020204030204" pitchFamily="34" charset="0"/>
                <a:cs typeface="Times New Roman" panose="02020603050405020304" pitchFamily="18" charset="0"/>
              </a:rPr>
              <a:t>From 2019 to 2021, the Center was a</a:t>
            </a:r>
            <a:r>
              <a:rPr lang="hr-HR" sz="2400" b="1" kern="100" dirty="0">
                <a:solidFill>
                  <a:schemeClr val="accent4"/>
                </a:solidFill>
                <a:effectLst/>
                <a:latin typeface="+mn-lt"/>
                <a:ea typeface="Calibri" panose="020F0502020204030204" pitchFamily="34" charset="0"/>
                <a:cs typeface="Times New Roman" panose="02020603050405020304" pitchFamily="18" charset="0"/>
              </a:rPr>
              <a:t>n associate</a:t>
            </a:r>
            <a:r>
              <a:rPr lang="en-US" sz="2400" b="1" kern="100" dirty="0">
                <a:solidFill>
                  <a:schemeClr val="accent4"/>
                </a:solidFill>
                <a:effectLst/>
                <a:latin typeface="+mn-lt"/>
                <a:ea typeface="Calibri" panose="020F0502020204030204" pitchFamily="34" charset="0"/>
                <a:cs typeface="Times New Roman" panose="02020603050405020304" pitchFamily="18" charset="0"/>
              </a:rPr>
              <a:t> on an international scientific research project within the EU program</a:t>
            </a:r>
            <a:r>
              <a:rPr lang="en-US" b="1" kern="100" dirty="0">
                <a:solidFill>
                  <a:schemeClr val="accent4"/>
                </a:solidFill>
                <a:effectLst/>
                <a:latin typeface="+mn-lt"/>
                <a:ea typeface="Calibri" panose="020F0502020204030204" pitchFamily="34" charset="0"/>
                <a:cs typeface="Times New Roman" panose="02020603050405020304" pitchFamily="18" charset="0"/>
              </a:rPr>
              <a:t> </a:t>
            </a:r>
            <a:r>
              <a:rPr lang="en-US" sz="2800" b="1" i="1" kern="100" dirty="0">
                <a:solidFill>
                  <a:srgbClr val="FF0000"/>
                </a:solidFill>
                <a:effectLst/>
                <a:latin typeface="+mn-lt"/>
                <a:ea typeface="Calibri" panose="020F0502020204030204" pitchFamily="34" charset="0"/>
                <a:cs typeface="Times New Roman" panose="02020603050405020304" pitchFamily="18" charset="0"/>
              </a:rPr>
              <a:t>HORIZON 2020 - Jihad or re-integration: pathways of foreign fighters after war</a:t>
            </a:r>
            <a:r>
              <a:rPr lang="en-US" sz="2400" b="1" kern="100" dirty="0">
                <a:solidFill>
                  <a:schemeClr val="accent4"/>
                </a:solidFill>
                <a:effectLst/>
                <a:latin typeface="+mn-lt"/>
                <a:ea typeface="Calibri" panose="020F0502020204030204" pitchFamily="34" charset="0"/>
                <a:cs typeface="Times New Roman" panose="02020603050405020304" pitchFamily="18" charset="0"/>
              </a:rPr>
              <a:t>, i.e. the Marie-Sklodowska Curie Fellowship project, which was sponsored by Leiden University - As part of that project, the Center conducted 25 structured interviews with foreign volunteers of the Homeland War, which were used for the research purposes of the project. The interviews were processed, transcribed and stored in the Center.  </a:t>
            </a:r>
          </a:p>
          <a:p>
            <a:endParaRPr lang="en-US" dirty="0"/>
          </a:p>
        </p:txBody>
      </p:sp>
    </p:spTree>
    <p:extLst>
      <p:ext uri="{BB962C8B-B14F-4D97-AF65-F5344CB8AC3E}">
        <p14:creationId xmlns:p14="http://schemas.microsoft.com/office/powerpoint/2010/main" val="238400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9E97E-F605-29F2-D15E-6A2D89EBC01F}"/>
              </a:ext>
            </a:extLst>
          </p:cNvPr>
          <p:cNvSpPr>
            <a:spLocks noGrp="1"/>
          </p:cNvSpPr>
          <p:nvPr>
            <p:ph idx="1"/>
          </p:nvPr>
        </p:nvSpPr>
        <p:spPr>
          <a:xfrm>
            <a:off x="1103312" y="1023582"/>
            <a:ext cx="8946541" cy="5224817"/>
          </a:xfrm>
        </p:spPr>
        <p:txBody>
          <a:bodyPr/>
          <a:lstStyle/>
          <a:p>
            <a:pPr marL="0" lvl="0" indent="0" algn="just">
              <a:lnSpc>
                <a:spcPct val="107000"/>
              </a:lnSpc>
              <a:buNone/>
            </a:pPr>
            <a:r>
              <a:rPr lang="hr-HR" sz="2800" b="1" kern="100" dirty="0">
                <a:solidFill>
                  <a:schemeClr val="accent4"/>
                </a:solidFill>
                <a:effectLst/>
                <a:latin typeface="+mn-lt"/>
                <a:ea typeface="Calibri" panose="020F0502020204030204" pitchFamily="34" charset="0"/>
                <a:cs typeface="Times New Roman" panose="02020603050405020304" pitchFamily="18" charset="0"/>
              </a:rPr>
              <a:t>3. </a:t>
            </a:r>
            <a:r>
              <a:rPr lang="en-US" sz="2800" b="1" kern="100" dirty="0">
                <a:solidFill>
                  <a:srgbClr val="FF0000"/>
                </a:solidFill>
                <a:effectLst/>
                <a:latin typeface="+mn-lt"/>
                <a:ea typeface="Calibri" panose="020F0502020204030204" pitchFamily="34" charset="0"/>
                <a:cs typeface="Times New Roman" panose="02020603050405020304" pitchFamily="18" charset="0"/>
              </a:rPr>
              <a:t>From war to peace: Croatian </a:t>
            </a:r>
            <a:r>
              <a:rPr lang="hr-HR" sz="2800" b="1" kern="100" dirty="0">
                <a:solidFill>
                  <a:srgbClr val="FF0000"/>
                </a:solidFill>
                <a:effectLst/>
                <a:latin typeface="+mn-lt"/>
                <a:ea typeface="Calibri" panose="020F0502020204030204" pitchFamily="34" charset="0"/>
                <a:cs typeface="Times New Roman" panose="02020603050405020304" pitchFamily="18" charset="0"/>
              </a:rPr>
              <a:t>War </a:t>
            </a:r>
            <a:r>
              <a:rPr lang="hr-HR" sz="2800" b="1" kern="100" dirty="0">
                <a:solidFill>
                  <a:srgbClr val="FF0000"/>
                </a:solidFill>
                <a:latin typeface="+mn-lt"/>
                <a:ea typeface="Calibri" panose="020F0502020204030204" pitchFamily="34" charset="0"/>
                <a:cs typeface="Times New Roman" panose="02020603050405020304" pitchFamily="18" charset="0"/>
              </a:rPr>
              <a:t>V</a:t>
            </a:r>
            <a:r>
              <a:rPr lang="en-US" sz="2800" b="1" kern="100" dirty="0" err="1">
                <a:solidFill>
                  <a:srgbClr val="FF0000"/>
                </a:solidFill>
                <a:effectLst/>
                <a:latin typeface="+mn-lt"/>
                <a:ea typeface="Calibri" panose="020F0502020204030204" pitchFamily="34" charset="0"/>
                <a:cs typeface="Times New Roman" panose="02020603050405020304" pitchFamily="18" charset="0"/>
              </a:rPr>
              <a:t>eterans</a:t>
            </a:r>
            <a:r>
              <a:rPr lang="en-US" sz="2800" b="1" kern="100" dirty="0">
                <a:solidFill>
                  <a:srgbClr val="FF0000"/>
                </a:solidFill>
                <a:effectLst/>
                <a:latin typeface="+mn-lt"/>
                <a:ea typeface="Calibri" panose="020F0502020204030204" pitchFamily="34" charset="0"/>
                <a:cs typeface="Times New Roman" panose="02020603050405020304" pitchFamily="18" charset="0"/>
              </a:rPr>
              <a:t> in </a:t>
            </a:r>
            <a:r>
              <a:rPr lang="hr-HR" sz="2800" b="1" kern="100" dirty="0">
                <a:solidFill>
                  <a:srgbClr val="FF0000"/>
                </a:solidFill>
                <a:effectLst/>
                <a:latin typeface="+mn-lt"/>
                <a:ea typeface="Calibri" panose="020F0502020204030204" pitchFamily="34" charset="0"/>
                <a:cs typeface="Times New Roman" panose="02020603050405020304" pitchFamily="18" charset="0"/>
              </a:rPr>
              <a:t>T</a:t>
            </a:r>
            <a:r>
              <a:rPr lang="en-US" sz="2800" b="1" kern="100" dirty="0" err="1">
                <a:solidFill>
                  <a:srgbClr val="FF0000"/>
                </a:solidFill>
                <a:effectLst/>
                <a:latin typeface="+mn-lt"/>
                <a:ea typeface="Calibri" panose="020F0502020204030204" pitchFamily="34" charset="0"/>
                <a:cs typeface="Times New Roman" panose="02020603050405020304" pitchFamily="18" charset="0"/>
              </a:rPr>
              <a:t>ransition</a:t>
            </a:r>
            <a:r>
              <a:rPr lang="en-US" sz="2800" b="1" kern="100" dirty="0">
                <a:solidFill>
                  <a:schemeClr val="accent4"/>
                </a:solidFill>
                <a:effectLst/>
                <a:latin typeface="+mn-lt"/>
                <a:ea typeface="Calibri" panose="020F0502020204030204" pitchFamily="34" charset="0"/>
                <a:cs typeface="Times New Roman" panose="02020603050405020304" pitchFamily="18" charset="0"/>
              </a:rPr>
              <a:t> </a:t>
            </a:r>
            <a:endParaRPr lang="hr-HR" sz="2800" b="1" kern="100" dirty="0">
              <a:solidFill>
                <a:schemeClr val="accent4"/>
              </a:solidFill>
              <a:effectLst/>
              <a:latin typeface="+mn-lt"/>
              <a:ea typeface="Calibri" panose="020F0502020204030204" pitchFamily="34" charset="0"/>
              <a:cs typeface="Times New Roman" panose="02020603050405020304" pitchFamily="18" charset="0"/>
            </a:endParaRPr>
          </a:p>
          <a:p>
            <a:pPr marL="0" lvl="0" indent="0" algn="just">
              <a:lnSpc>
                <a:spcPct val="107000"/>
              </a:lnSpc>
              <a:buNone/>
            </a:pPr>
            <a:r>
              <a:rPr lang="en-US" sz="2400" b="1" kern="100" dirty="0">
                <a:solidFill>
                  <a:schemeClr val="accent4"/>
                </a:solidFill>
                <a:effectLst/>
                <a:latin typeface="+mn-lt"/>
                <a:ea typeface="Calibri" panose="020F0502020204030204" pitchFamily="34" charset="0"/>
                <a:cs typeface="Times New Roman" panose="02020603050405020304" pitchFamily="18" charset="0"/>
              </a:rPr>
              <a:t>Through the four-year research, it is planned to carry out a larger number of structured interviews with different profiles of Croatian </a:t>
            </a:r>
            <a:r>
              <a:rPr lang="hr-HR" sz="2400" b="1" kern="100" dirty="0">
                <a:solidFill>
                  <a:schemeClr val="accent4"/>
                </a:solidFill>
                <a:effectLst/>
                <a:latin typeface="+mn-lt"/>
                <a:ea typeface="Calibri" panose="020F0502020204030204" pitchFamily="34" charset="0"/>
                <a:cs typeface="Times New Roman" panose="02020603050405020304" pitchFamily="18" charset="0"/>
              </a:rPr>
              <a:t>V</a:t>
            </a:r>
            <a:r>
              <a:rPr lang="en-US" sz="2400" b="1" kern="100" dirty="0" err="1">
                <a:solidFill>
                  <a:schemeClr val="accent4"/>
                </a:solidFill>
                <a:effectLst/>
                <a:latin typeface="+mn-lt"/>
                <a:ea typeface="Calibri" panose="020F0502020204030204" pitchFamily="34" charset="0"/>
                <a:cs typeface="Times New Roman" panose="02020603050405020304" pitchFamily="18" charset="0"/>
              </a:rPr>
              <a:t>eterans</a:t>
            </a:r>
            <a:r>
              <a:rPr lang="en-US" sz="2400" b="1" kern="100" dirty="0">
                <a:solidFill>
                  <a:schemeClr val="accent4"/>
                </a:solidFill>
                <a:effectLst/>
                <a:latin typeface="+mn-lt"/>
                <a:ea typeface="Calibri" panose="020F0502020204030204" pitchFamily="34" charset="0"/>
                <a:cs typeface="Times New Roman" panose="02020603050405020304" pitchFamily="18" charset="0"/>
              </a:rPr>
              <a:t>, and </a:t>
            </a:r>
            <a:r>
              <a:rPr lang="hr-HR" sz="2400" b="1" kern="100" dirty="0">
                <a:solidFill>
                  <a:schemeClr val="accent4"/>
                </a:solidFill>
                <a:latin typeface="+mn-lt"/>
                <a:ea typeface="Calibri" panose="020F0502020204030204" pitchFamily="34" charset="0"/>
                <a:cs typeface="Times New Roman" panose="02020603050405020304" pitchFamily="18" charset="0"/>
              </a:rPr>
              <a:t>also to</a:t>
            </a:r>
            <a:r>
              <a:rPr lang="en-US" sz="2400" b="1" kern="100" dirty="0">
                <a:solidFill>
                  <a:schemeClr val="accent4"/>
                </a:solidFill>
                <a:effectLst/>
                <a:latin typeface="+mn-lt"/>
                <a:ea typeface="Calibri" panose="020F0502020204030204" pitchFamily="34" charset="0"/>
                <a:cs typeface="Times New Roman" panose="02020603050405020304" pitchFamily="18" charset="0"/>
              </a:rPr>
              <a:t> create a systematized presentation of the research results, on which the writing of the monograph as well as individual scientific articles will be based.</a:t>
            </a:r>
          </a:p>
          <a:p>
            <a:pPr marL="114300" indent="0" algn="just">
              <a:lnSpc>
                <a:spcPct val="107000"/>
              </a:lnSpc>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350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D1BD-903B-2F69-3288-54283FED1433}"/>
              </a:ext>
            </a:extLst>
          </p:cNvPr>
          <p:cNvSpPr>
            <a:spLocks noGrp="1"/>
          </p:cNvSpPr>
          <p:nvPr>
            <p:ph type="title"/>
          </p:nvPr>
        </p:nvSpPr>
        <p:spPr/>
        <p:txBody>
          <a:bodyPr/>
          <a:lstStyle/>
          <a:p>
            <a:r>
              <a:rPr lang="en-US" sz="2800" b="1" dirty="0">
                <a:solidFill>
                  <a:schemeClr val="bg1"/>
                </a:solidFill>
                <a:effectLst/>
                <a:latin typeface="+mn-lt"/>
                <a:ea typeface="Calibri" panose="020F0502020204030204" pitchFamily="34" charset="0"/>
                <a:cs typeface="Times New Roman" panose="02020603050405020304" pitchFamily="18" charset="0"/>
              </a:rPr>
              <a:t>Personal memories as one of the sources for the reconstruction of events from the Homeland War</a:t>
            </a:r>
            <a:br>
              <a:rPr lang="en-US" sz="2800" dirty="0">
                <a:solidFill>
                  <a:schemeClr val="bg1"/>
                </a:solidFill>
                <a:effectLst/>
                <a:latin typeface="+mn-lt"/>
                <a:ea typeface="Calibri" panose="020F0502020204030204" pitchFamily="34" charset="0"/>
                <a:cs typeface="Times New Roman" panose="02020603050405020304" pitchFamily="18" charset="0"/>
              </a:rPr>
            </a:br>
            <a:endParaRPr lang="en-US" sz="2800" dirty="0">
              <a:solidFill>
                <a:schemeClr val="bg1"/>
              </a:solidFill>
              <a:latin typeface="+mn-lt"/>
            </a:endParaRPr>
          </a:p>
        </p:txBody>
      </p:sp>
      <p:sp>
        <p:nvSpPr>
          <p:cNvPr id="3" name="Content Placeholder 2">
            <a:extLst>
              <a:ext uri="{FF2B5EF4-FFF2-40B4-BE49-F238E27FC236}">
                <a16:creationId xmlns:a16="http://schemas.microsoft.com/office/drawing/2014/main" id="{9F3EA8F0-8B83-D8B9-9950-5718614E6EDC}"/>
              </a:ext>
            </a:extLst>
          </p:cNvPr>
          <p:cNvSpPr>
            <a:spLocks noGrp="1"/>
          </p:cNvSpPr>
          <p:nvPr>
            <p:ph idx="1"/>
          </p:nvPr>
        </p:nvSpPr>
        <p:spPr>
          <a:xfrm>
            <a:off x="646110" y="1685366"/>
            <a:ext cx="10380477" cy="4563034"/>
          </a:xfrm>
        </p:spPr>
        <p:txBody>
          <a:bodyPr/>
          <a:lstStyle/>
          <a:p>
            <a:endParaRPr lang="hr-HR"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a:effectLst/>
                <a:latin typeface="+mn-lt"/>
                <a:ea typeface="Calibri" panose="020F0502020204030204" pitchFamily="34" charset="0"/>
                <a:cs typeface="Times New Roman" panose="02020603050405020304" pitchFamily="18" charset="0"/>
              </a:rPr>
              <a:t>numerous studies have shown that war memories occupy perhaps the most significant and lasting impressions on people</a:t>
            </a:r>
            <a:endParaRPr lang="hr-HR" b="1" dirty="0">
              <a:effectLst/>
              <a:latin typeface="+mn-lt"/>
              <a:ea typeface="Calibri" panose="020F0502020204030204" pitchFamily="34" charset="0"/>
              <a:cs typeface="Times New Roman" panose="02020603050405020304" pitchFamily="18" charset="0"/>
            </a:endParaRPr>
          </a:p>
          <a:p>
            <a:pPr marL="228600">
              <a:lnSpc>
                <a:spcPct val="115000"/>
              </a:lnSpc>
              <a:spcAft>
                <a:spcPts val="1000"/>
              </a:spcAft>
            </a:pPr>
            <a:r>
              <a:rPr lang="en-US" b="1" dirty="0">
                <a:effectLst/>
                <a:latin typeface="+mn-lt"/>
                <a:ea typeface="Calibri" panose="020F0502020204030204" pitchFamily="34" charset="0"/>
                <a:cs typeface="Times New Roman" panose="02020603050405020304" pitchFamily="18" charset="0"/>
              </a:rPr>
              <a:t>many research/scientific branches (sociology, psychology, anthropology...), including history, are interested in memories as a concept of past reconstruction</a:t>
            </a:r>
            <a:endParaRPr lang="en-US" dirty="0">
              <a:effectLst/>
              <a:latin typeface="+mn-lt"/>
              <a:ea typeface="Calibri" panose="020F0502020204030204" pitchFamily="34" charset="0"/>
              <a:cs typeface="Times New Roman" panose="02020603050405020304" pitchFamily="18" charset="0"/>
            </a:endParaRPr>
          </a:p>
          <a:p>
            <a:pPr marL="228600">
              <a:lnSpc>
                <a:spcPct val="115000"/>
              </a:lnSpc>
              <a:spcAft>
                <a:spcPts val="1000"/>
              </a:spcAft>
            </a:pPr>
            <a:r>
              <a:rPr lang="en-US" b="1" dirty="0">
                <a:effectLst/>
                <a:latin typeface="+mn-lt"/>
                <a:ea typeface="Calibri" panose="020F0502020204030204" pitchFamily="34" charset="0"/>
                <a:cs typeface="Times New Roman" panose="02020603050405020304" pitchFamily="18" charset="0"/>
              </a:rPr>
              <a:t>memories are an important part of the overall narrative and knowledge about the Homeland War</a:t>
            </a:r>
            <a:endParaRPr lang="en-US" dirty="0">
              <a:effectLst/>
              <a:latin typeface="+mn-lt"/>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904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F353-19D5-A8EA-5655-C0439E75E774}"/>
              </a:ext>
            </a:extLst>
          </p:cNvPr>
          <p:cNvSpPr>
            <a:spLocks noGrp="1"/>
          </p:cNvSpPr>
          <p:nvPr>
            <p:ph type="title"/>
          </p:nvPr>
        </p:nvSpPr>
        <p:spPr/>
        <p:txBody>
          <a:bodyPr/>
          <a:lstStyle/>
          <a:p>
            <a:r>
              <a:rPr lang="hr-HR" sz="3600" b="1" dirty="0">
                <a:solidFill>
                  <a:schemeClr val="bg1"/>
                </a:solidFill>
                <a:latin typeface="+mn-lt"/>
                <a:ea typeface="Calibri" panose="020F0502020204030204" pitchFamily="34" charset="0"/>
                <a:cs typeface="Times New Roman" panose="02020603050405020304" pitchFamily="18" charset="0"/>
              </a:rPr>
              <a:t>E</a:t>
            </a:r>
            <a:r>
              <a:rPr lang="en-US" sz="3600" b="1" dirty="0" err="1">
                <a:solidFill>
                  <a:schemeClr val="bg1"/>
                </a:solidFill>
                <a:effectLst/>
                <a:latin typeface="+mn-lt"/>
                <a:ea typeface="Calibri" panose="020F0502020204030204" pitchFamily="34" charset="0"/>
                <a:cs typeface="Times New Roman" panose="02020603050405020304" pitchFamily="18" charset="0"/>
              </a:rPr>
              <a:t>xamples</a:t>
            </a:r>
            <a:r>
              <a:rPr lang="en-US" sz="3600" b="1" dirty="0">
                <a:solidFill>
                  <a:schemeClr val="bg1"/>
                </a:solidFill>
                <a:effectLst/>
                <a:latin typeface="+mn-lt"/>
                <a:ea typeface="Calibri" panose="020F0502020204030204" pitchFamily="34" charset="0"/>
                <a:cs typeface="Times New Roman" panose="02020603050405020304" pitchFamily="18" charset="0"/>
              </a:rPr>
              <a:t> of use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7B1F3E0-E393-22EF-A86F-A214C2A8E0F4}"/>
              </a:ext>
            </a:extLst>
          </p:cNvPr>
          <p:cNvSpPr>
            <a:spLocks noGrp="1"/>
          </p:cNvSpPr>
          <p:nvPr>
            <p:ph idx="1"/>
          </p:nvPr>
        </p:nvSpPr>
        <p:spPr>
          <a:xfrm>
            <a:off x="1103312" y="1308848"/>
            <a:ext cx="9331606" cy="4939552"/>
          </a:xfrm>
        </p:spPr>
        <p:txBody>
          <a:bodyPr>
            <a:normAutofit fontScale="92500"/>
          </a:bodyPr>
          <a:lstStyle/>
          <a:p>
            <a:r>
              <a:rPr lang="en-US" sz="2400" b="1" dirty="0">
                <a:effectLst/>
                <a:latin typeface="+mn-lt"/>
                <a:ea typeface="Calibri" panose="020F0502020204030204" pitchFamily="34" charset="0"/>
              </a:rPr>
              <a:t>an excellent aid in the reconstruction of past events</a:t>
            </a:r>
            <a:endParaRPr lang="hr-HR" sz="2400" b="1" dirty="0">
              <a:effectLst/>
              <a:latin typeface="+mn-lt"/>
              <a:ea typeface="Calibri" panose="020F0502020204030204" pitchFamily="34" charset="0"/>
            </a:endParaRPr>
          </a:p>
          <a:p>
            <a:r>
              <a:rPr lang="en-US" sz="2400" b="1" dirty="0">
                <a:effectLst/>
                <a:latin typeface="+mn-lt"/>
                <a:ea typeface="Calibri" panose="020F0502020204030204" pitchFamily="34" charset="0"/>
                <a:cs typeface="Times New Roman" panose="02020603050405020304" pitchFamily="18" charset="0"/>
              </a:rPr>
              <a:t>the importance of clarifying and approaching events for which there are not enough classic</a:t>
            </a:r>
            <a:r>
              <a:rPr lang="en-US" sz="2400" b="1" dirty="0">
                <a:solidFill>
                  <a:srgbClr val="FF0000"/>
                </a:solidFill>
                <a:effectLst/>
                <a:latin typeface="+mn-lt"/>
                <a:ea typeface="Calibri" panose="020F0502020204030204" pitchFamily="34" charset="0"/>
                <a:cs typeface="Times New Roman" panose="02020603050405020304" pitchFamily="18" charset="0"/>
              </a:rPr>
              <a:t> </a:t>
            </a:r>
            <a:r>
              <a:rPr lang="en-US" sz="2400" b="1" dirty="0">
                <a:effectLst/>
                <a:latin typeface="+mn-lt"/>
                <a:ea typeface="Calibri" panose="020F0502020204030204" pitchFamily="34" charset="0"/>
                <a:cs typeface="Times New Roman" panose="02020603050405020304" pitchFamily="18" charset="0"/>
              </a:rPr>
              <a:t>historical sources (for various reasons - lack of time, institutions and forms of storage, professional staff, the necessity of defense at that moment)</a:t>
            </a:r>
            <a:endParaRPr lang="hr-HR" sz="2400" b="1" dirty="0">
              <a:effectLst/>
              <a:latin typeface="+mn-lt"/>
              <a:ea typeface="Calibri" panose="020F0502020204030204" pitchFamily="34" charset="0"/>
              <a:cs typeface="Times New Roman" panose="02020603050405020304" pitchFamily="18" charset="0"/>
            </a:endParaRPr>
          </a:p>
          <a:p>
            <a:r>
              <a:rPr lang="en-US" sz="2400" b="1" dirty="0">
                <a:effectLst/>
                <a:latin typeface="+mn-lt"/>
                <a:ea typeface="Calibri" panose="020F0502020204030204" pitchFamily="34" charset="0"/>
                <a:cs typeface="Times New Roman" panose="02020603050405020304" pitchFamily="18" charset="0"/>
              </a:rPr>
              <a:t>international recognition of Croatia (interview with the then Minister of Foreign Affairs D. Rudolf, revealed the important circumstances and context of those events...)</a:t>
            </a:r>
            <a:endParaRPr lang="hr-HR" sz="2400" b="1" dirty="0">
              <a:effectLst/>
              <a:latin typeface="+mn-lt"/>
              <a:ea typeface="Calibri" panose="020F0502020204030204" pitchFamily="34" charset="0"/>
              <a:cs typeface="Times New Roman" panose="02020603050405020304" pitchFamily="18" charset="0"/>
            </a:endParaRPr>
          </a:p>
          <a:p>
            <a:r>
              <a:rPr lang="en-US" sz="2400" b="1" dirty="0">
                <a:effectLst/>
                <a:latin typeface="+mn-lt"/>
                <a:ea typeface="Calibri" panose="020F0502020204030204" pitchFamily="34" charset="0"/>
              </a:rPr>
              <a:t>several books about </a:t>
            </a:r>
            <a:r>
              <a:rPr lang="en-US" sz="2400" b="1" dirty="0" err="1">
                <a:effectLst/>
                <a:latin typeface="+mn-lt"/>
                <a:ea typeface="Calibri" panose="020F0502020204030204" pitchFamily="34" charset="0"/>
              </a:rPr>
              <a:t>Vukovar</a:t>
            </a:r>
            <a:r>
              <a:rPr lang="en-US" sz="2400" b="1" dirty="0">
                <a:effectLst/>
                <a:latin typeface="+mn-lt"/>
                <a:ea typeface="Calibri" panose="020F0502020204030204" pitchFamily="34" charset="0"/>
              </a:rPr>
              <a:t> based on memoirs and memories </a:t>
            </a:r>
            <a:endParaRPr lang="hr-HR" sz="2400" b="1" dirty="0">
              <a:effectLst/>
              <a:latin typeface="+mn-lt"/>
              <a:ea typeface="Calibri" panose="020F0502020204030204" pitchFamily="34" charset="0"/>
            </a:endParaRPr>
          </a:p>
          <a:p>
            <a:r>
              <a:rPr lang="en-US" sz="2400" b="1" dirty="0">
                <a:effectLst/>
                <a:latin typeface="+mn-lt"/>
                <a:ea typeface="Calibri" panose="020F0502020204030204" pitchFamily="34" charset="0"/>
              </a:rPr>
              <a:t>the history of certain groups or an event</a:t>
            </a:r>
            <a:r>
              <a:rPr lang="hr-HR" sz="2400" b="1" dirty="0">
                <a:effectLst/>
                <a:latin typeface="+mn-lt"/>
                <a:ea typeface="Calibri" panose="020F0502020204030204" pitchFamily="34" charset="0"/>
              </a:rPr>
              <a:t>s</a:t>
            </a:r>
            <a:r>
              <a:rPr lang="en-US" sz="2400" b="1" dirty="0">
                <a:effectLst/>
                <a:latin typeface="+mn-lt"/>
                <a:ea typeface="Calibri" panose="020F0502020204030204" pitchFamily="34" charset="0"/>
              </a:rPr>
              <a:t> outside the primary focus </a:t>
            </a:r>
            <a:endParaRPr lang="hr-HR" sz="2400" b="1" dirty="0">
              <a:effectLst/>
              <a:latin typeface="+mn-lt"/>
              <a:ea typeface="Calibri" panose="020F0502020204030204" pitchFamily="34" charset="0"/>
            </a:endParaRPr>
          </a:p>
          <a:p>
            <a:r>
              <a:rPr lang="en-US" sz="2400" b="1" dirty="0">
                <a:effectLst/>
                <a:latin typeface="+mn-lt"/>
                <a:ea typeface="Calibri" panose="020F0502020204030204" pitchFamily="34" charset="0"/>
              </a:rPr>
              <a:t>documentary films </a:t>
            </a:r>
            <a:r>
              <a:rPr lang="hr-HR" sz="2400" b="1" dirty="0">
                <a:effectLst/>
                <a:latin typeface="+mn-lt"/>
                <a:ea typeface="Calibri" panose="020F0502020204030204" pitchFamily="34" charset="0"/>
              </a:rPr>
              <a:t>etc.</a:t>
            </a:r>
            <a:endParaRPr lang="en-US" sz="2400" dirty="0">
              <a:latin typeface="+mn-lt"/>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221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3EB1-9AC0-5C06-D8C0-1D6E53476F3B}"/>
              </a:ext>
            </a:extLst>
          </p:cNvPr>
          <p:cNvSpPr>
            <a:spLocks noGrp="1"/>
          </p:cNvSpPr>
          <p:nvPr>
            <p:ph type="title"/>
          </p:nvPr>
        </p:nvSpPr>
        <p:spPr>
          <a:xfrm>
            <a:off x="646111" y="452718"/>
            <a:ext cx="9404723" cy="909917"/>
          </a:xfrm>
        </p:spPr>
        <p:txBody>
          <a:bodyPr/>
          <a:lstStyle/>
          <a:p>
            <a:r>
              <a:rPr lang="hr-HR" sz="2800" b="1" dirty="0">
                <a:solidFill>
                  <a:schemeClr val="bg1"/>
                </a:solidFill>
                <a:effectLst/>
                <a:latin typeface="+mn-lt"/>
                <a:ea typeface="Calibri" panose="020F0502020204030204" pitchFamily="34" charset="0"/>
              </a:rPr>
              <a:t>Conclusion</a:t>
            </a:r>
            <a:endParaRPr lang="en-US" sz="2800" dirty="0">
              <a:solidFill>
                <a:schemeClr val="bg1"/>
              </a:solidFill>
              <a:latin typeface="+mn-lt"/>
            </a:endParaRPr>
          </a:p>
        </p:txBody>
      </p:sp>
      <p:sp>
        <p:nvSpPr>
          <p:cNvPr id="3" name="Content Placeholder 2">
            <a:extLst>
              <a:ext uri="{FF2B5EF4-FFF2-40B4-BE49-F238E27FC236}">
                <a16:creationId xmlns:a16="http://schemas.microsoft.com/office/drawing/2014/main" id="{EE5230F0-C5BF-7535-DB74-BBAD00700231}"/>
              </a:ext>
            </a:extLst>
          </p:cNvPr>
          <p:cNvSpPr>
            <a:spLocks noGrp="1"/>
          </p:cNvSpPr>
          <p:nvPr>
            <p:ph idx="1"/>
          </p:nvPr>
        </p:nvSpPr>
        <p:spPr>
          <a:xfrm>
            <a:off x="806824" y="1532966"/>
            <a:ext cx="9243029" cy="4715434"/>
          </a:xfrm>
        </p:spPr>
        <p:txBody>
          <a:bodyPr>
            <a:normAutofit lnSpcReduction="10000"/>
          </a:bodyPr>
          <a:lstStyle/>
          <a:p>
            <a:pPr algn="just">
              <a:lnSpc>
                <a:spcPct val="115000"/>
              </a:lnSpc>
              <a:spcAft>
                <a:spcPts val="1000"/>
              </a:spcAft>
            </a:pPr>
            <a:r>
              <a:rPr lang="hr-HR" b="1" dirty="0">
                <a:latin typeface="+mn-lt"/>
                <a:ea typeface="Calibri" panose="020F0502020204030204" pitchFamily="34" charset="0"/>
                <a:cs typeface="Times New Roman" panose="02020603050405020304" pitchFamily="18" charset="0"/>
              </a:rPr>
              <a:t>M</a:t>
            </a:r>
            <a:r>
              <a:rPr lang="en-US" b="1" dirty="0" err="1">
                <a:effectLst/>
                <a:latin typeface="+mn-lt"/>
                <a:ea typeface="Calibri" panose="020F0502020204030204" pitchFamily="34" charset="0"/>
                <a:cs typeface="Times New Roman" panose="02020603050405020304" pitchFamily="18" charset="0"/>
              </a:rPr>
              <a:t>emories</a:t>
            </a:r>
            <a:r>
              <a:rPr lang="en-US" b="1" dirty="0">
                <a:effectLst/>
                <a:latin typeface="+mn-lt"/>
                <a:ea typeface="Calibri" panose="020F0502020204030204" pitchFamily="34" charset="0"/>
                <a:cs typeface="Times New Roman" panose="02020603050405020304" pitchFamily="18" charset="0"/>
              </a:rPr>
              <a:t> (although not a primary source) as a valuable</a:t>
            </a:r>
            <a:r>
              <a:rPr lang="en-US" b="1" dirty="0">
                <a:solidFill>
                  <a:srgbClr val="FF0000"/>
                </a:solidFill>
                <a:effectLst/>
                <a:latin typeface="+mn-lt"/>
                <a:ea typeface="Calibri" panose="020F0502020204030204" pitchFamily="34" charset="0"/>
                <a:cs typeface="Times New Roman" panose="02020603050405020304" pitchFamily="18" charset="0"/>
              </a:rPr>
              <a:t> </a:t>
            </a:r>
            <a:r>
              <a:rPr lang="en-US" b="1" dirty="0">
                <a:effectLst/>
                <a:latin typeface="+mn-lt"/>
                <a:ea typeface="Calibri" panose="020F0502020204030204" pitchFamily="34" charset="0"/>
                <a:cs typeface="Times New Roman" panose="02020603050405020304" pitchFamily="18" charset="0"/>
              </a:rPr>
              <a:t>complement to the understanding of certain historical processes, events or help in studying the history "from below" of certain groups or phenomena (which are often not of primary interest)</a:t>
            </a:r>
            <a:r>
              <a:rPr lang="hr-HR" b="1" dirty="0">
                <a:effectLst/>
                <a:latin typeface="+mn-lt"/>
                <a:ea typeface="Calibri" panose="020F0502020204030204" pitchFamily="34" charset="0"/>
                <a:cs typeface="Times New Roman" panose="02020603050405020304" pitchFamily="18" charset="0"/>
              </a:rPr>
              <a:t>.</a:t>
            </a:r>
            <a:endParaRPr lang="en-US"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hr-HR" b="1" dirty="0">
                <a:latin typeface="+mn-lt"/>
                <a:ea typeface="Calibri" panose="020F0502020204030204" pitchFamily="34" charset="0"/>
                <a:cs typeface="Times New Roman" panose="02020603050405020304" pitchFamily="18" charset="0"/>
              </a:rPr>
              <a:t>T</a:t>
            </a:r>
            <a:r>
              <a:rPr lang="en-US" b="1" dirty="0">
                <a:effectLst/>
                <a:latin typeface="+mn-lt"/>
                <a:ea typeface="Calibri" panose="020F0502020204030204" pitchFamily="34" charset="0"/>
                <a:cs typeface="Times New Roman" panose="02020603050405020304" pitchFamily="18" charset="0"/>
              </a:rPr>
              <a:t>he activity of the Center developed from simpler to more complex undertakings and projects</a:t>
            </a:r>
            <a:endParaRPr lang="en-US"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hr-HR" b="1" dirty="0">
                <a:latin typeface="+mn-lt"/>
                <a:ea typeface="Calibri" panose="020F0502020204030204" pitchFamily="34" charset="0"/>
                <a:cs typeface="Times New Roman" panose="02020603050405020304" pitchFamily="18" charset="0"/>
              </a:rPr>
              <a:t>A</a:t>
            </a:r>
            <a:r>
              <a:rPr lang="en-US" b="1" dirty="0" err="1">
                <a:effectLst/>
                <a:latin typeface="+mn-lt"/>
                <a:ea typeface="Calibri" panose="020F0502020204030204" pitchFamily="34" charset="0"/>
                <a:cs typeface="Times New Roman" panose="02020603050405020304" pitchFamily="18" charset="0"/>
              </a:rPr>
              <a:t>cquired</a:t>
            </a:r>
            <a:r>
              <a:rPr lang="en-US" b="1" dirty="0">
                <a:effectLst/>
                <a:latin typeface="+mn-lt"/>
                <a:ea typeface="Calibri" panose="020F0502020204030204" pitchFamily="34" charset="0"/>
                <a:cs typeface="Times New Roman" panose="02020603050405020304" pitchFamily="18" charset="0"/>
              </a:rPr>
              <a:t> materials and acquired experiences were used for the reconstruction of the history of the Homeland War (books, documentary films, scientific and other projects...)</a:t>
            </a:r>
            <a:r>
              <a:rPr lang="hr-HR" b="1" dirty="0">
                <a:effectLst/>
                <a:latin typeface="+mn-lt"/>
                <a:ea typeface="Calibri" panose="020F0502020204030204" pitchFamily="34" charset="0"/>
                <a:cs typeface="Times New Roman" panose="02020603050405020304" pitchFamily="18" charset="0"/>
              </a:rPr>
              <a:t>.</a:t>
            </a:r>
            <a:endParaRPr lang="en-US"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hr-HR" b="1" dirty="0">
                <a:latin typeface="+mn-lt"/>
                <a:ea typeface="Calibri" panose="020F0502020204030204" pitchFamily="34" charset="0"/>
                <a:cs typeface="Times New Roman" panose="02020603050405020304" pitchFamily="18" charset="0"/>
              </a:rPr>
              <a:t>P</a:t>
            </a:r>
            <a:r>
              <a:rPr lang="en-US" b="1" dirty="0" err="1">
                <a:effectLst/>
                <a:latin typeface="+mn-lt"/>
                <a:ea typeface="Calibri" panose="020F0502020204030204" pitchFamily="34" charset="0"/>
                <a:cs typeface="Times New Roman" panose="02020603050405020304" pitchFamily="18" charset="0"/>
              </a:rPr>
              <a:t>ast</a:t>
            </a:r>
            <a:r>
              <a:rPr lang="en-US" b="1" dirty="0">
                <a:effectLst/>
                <a:latin typeface="+mn-lt"/>
                <a:ea typeface="Calibri" panose="020F0502020204030204" pitchFamily="34" charset="0"/>
                <a:cs typeface="Times New Roman" panose="02020603050405020304" pitchFamily="18" charset="0"/>
              </a:rPr>
              <a:t> efforts and experience have shown the justification and importance of interdisciplinary and inter-institutional cooperation</a:t>
            </a:r>
            <a:r>
              <a:rPr lang="hr-HR" b="1" dirty="0">
                <a:effectLst/>
                <a:latin typeface="+mn-lt"/>
                <a:ea typeface="Calibri" panose="020F0502020204030204" pitchFamily="34" charset="0"/>
                <a:cs typeface="Times New Roman" panose="02020603050405020304" pitchFamily="18" charset="0"/>
              </a:rPr>
              <a:t>.</a:t>
            </a:r>
            <a:endParaRPr lang="en-US" dirty="0">
              <a:effectLst/>
              <a:latin typeface="+mn-lt"/>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063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A1C5-1976-AAE2-E5A6-F37390C83557}"/>
              </a:ext>
            </a:extLst>
          </p:cNvPr>
          <p:cNvSpPr>
            <a:spLocks noGrp="1"/>
          </p:cNvSpPr>
          <p:nvPr>
            <p:ph type="title"/>
          </p:nvPr>
        </p:nvSpPr>
        <p:spPr>
          <a:xfrm>
            <a:off x="646111" y="452718"/>
            <a:ext cx="9851560" cy="1618129"/>
          </a:xfrm>
        </p:spPr>
        <p:txBody>
          <a:bodyPr/>
          <a:lstStyle/>
          <a:p>
            <a:r>
              <a:rPr lang="hr-HR" sz="3600" b="1" dirty="0">
                <a:solidFill>
                  <a:schemeClr val="bg1"/>
                </a:solidFill>
              </a:rPr>
              <a:t>Croatian Memorial and Documentation Center of the Homeland War</a:t>
            </a:r>
            <a:endParaRPr lang="en-US" sz="3600" b="1" dirty="0">
              <a:solidFill>
                <a:schemeClr val="bg1"/>
              </a:solidFill>
            </a:endParaRPr>
          </a:p>
        </p:txBody>
      </p:sp>
      <p:sp>
        <p:nvSpPr>
          <p:cNvPr id="3" name="Content Placeholder 2">
            <a:extLst>
              <a:ext uri="{FF2B5EF4-FFF2-40B4-BE49-F238E27FC236}">
                <a16:creationId xmlns:a16="http://schemas.microsoft.com/office/drawing/2014/main" id="{CE0A43AA-3EA0-45FA-F0FF-02F22E825498}"/>
              </a:ext>
            </a:extLst>
          </p:cNvPr>
          <p:cNvSpPr>
            <a:spLocks noGrp="1"/>
          </p:cNvSpPr>
          <p:nvPr>
            <p:ph idx="1"/>
          </p:nvPr>
        </p:nvSpPr>
        <p:spPr>
          <a:xfrm>
            <a:off x="717176" y="1792942"/>
            <a:ext cx="10614212" cy="4455458"/>
          </a:xfrm>
        </p:spPr>
        <p:txBody>
          <a:bodyPr/>
          <a:lstStyle/>
          <a:p>
            <a:endParaRPr lang="hr-HR" sz="2000" dirty="0"/>
          </a:p>
          <a:p>
            <a:r>
              <a:rPr lang="en-US" sz="2000" dirty="0"/>
              <a:t>It is a central establishment concerned with the research of the Homeland War and the only specialized archive in Croatia that collects all the records from the Homeland War</a:t>
            </a:r>
            <a:r>
              <a:rPr lang="hr-HR" sz="2000" dirty="0"/>
              <a:t>. </a:t>
            </a:r>
          </a:p>
          <a:p>
            <a:endParaRPr lang="hr-HR" sz="2000" dirty="0"/>
          </a:p>
          <a:p>
            <a:r>
              <a:rPr lang="hr-HR" sz="2000" dirty="0"/>
              <a:t>It</a:t>
            </a:r>
            <a:r>
              <a:rPr lang="en-US" sz="2000" dirty="0"/>
              <a:t> has the mission to collect, arrange, safe keep, professionally and scientifically research and publish archive records from the Homeland War.</a:t>
            </a:r>
            <a:endParaRPr lang="hr-HR" sz="2000" dirty="0"/>
          </a:p>
          <a:p>
            <a:endParaRPr lang="en-US" dirty="0"/>
          </a:p>
        </p:txBody>
      </p:sp>
    </p:spTree>
    <p:extLst>
      <p:ext uri="{BB962C8B-B14F-4D97-AF65-F5344CB8AC3E}">
        <p14:creationId xmlns:p14="http://schemas.microsoft.com/office/powerpoint/2010/main" val="428105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DEE2-D2E5-AA4C-34CD-A01EF2A0AB21}"/>
              </a:ext>
            </a:extLst>
          </p:cNvPr>
          <p:cNvSpPr>
            <a:spLocks noGrp="1"/>
          </p:cNvSpPr>
          <p:nvPr>
            <p:ph type="title"/>
          </p:nvPr>
        </p:nvSpPr>
        <p:spPr>
          <a:xfrm>
            <a:off x="646111" y="452718"/>
            <a:ext cx="9404723" cy="1187546"/>
          </a:xfrm>
        </p:spPr>
        <p:txBody>
          <a:bodyPr/>
          <a:lstStyle/>
          <a:p>
            <a:pPr>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Methodology of collecting and processing memoir material in the Center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3D4ED3D-24EA-9B75-F314-55B32855F682}"/>
              </a:ext>
            </a:extLst>
          </p:cNvPr>
          <p:cNvSpPr>
            <a:spLocks noGrp="1"/>
          </p:cNvSpPr>
          <p:nvPr>
            <p:ph idx="1"/>
          </p:nvPr>
        </p:nvSpPr>
        <p:spPr>
          <a:xfrm>
            <a:off x="1269242" y="1640264"/>
            <a:ext cx="8780611" cy="4608135"/>
          </a:xfrm>
        </p:spPr>
        <p:txBody>
          <a:bodyPr>
            <a:normAutofit/>
          </a:bodyPr>
          <a:lstStyle/>
          <a:p>
            <a:pPr marL="0" indent="0">
              <a:buNone/>
            </a:pPr>
            <a:endParaRPr lang="hr-HR" kern="100" dirty="0">
              <a:effectLst/>
              <a:latin typeface="Century Gothic" panose="020B0502020202020204" pitchFamily="34" charset="0"/>
              <a:ea typeface="Calibri" panose="020F0502020204030204" pitchFamily="34" charset="0"/>
              <a:cs typeface="Times New Roman" panose="02020603050405020304" pitchFamily="18" charset="0"/>
            </a:endParaRPr>
          </a:p>
          <a:p>
            <a:r>
              <a:rPr lang="hr-HR" dirty="0"/>
              <a:t>The Center also </a:t>
            </a:r>
            <a:r>
              <a:rPr lang="en-US" dirty="0"/>
              <a:t>collects, preserves and processes memoir material from the period of the Homeland War</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and present records, memories, statements or similar </a:t>
            </a:r>
            <a:r>
              <a:rPr lang="hr-HR" kern="100" dirty="0" err="1">
                <a:latin typeface="Century Gothic" panose="020B0502020202020204" pitchFamily="34" charset="0"/>
                <a:ea typeface="Calibri" panose="020F0502020204030204" pitchFamily="34" charset="0"/>
                <a:cs typeface="Times New Roman" panose="02020603050405020304" pitchFamily="18" charset="0"/>
              </a:rPr>
              <a:t>sources</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of </a:t>
            </a:r>
            <a:r>
              <a:rPr lang="hr-HR" kern="100" dirty="0" err="1">
                <a:effectLst/>
                <a:latin typeface="Century Gothic" panose="020B0502020202020204" pitchFamily="34" charset="0"/>
                <a:ea typeface="Calibri" panose="020F0502020204030204" pitchFamily="34" charset="0"/>
                <a:cs typeface="Times New Roman" panose="02020603050405020304" pitchFamily="18" charset="0"/>
              </a:rPr>
              <a:t>the</a:t>
            </a:r>
            <a:r>
              <a:rPr lang="hr-HR" kern="1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direct participants </a:t>
            </a:r>
            <a:r>
              <a:rPr lang="hr-HR" kern="100" dirty="0" err="1">
                <a:effectLst/>
                <a:latin typeface="Century Gothic" panose="020B0502020202020204" pitchFamily="34" charset="0"/>
                <a:ea typeface="Calibri" panose="020F0502020204030204" pitchFamily="34" charset="0"/>
                <a:cs typeface="Times New Roman" panose="02020603050405020304" pitchFamily="18" charset="0"/>
              </a:rPr>
              <a:t>of</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the Homeland War to the pub</a:t>
            </a:r>
            <a:r>
              <a:rPr lang="hr-HR" kern="100" dirty="0">
                <a:effectLst/>
                <a:latin typeface="Century Gothic" panose="020B0502020202020204" pitchFamily="34" charset="0"/>
                <a:ea typeface="Calibri" panose="020F0502020204030204" pitchFamily="34" charset="0"/>
                <a:cs typeface="Times New Roman" panose="02020603050405020304" pitchFamily="18" charset="0"/>
              </a:rPr>
              <a:t>lic</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so that </a:t>
            </a:r>
            <a:r>
              <a:rPr lang="en-US" dirty="0"/>
              <a:t>information about that period of Croatian contemporary history </a:t>
            </a:r>
            <a:r>
              <a:rPr lang="hr-HR" dirty="0"/>
              <a:t>c</a:t>
            </a:r>
            <a:r>
              <a:rPr lang="en-US" dirty="0" err="1"/>
              <a:t>ould</a:t>
            </a:r>
            <a:r>
              <a:rPr lang="en-US" dirty="0"/>
              <a:t> be available to </a:t>
            </a:r>
            <a:r>
              <a:rPr lang="hr-HR" dirty="0"/>
              <a:t>the </a:t>
            </a:r>
            <a:r>
              <a:rPr lang="en-US" dirty="0"/>
              <a:t>researchers and </a:t>
            </a:r>
            <a:r>
              <a:rPr lang="hr-HR" dirty="0"/>
              <a:t>to </a:t>
            </a:r>
            <a:r>
              <a:rPr lang="en-US" dirty="0"/>
              <a:t>the general public</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a:t>
            </a:r>
            <a:endParaRPr lang="hr-HR"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hr-HR" kern="100" dirty="0">
              <a:latin typeface="Century Gothic" panose="020B0502020202020204" pitchFamily="34" charset="0"/>
              <a:ea typeface="Calibri" panose="020F0502020204030204" pitchFamily="34" charset="0"/>
              <a:cs typeface="Times New Roman" panose="02020603050405020304" pitchFamily="18" charset="0"/>
            </a:endParaRPr>
          </a:p>
          <a:p>
            <a:r>
              <a:rPr lang="en-US" kern="100" dirty="0">
                <a:effectLst/>
                <a:latin typeface="Century Gothic" panose="020B0502020202020204" pitchFamily="34" charset="0"/>
                <a:ea typeface="Calibri" panose="020F0502020204030204" pitchFamily="34" charset="0"/>
                <a:cs typeface="Times New Roman" panose="02020603050405020304" pitchFamily="18" charset="0"/>
              </a:rPr>
              <a:t>This is important because these private notes, memories, statements and various records or studies of the participants of the Homeland War often reveal new and unknown events or new aspects of a known and already described event, which can be used to </a:t>
            </a:r>
            <a:r>
              <a:rPr lang="hr-HR" kern="100" dirty="0">
                <a:latin typeface="Century Gothic" panose="020B0502020202020204" pitchFamily="34" charset="0"/>
                <a:ea typeface="Calibri" panose="020F0502020204030204" pitchFamily="34" charset="0"/>
                <a:cs typeface="Times New Roman" panose="02020603050405020304" pitchFamily="18" charset="0"/>
              </a:rPr>
              <a:t>extend </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existing documents and records.</a:t>
            </a:r>
          </a:p>
          <a:p>
            <a:endParaRPr lang="en-US"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529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8E257-6DEE-075B-7252-C7D3F7C1F068}"/>
              </a:ext>
            </a:extLst>
          </p:cNvPr>
          <p:cNvSpPr>
            <a:spLocks noGrp="1"/>
          </p:cNvSpPr>
          <p:nvPr>
            <p:ph idx="1"/>
          </p:nvPr>
        </p:nvSpPr>
        <p:spPr>
          <a:xfrm>
            <a:off x="736980" y="395786"/>
            <a:ext cx="9312874" cy="5852614"/>
          </a:xfrm>
        </p:spPr>
        <p:txBody>
          <a:bodyPr>
            <a:normAutofit/>
          </a:bodyPr>
          <a:lstStyle/>
          <a:p>
            <a:pPr algn="just">
              <a:lnSpc>
                <a:spcPct val="107000"/>
              </a:lnSpc>
              <a:spcAft>
                <a:spcPts val="800"/>
              </a:spcAft>
            </a:pPr>
            <a:endParaRPr lang="hr-HR"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hr-HR"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hr-HR" kern="100" dirty="0">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2400" kern="100" dirty="0">
                <a:effectLst/>
                <a:latin typeface="+mn-lt"/>
                <a:ea typeface="Calibri" panose="020F0502020204030204" pitchFamily="34" charset="0"/>
                <a:cs typeface="Times New Roman" panose="02020603050405020304" pitchFamily="18" charset="0"/>
              </a:rPr>
              <a:t>Memoir material</a:t>
            </a:r>
            <a:r>
              <a:rPr lang="hr-HR" sz="2400" kern="100" dirty="0">
                <a:effectLst/>
                <a:latin typeface="+mn-lt"/>
                <a:ea typeface="Calibri" panose="020F0502020204030204" pitchFamily="34" charset="0"/>
                <a:cs typeface="Times New Roman" panose="02020603050405020304" pitchFamily="18" charset="0"/>
              </a:rPr>
              <a:t> </a:t>
            </a:r>
            <a:r>
              <a:rPr lang="en-US" sz="2400" dirty="0"/>
              <a:t>can often be subjective</a:t>
            </a:r>
            <a:r>
              <a:rPr lang="en-US" sz="2400" kern="100" dirty="0">
                <a:effectLst/>
                <a:latin typeface="+mn-lt"/>
                <a:ea typeface="Calibri" panose="020F0502020204030204" pitchFamily="34" charset="0"/>
                <a:cs typeface="Times New Roman" panose="02020603050405020304" pitchFamily="18" charset="0"/>
              </a:rPr>
              <a:t>, expressing one's own impressions about certain events or persons, so in accordance with </a:t>
            </a:r>
            <a:r>
              <a:rPr lang="en-US" sz="2400" kern="100" dirty="0" err="1">
                <a:effectLst/>
                <a:latin typeface="+mn-lt"/>
                <a:ea typeface="Calibri" panose="020F0502020204030204" pitchFamily="34" charset="0"/>
                <a:cs typeface="Times New Roman" panose="02020603050405020304" pitchFamily="18" charset="0"/>
              </a:rPr>
              <a:t>th</a:t>
            </a:r>
            <a:r>
              <a:rPr lang="hr-HR" sz="2400" kern="100" dirty="0">
                <a:effectLst/>
                <a:latin typeface="+mn-lt"/>
                <a:ea typeface="Calibri" panose="020F0502020204030204" pitchFamily="34" charset="0"/>
                <a:cs typeface="Times New Roman" panose="02020603050405020304" pitchFamily="18" charset="0"/>
              </a:rPr>
              <a:t>at</a:t>
            </a:r>
            <a:r>
              <a:rPr lang="en-US" sz="2400" kern="100" dirty="0">
                <a:effectLst/>
                <a:latin typeface="+mn-lt"/>
                <a:ea typeface="Calibri" panose="020F0502020204030204" pitchFamily="34" charset="0"/>
                <a:cs typeface="Times New Roman" panose="02020603050405020304" pitchFamily="18" charset="0"/>
              </a:rPr>
              <a:t>, </a:t>
            </a:r>
            <a:r>
              <a:rPr lang="hr-HR" sz="2400" kern="100" dirty="0" err="1">
                <a:latin typeface="+mn-lt"/>
                <a:ea typeface="Calibri" panose="020F0502020204030204" pitchFamily="34" charset="0"/>
                <a:cs typeface="Times New Roman" panose="02020603050405020304" pitchFamily="18" charset="0"/>
              </a:rPr>
              <a:t>we</a:t>
            </a:r>
            <a:r>
              <a:rPr lang="hr-HR" sz="2400" kern="100" dirty="0">
                <a:latin typeface="+mn-lt"/>
                <a:ea typeface="Calibri" panose="020F0502020204030204" pitchFamily="34" charset="0"/>
                <a:cs typeface="Times New Roman" panose="02020603050405020304" pitchFamily="18" charset="0"/>
              </a:rPr>
              <a:t> </a:t>
            </a:r>
            <a:r>
              <a:rPr lang="hr-HR" sz="2400" kern="100" dirty="0" err="1">
                <a:latin typeface="+mn-lt"/>
                <a:ea typeface="Calibri" panose="020F0502020204030204" pitchFamily="34" charset="0"/>
                <a:cs typeface="Times New Roman" panose="02020603050405020304" pitchFamily="18" charset="0"/>
              </a:rPr>
              <a:t>have</a:t>
            </a:r>
            <a:r>
              <a:rPr lang="hr-HR" sz="2400" kern="100" dirty="0">
                <a:latin typeface="+mn-lt"/>
                <a:ea typeface="Calibri" panose="020F0502020204030204" pitchFamily="34" charset="0"/>
                <a:cs typeface="Times New Roman" panose="02020603050405020304" pitchFamily="18" charset="0"/>
              </a:rPr>
              <a:t> to</a:t>
            </a:r>
            <a:r>
              <a:rPr lang="en-US" sz="2400" kern="100" dirty="0">
                <a:effectLst/>
                <a:latin typeface="+mn-lt"/>
                <a:ea typeface="Calibri" panose="020F0502020204030204" pitchFamily="34" charset="0"/>
                <a:cs typeface="Times New Roman" panose="02020603050405020304" pitchFamily="18" charset="0"/>
              </a:rPr>
              <a:t> be careful in its use, i.e. try to compare it with existing official documents about the same event or at least other memoir material about the same event if it exists, such as the statements of several persons about the same event, person, etc.</a:t>
            </a:r>
            <a:endParaRPr lang="hr-HR" sz="2400"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US" kern="100" dirty="0">
              <a:effectLst/>
              <a:latin typeface="+mn-l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kern="100" dirty="0">
                <a:effectLst/>
                <a:latin typeface="+mn-lt"/>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6986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16D55-A0EF-BF35-0713-7CCC7F055FAA}"/>
              </a:ext>
            </a:extLst>
          </p:cNvPr>
          <p:cNvSpPr>
            <a:spLocks noGrp="1"/>
          </p:cNvSpPr>
          <p:nvPr>
            <p:ph idx="1"/>
          </p:nvPr>
        </p:nvSpPr>
        <p:spPr>
          <a:xfrm>
            <a:off x="1103312" y="950260"/>
            <a:ext cx="8946541" cy="5298140"/>
          </a:xfrm>
        </p:spPr>
        <p:txBody>
          <a:bodyPr/>
          <a:lstStyle/>
          <a:p>
            <a:endParaRPr lang="hr-HR" kern="100" dirty="0">
              <a:effectLst/>
              <a:latin typeface="+mn-lt"/>
              <a:ea typeface="Calibri" panose="020F0502020204030204" pitchFamily="34" charset="0"/>
              <a:cs typeface="Times New Roman" panose="02020603050405020304" pitchFamily="18" charset="0"/>
            </a:endParaRPr>
          </a:p>
          <a:p>
            <a:endParaRPr lang="hr-HR" kern="100" dirty="0">
              <a:latin typeface="+mn-lt"/>
              <a:ea typeface="Calibri" panose="020F0502020204030204" pitchFamily="34" charset="0"/>
              <a:cs typeface="Times New Roman" panose="02020603050405020304" pitchFamily="18" charset="0"/>
            </a:endParaRPr>
          </a:p>
          <a:p>
            <a:r>
              <a:rPr lang="en-US" sz="2400" kern="100" dirty="0">
                <a:effectLst/>
                <a:latin typeface="+mn-lt"/>
                <a:ea typeface="Calibri" panose="020F0502020204030204" pitchFamily="34" charset="0"/>
                <a:cs typeface="Times New Roman" panose="02020603050405020304" pitchFamily="18" charset="0"/>
              </a:rPr>
              <a:t>Although it is defined as secondary historical material, </a:t>
            </a:r>
            <a:r>
              <a:rPr lang="en-US" sz="2400" kern="100" dirty="0" err="1">
                <a:effectLst/>
                <a:latin typeface="+mn-lt"/>
                <a:ea typeface="Calibri" panose="020F0502020204030204" pitchFamily="34" charset="0"/>
                <a:cs typeface="Times New Roman" panose="02020603050405020304" pitchFamily="18" charset="0"/>
              </a:rPr>
              <a:t>th</a:t>
            </a:r>
            <a:r>
              <a:rPr lang="hr-HR" sz="2400" kern="100" dirty="0">
                <a:effectLst/>
                <a:latin typeface="+mn-lt"/>
                <a:ea typeface="Calibri" panose="020F0502020204030204" pitchFamily="34" charset="0"/>
                <a:cs typeface="Times New Roman" panose="02020603050405020304" pitchFamily="18" charset="0"/>
              </a:rPr>
              <a:t>at doesn’t </a:t>
            </a:r>
            <a:r>
              <a:rPr lang="en-US" sz="2400" kern="100" dirty="0">
                <a:effectLst/>
                <a:latin typeface="+mn-lt"/>
                <a:ea typeface="Calibri" panose="020F0502020204030204" pitchFamily="34" charset="0"/>
                <a:cs typeface="Times New Roman" panose="02020603050405020304" pitchFamily="18" charset="0"/>
              </a:rPr>
              <a:t>reduce the fact that expressing one's own impressions and </a:t>
            </a:r>
            <a:r>
              <a:rPr lang="hr-HR" sz="2400" kern="100" dirty="0">
                <a:effectLst/>
                <a:latin typeface="+mn-lt"/>
                <a:ea typeface="Calibri" panose="020F0502020204030204" pitchFamily="34" charset="0"/>
                <a:cs typeface="Times New Roman" panose="02020603050405020304" pitchFamily="18" charset="0"/>
              </a:rPr>
              <a:t>memories </a:t>
            </a:r>
            <a:r>
              <a:rPr lang="en-US" sz="2400" kern="100" dirty="0">
                <a:effectLst/>
                <a:latin typeface="+mn-lt"/>
                <a:ea typeface="Calibri" panose="020F0502020204030204" pitchFamily="34" charset="0"/>
                <a:cs typeface="Times New Roman" panose="02020603050405020304" pitchFamily="18" charset="0"/>
              </a:rPr>
              <a:t>is important in the context of a more comprehensive and better understanding of the atmosphere of the period in question, or of an individual event, person, etc. The credibility of memoir material is all the greater if the content can be confirmed by other participants of the same event, i.e. official documents if they exist.</a:t>
            </a:r>
          </a:p>
          <a:p>
            <a:endParaRPr lang="en-US" dirty="0"/>
          </a:p>
        </p:txBody>
      </p:sp>
    </p:spTree>
    <p:extLst>
      <p:ext uri="{BB962C8B-B14F-4D97-AF65-F5344CB8AC3E}">
        <p14:creationId xmlns:p14="http://schemas.microsoft.com/office/powerpoint/2010/main" val="16978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46B2A-CB46-D189-A373-A4C97C3B46C0}"/>
              </a:ext>
            </a:extLst>
          </p:cNvPr>
          <p:cNvSpPr>
            <a:spLocks noGrp="1"/>
          </p:cNvSpPr>
          <p:nvPr>
            <p:ph idx="1"/>
          </p:nvPr>
        </p:nvSpPr>
        <p:spPr>
          <a:xfrm>
            <a:off x="1103312" y="564776"/>
            <a:ext cx="8946541" cy="5683624"/>
          </a:xfrm>
        </p:spPr>
        <p:txBody>
          <a:bodyPr/>
          <a:lstStyle/>
          <a:p>
            <a:endParaRPr lang="hr-HR" dirty="0">
              <a:effectLst/>
              <a:latin typeface="+mn-lt"/>
              <a:ea typeface="Calibri" panose="020F0502020204030204" pitchFamily="34" charset="0"/>
              <a:cs typeface="Times New Roman" panose="02020603050405020304" pitchFamily="18" charset="0"/>
            </a:endParaRPr>
          </a:p>
          <a:p>
            <a:r>
              <a:rPr lang="hr-HR" kern="100" dirty="0">
                <a:latin typeface="+mn-lt"/>
                <a:ea typeface="Calibri" panose="020F0502020204030204" pitchFamily="34" charset="0"/>
                <a:cs typeface="Times New Roman" panose="02020603050405020304" pitchFamily="18" charset="0"/>
              </a:rPr>
              <a:t>T</a:t>
            </a:r>
            <a:r>
              <a:rPr lang="en-US" kern="100" dirty="0">
                <a:effectLst/>
                <a:latin typeface="+mn-lt"/>
                <a:ea typeface="Calibri" panose="020F0502020204030204" pitchFamily="34" charset="0"/>
                <a:cs typeface="Times New Roman" panose="02020603050405020304" pitchFamily="18" charset="0"/>
              </a:rPr>
              <a:t>he Center's Collection of Memoirs (HR-HMDCDR, 17., Collection of Memoirs) contains a total of more than 830 hours of audio recordings</a:t>
            </a:r>
            <a:r>
              <a:rPr lang="hr-HR" kern="100" dirty="0">
                <a:effectLst/>
                <a:latin typeface="+mn-lt"/>
                <a:ea typeface="Calibri" panose="020F0502020204030204" pitchFamily="34" charset="0"/>
                <a:cs typeface="Times New Roman" panose="02020603050405020304" pitchFamily="18" charset="0"/>
              </a:rPr>
              <a:t>. </a:t>
            </a:r>
            <a:endParaRPr lang="hr-HR" dirty="0">
              <a:effectLst/>
              <a:latin typeface="+mn-lt"/>
              <a:ea typeface="Calibri" panose="020F0502020204030204" pitchFamily="34" charset="0"/>
              <a:cs typeface="Times New Roman" panose="02020603050405020304" pitchFamily="18" charset="0"/>
            </a:endParaRPr>
          </a:p>
          <a:p>
            <a:endParaRPr lang="hr-HR" dirty="0">
              <a:latin typeface="+mn-lt"/>
              <a:ea typeface="Calibri" panose="020F0502020204030204" pitchFamily="34" charset="0"/>
              <a:cs typeface="Times New Roman" panose="02020603050405020304" pitchFamily="18" charset="0"/>
            </a:endParaRPr>
          </a:p>
          <a:p>
            <a:r>
              <a:rPr lang="en-US" dirty="0">
                <a:effectLst/>
                <a:latin typeface="+mn-lt"/>
                <a:ea typeface="Calibri" panose="020F0502020204030204" pitchFamily="34" charset="0"/>
                <a:cs typeface="Times New Roman" panose="02020603050405020304" pitchFamily="18" charset="0"/>
              </a:rPr>
              <a:t>As part of its publishing activities, the Center launched a special series of books under the title Republic of Croatia and the Homeland War 1990-1995. – memoir material. These books, based on the records </a:t>
            </a:r>
            <a:r>
              <a:rPr lang="en-US" kern="100" dirty="0">
                <a:effectLst/>
                <a:latin typeface="+mn-lt"/>
                <a:ea typeface="Calibri" panose="020F0502020204030204" pitchFamily="34" charset="0"/>
                <a:cs typeface="Times New Roman" panose="02020603050405020304" pitchFamily="18" charset="0"/>
              </a:rPr>
              <a:t>of direct participants who most often collaborated with the Center as authors during publication, covered numerous topics from the Homeland War, for example the Croatian Navy, foreign volunteers in the defense of Croatia, the </a:t>
            </a:r>
            <a:r>
              <a:rPr lang="hr-HR" kern="100" dirty="0" err="1">
                <a:latin typeface="+mn-lt"/>
                <a:ea typeface="Calibri" panose="020F0502020204030204" pitchFamily="34" charset="0"/>
                <a:cs typeface="Times New Roman" panose="02020603050405020304" pitchFamily="18" charset="0"/>
              </a:rPr>
              <a:t>Bulwark</a:t>
            </a:r>
            <a:r>
              <a:rPr lang="hr-HR" kern="100" dirty="0">
                <a:latin typeface="+mn-lt"/>
                <a:ea typeface="Calibri" panose="020F0502020204030204" pitchFamily="34" charset="0"/>
                <a:cs typeface="Times New Roman" panose="02020603050405020304" pitchFamily="18" charset="0"/>
              </a:rPr>
              <a:t> </a:t>
            </a:r>
            <a:r>
              <a:rPr lang="en-US" kern="100" dirty="0">
                <a:effectLst/>
                <a:latin typeface="+mn-lt"/>
                <a:ea typeface="Calibri" panose="020F0502020204030204" pitchFamily="34" charset="0"/>
                <a:cs typeface="Times New Roman" panose="02020603050405020304" pitchFamily="18" charset="0"/>
              </a:rPr>
              <a:t>of Love - Mothers for Peace, and certain military actions and operations…</a:t>
            </a:r>
            <a:endParaRPr lang="hr-HR" kern="100"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55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4A410-F800-43B1-5BAF-44728B525A4D}"/>
              </a:ext>
            </a:extLst>
          </p:cNvPr>
          <p:cNvSpPr>
            <a:spLocks noGrp="1"/>
          </p:cNvSpPr>
          <p:nvPr>
            <p:ph idx="1"/>
          </p:nvPr>
        </p:nvSpPr>
        <p:spPr>
          <a:xfrm>
            <a:off x="1103312" y="873458"/>
            <a:ext cx="8946541" cy="5374942"/>
          </a:xfrm>
        </p:spPr>
        <p:txBody>
          <a:bodyPr>
            <a:normAutofit/>
          </a:bodyPr>
          <a:lstStyle/>
          <a:p>
            <a:pPr algn="just">
              <a:lnSpc>
                <a:spcPct val="107000"/>
              </a:lnSpc>
              <a:spcAft>
                <a:spcPts val="800"/>
              </a:spcAft>
            </a:pPr>
            <a:r>
              <a:rPr lang="en-US" kern="100" dirty="0">
                <a:effectLst/>
                <a:latin typeface="+mn-lt"/>
                <a:ea typeface="Calibri" panose="020F0502020204030204" pitchFamily="34" charset="0"/>
                <a:cs typeface="Times New Roman" panose="02020603050405020304" pitchFamily="18" charset="0"/>
              </a:rPr>
              <a:t>So far, the Center has published more than 25 titles in the mentioned series of memoir books.</a:t>
            </a:r>
          </a:p>
          <a:p>
            <a:endParaRPr lang="hr-HR" dirty="0">
              <a:effectLst/>
              <a:latin typeface="+mn-lt"/>
              <a:ea typeface="Calibri" panose="020F0502020204030204" pitchFamily="34" charset="0"/>
              <a:cs typeface="Times New Roman" panose="02020603050405020304" pitchFamily="18" charset="0"/>
            </a:endParaRPr>
          </a:p>
          <a:p>
            <a:endParaRPr lang="en-US" dirty="0">
              <a:latin typeface="+mn-lt"/>
            </a:endParaRPr>
          </a:p>
        </p:txBody>
      </p:sp>
      <p:pic>
        <p:nvPicPr>
          <p:cNvPr id="2" name="Picture 1" descr="https://centardomovinskograta.hr/wp-content/uploads/2018/06/grkovski_bFRONT.jpg">
            <a:extLst>
              <a:ext uri="{FF2B5EF4-FFF2-40B4-BE49-F238E27FC236}">
                <a16:creationId xmlns:a16="http://schemas.microsoft.com/office/drawing/2014/main" id="{9DC518EA-DFF1-BF9B-4F64-1641FC50F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92" y="2028312"/>
            <a:ext cx="172819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6" descr="U:\Knjižnica Centra\HMDCDR izdanja\Naslovnice\Naslovnice HMDCDR Promocija 2020\Med_sestre_teh.jpg">
            <a:extLst>
              <a:ext uri="{FF2B5EF4-FFF2-40B4-BE49-F238E27FC236}">
                <a16:creationId xmlns:a16="http://schemas.microsoft.com/office/drawing/2014/main" id="{4F211D54-2449-E681-CB4F-6E2BF12C44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687" y="3560929"/>
            <a:ext cx="1656184" cy="2260172"/>
          </a:xfrm>
          <a:prstGeom prst="rect">
            <a:avLst/>
          </a:prstGeom>
          <a:noFill/>
          <a:ln>
            <a:noFill/>
          </a:ln>
        </p:spPr>
      </p:pic>
      <p:pic>
        <p:nvPicPr>
          <p:cNvPr id="5" name="Picture 7">
            <a:extLst>
              <a:ext uri="{FF2B5EF4-FFF2-40B4-BE49-F238E27FC236}">
                <a16:creationId xmlns:a16="http://schemas.microsoft.com/office/drawing/2014/main" id="{AE4193AA-A9C9-6948-A885-474E9D5FF3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431" y="1749505"/>
            <a:ext cx="1645642" cy="230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lika 10" descr="https://centardomovinskograta.hr/wp-content/uploads/2013/04/Memoarsko-gradivo-8.jpg">
            <a:extLst>
              <a:ext uri="{FF2B5EF4-FFF2-40B4-BE49-F238E27FC236}">
                <a16:creationId xmlns:a16="http://schemas.microsoft.com/office/drawing/2014/main" id="{7FA862A9-44CA-3921-03C2-F2C492E03A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8750" y="1554273"/>
            <a:ext cx="1835384" cy="2260172"/>
          </a:xfrm>
          <a:prstGeom prst="rect">
            <a:avLst/>
          </a:prstGeom>
          <a:noFill/>
          <a:ln>
            <a:noFill/>
          </a:ln>
        </p:spPr>
      </p:pic>
      <p:pic>
        <p:nvPicPr>
          <p:cNvPr id="7" name="Slika 5" descr="U:\Knjižnica Centra\HMDCDR izdanja\Naslovnice\Naslovnice HMDCDR Promocija 2020\4. vukovarska bojna 3. brigade.jpg">
            <a:extLst>
              <a:ext uri="{FF2B5EF4-FFF2-40B4-BE49-F238E27FC236}">
                <a16:creationId xmlns:a16="http://schemas.microsoft.com/office/drawing/2014/main" id="{013BC12E-5FAC-C3D5-BBA4-3D56CE9CC5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1252" y="4152983"/>
            <a:ext cx="1915036" cy="2433955"/>
          </a:xfrm>
          <a:prstGeom prst="rect">
            <a:avLst/>
          </a:prstGeom>
          <a:noFill/>
          <a:ln>
            <a:noFill/>
          </a:ln>
        </p:spPr>
      </p:pic>
      <p:pic>
        <p:nvPicPr>
          <p:cNvPr id="8" name="Slika 9" descr="U:\Knjižnica Centra\HMDCDR izdanja\Naslovnice\Za fasciklu\Memoarsko\013.jpg">
            <a:extLst>
              <a:ext uri="{FF2B5EF4-FFF2-40B4-BE49-F238E27FC236}">
                <a16:creationId xmlns:a16="http://schemas.microsoft.com/office/drawing/2014/main" id="{7F988CF1-0216-F94F-B392-13A83FAFB2F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4080" y="3144436"/>
            <a:ext cx="2016224" cy="2753676"/>
          </a:xfrm>
          <a:prstGeom prst="rect">
            <a:avLst/>
          </a:prstGeom>
          <a:noFill/>
          <a:ln>
            <a:noFill/>
          </a:ln>
        </p:spPr>
      </p:pic>
    </p:spTree>
    <p:extLst>
      <p:ext uri="{BB962C8B-B14F-4D97-AF65-F5344CB8AC3E}">
        <p14:creationId xmlns:p14="http://schemas.microsoft.com/office/powerpoint/2010/main" val="383982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19784-8198-9D68-16E5-BF9F98BE135A}"/>
              </a:ext>
            </a:extLst>
          </p:cNvPr>
          <p:cNvSpPr>
            <a:spLocks noGrp="1"/>
          </p:cNvSpPr>
          <p:nvPr>
            <p:ph idx="1"/>
          </p:nvPr>
        </p:nvSpPr>
        <p:spPr>
          <a:xfrm>
            <a:off x="1103312" y="339366"/>
            <a:ext cx="8946541" cy="5909034"/>
          </a:xfrm>
        </p:spPr>
        <p:txBody>
          <a:bodyPr/>
          <a:lstStyle/>
          <a:p>
            <a:endParaRPr lang="hr-HR" sz="2400" kern="100" dirty="0">
              <a:latin typeface="+mn-lt"/>
              <a:ea typeface="Calibri" panose="020F0502020204030204" pitchFamily="34" charset="0"/>
              <a:cs typeface="Times New Roman" panose="02020603050405020304" pitchFamily="18" charset="0"/>
            </a:endParaRPr>
          </a:p>
          <a:p>
            <a:r>
              <a:rPr lang="en-US" kern="100" dirty="0">
                <a:effectLst/>
                <a:latin typeface="+mn-lt"/>
                <a:ea typeface="Calibri" panose="020F0502020204030204" pitchFamily="34" charset="0"/>
                <a:cs typeface="Times New Roman" panose="02020603050405020304" pitchFamily="18" charset="0"/>
              </a:rPr>
              <a:t>The collected memoir material of the Center was also used as an important material and source of data for the filming several documentaries about the war (for example, the documentary film "1991, who is your neighbor" from 2021</a:t>
            </a:r>
            <a:r>
              <a:rPr lang="hr-HR" kern="100" dirty="0">
                <a:effectLst/>
                <a:latin typeface="+mn-lt"/>
                <a:ea typeface="Calibri" panose="020F0502020204030204" pitchFamily="34" charset="0"/>
                <a:cs typeface="Times New Roman" panose="02020603050405020304" pitchFamily="18" charset="0"/>
              </a:rPr>
              <a:t>,</a:t>
            </a:r>
            <a:r>
              <a:rPr lang="en-US" kern="100" dirty="0">
                <a:effectLst/>
                <a:latin typeface="+mn-lt"/>
                <a:ea typeface="Calibri" panose="020F0502020204030204" pitchFamily="34" charset="0"/>
                <a:cs typeface="Times New Roman" panose="02020603050405020304" pitchFamily="18" charset="0"/>
              </a:rPr>
              <a:t> about the participation of foreign volunteers in the defense of Croatia), and </a:t>
            </a:r>
            <a:r>
              <a:rPr lang="hr-HR" kern="100" dirty="0">
                <a:effectLst/>
                <a:latin typeface="+mn-lt"/>
                <a:ea typeface="Calibri" panose="020F0502020204030204" pitchFamily="34" charset="0"/>
                <a:cs typeface="Times New Roman" panose="02020603050405020304" pitchFamily="18" charset="0"/>
              </a:rPr>
              <a:t>some d</a:t>
            </a:r>
            <a:r>
              <a:rPr lang="en-US" kern="100" dirty="0" err="1">
                <a:effectLst/>
                <a:latin typeface="+mn-lt"/>
                <a:ea typeface="Calibri" panose="020F0502020204030204" pitchFamily="34" charset="0"/>
                <a:cs typeface="Times New Roman" panose="02020603050405020304" pitchFamily="18" charset="0"/>
              </a:rPr>
              <a:t>ocumentary</a:t>
            </a:r>
            <a:r>
              <a:rPr lang="en-US" kern="100" dirty="0">
                <a:effectLst/>
                <a:latin typeface="+mn-lt"/>
                <a:ea typeface="Calibri" panose="020F0502020204030204" pitchFamily="34" charset="0"/>
                <a:cs typeface="Times New Roman" panose="02020603050405020304" pitchFamily="18" charset="0"/>
              </a:rPr>
              <a:t> films were created in cooperation with Croatian Radio and Television - the two-part documentary film "</a:t>
            </a:r>
            <a:r>
              <a:rPr lang="en-US" kern="100" dirty="0" err="1">
                <a:effectLst/>
                <a:latin typeface="+mn-lt"/>
                <a:ea typeface="Calibri" panose="020F0502020204030204" pitchFamily="34" charset="0"/>
                <a:cs typeface="Times New Roman" panose="02020603050405020304" pitchFamily="18" charset="0"/>
              </a:rPr>
              <a:t>Maslenica</a:t>
            </a:r>
            <a:r>
              <a:rPr lang="en-US" kern="100" dirty="0">
                <a:effectLst/>
                <a:latin typeface="+mn-lt"/>
                <a:ea typeface="Calibri" panose="020F0502020204030204" pitchFamily="34" charset="0"/>
                <a:cs typeface="Times New Roman" panose="02020603050405020304" pitchFamily="18" charset="0"/>
              </a:rPr>
              <a:t>" (2013) and the documentary series "How Croatia was defended" (2016).</a:t>
            </a:r>
            <a:endParaRPr lang="hr-HR" kern="100" dirty="0">
              <a:effectLst/>
              <a:latin typeface="+mn-lt"/>
              <a:ea typeface="Calibri" panose="020F0502020204030204" pitchFamily="34" charset="0"/>
              <a:cs typeface="Times New Roman" panose="02020603050405020304" pitchFamily="18" charset="0"/>
            </a:endParaRPr>
          </a:p>
          <a:p>
            <a:r>
              <a:rPr lang="en-US" kern="100" dirty="0">
                <a:effectLst/>
                <a:latin typeface="+mn-lt"/>
                <a:ea typeface="Calibri" panose="020F0502020204030204" pitchFamily="34" charset="0"/>
                <a:cs typeface="Times New Roman" panose="02020603050405020304" pitchFamily="18" charset="0"/>
              </a:rPr>
              <a:t>In addition to the further collection of memoir materials of private owners and the publication of a part of that material in the mentioned series of books </a:t>
            </a:r>
            <a:r>
              <a:rPr lang="hr-HR" kern="100" dirty="0" err="1">
                <a:effectLst/>
                <a:latin typeface="+mn-lt"/>
                <a:ea typeface="Calibri" panose="020F0502020204030204" pitchFamily="34" charset="0"/>
                <a:cs typeface="Times New Roman" panose="02020603050405020304" pitchFamily="18" charset="0"/>
              </a:rPr>
              <a:t>and</a:t>
            </a:r>
            <a:r>
              <a:rPr lang="hr-HR" kern="100" dirty="0">
                <a:effectLst/>
                <a:latin typeface="+mn-lt"/>
                <a:ea typeface="Calibri" panose="020F0502020204030204" pitchFamily="34" charset="0"/>
                <a:cs typeface="Times New Roman" panose="02020603050405020304" pitchFamily="18" charset="0"/>
              </a:rPr>
              <a:t> </a:t>
            </a:r>
            <a:r>
              <a:rPr lang="hr-HR" kern="100" dirty="0" err="1">
                <a:effectLst/>
                <a:latin typeface="+mn-lt"/>
                <a:ea typeface="Calibri" panose="020F0502020204030204" pitchFamily="34" charset="0"/>
                <a:cs typeface="Times New Roman" panose="02020603050405020304" pitchFamily="18" charset="0"/>
              </a:rPr>
              <a:t>films</a:t>
            </a:r>
            <a:r>
              <a:rPr lang="en-US" kern="100" dirty="0">
                <a:effectLst/>
                <a:latin typeface="+mn-lt"/>
                <a:ea typeface="Calibri" panose="020F0502020204030204" pitchFamily="34" charset="0"/>
                <a:cs typeface="Times New Roman" panose="02020603050405020304" pitchFamily="18" charset="0"/>
              </a:rPr>
              <a:t>, the Center </a:t>
            </a:r>
            <a:r>
              <a:rPr lang="en-US" dirty="0"/>
              <a:t>uses the structured interview method in its collection of memoir</a:t>
            </a:r>
            <a:r>
              <a:rPr lang="hr-HR" dirty="0"/>
              <a:t> </a:t>
            </a:r>
            <a:r>
              <a:rPr lang="hr-HR" dirty="0" err="1"/>
              <a:t>material</a:t>
            </a:r>
            <a:r>
              <a:rPr lang="hr-HR" dirty="0"/>
              <a:t> as a </a:t>
            </a:r>
            <a:r>
              <a:rPr lang="hr-HR" dirty="0" err="1"/>
              <a:t>part</a:t>
            </a:r>
            <a:r>
              <a:rPr lang="hr-HR" dirty="0"/>
              <a:t> </a:t>
            </a:r>
            <a:r>
              <a:rPr lang="en-US" kern="100" dirty="0">
                <a:effectLst/>
                <a:latin typeface="+mn-lt"/>
                <a:ea typeface="Calibri" panose="020F0502020204030204" pitchFamily="34" charset="0"/>
                <a:cs typeface="Times New Roman" panose="02020603050405020304" pitchFamily="18" charset="0"/>
              </a:rPr>
              <a:t>of several projects in which it participated as a cooperating institution.</a:t>
            </a:r>
          </a:p>
          <a:p>
            <a:endParaRPr lang="en-US" kern="100" dirty="0">
              <a:effectLst/>
              <a:latin typeface="+mn-lt"/>
              <a:ea typeface="Calibri" panose="020F0502020204030204" pitchFamily="34" charset="0"/>
              <a:cs typeface="Times New Roman" panose="02020603050405020304" pitchFamily="18" charset="0"/>
            </a:endParaRPr>
          </a:p>
          <a:p>
            <a:endParaRPr lang="hr-HR" dirty="0">
              <a:latin typeface="+mn-lt"/>
            </a:endParaRPr>
          </a:p>
          <a:p>
            <a:endParaRPr lang="en-US" dirty="0"/>
          </a:p>
        </p:txBody>
      </p:sp>
    </p:spTree>
    <p:extLst>
      <p:ext uri="{BB962C8B-B14F-4D97-AF65-F5344CB8AC3E}">
        <p14:creationId xmlns:p14="http://schemas.microsoft.com/office/powerpoint/2010/main" val="305522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5AA9C0-55B0-ACE1-011F-8DE0B4AAD9E4}"/>
              </a:ext>
            </a:extLst>
          </p:cNvPr>
          <p:cNvSpPr>
            <a:spLocks noGrp="1"/>
          </p:cNvSpPr>
          <p:nvPr>
            <p:ph type="title"/>
          </p:nvPr>
        </p:nvSpPr>
        <p:spPr>
          <a:xfrm>
            <a:off x="646112" y="452718"/>
            <a:ext cx="9025790" cy="895315"/>
          </a:xfrm>
        </p:spPr>
        <p:txBody>
          <a:bodyPr/>
          <a:lstStyle/>
          <a:p>
            <a:r>
              <a:rPr lang="hr-HR" sz="2800" b="1" dirty="0">
                <a:solidFill>
                  <a:schemeClr val="bg1"/>
                </a:solidFill>
              </a:rPr>
              <a:t>O</a:t>
            </a:r>
            <a:r>
              <a:rPr lang="en-US" sz="2800" b="1" dirty="0" err="1">
                <a:solidFill>
                  <a:schemeClr val="bg1"/>
                </a:solidFill>
              </a:rPr>
              <a:t>ral</a:t>
            </a:r>
            <a:r>
              <a:rPr lang="en-US" sz="2800" b="1" dirty="0">
                <a:solidFill>
                  <a:schemeClr val="bg1"/>
                </a:solidFill>
              </a:rPr>
              <a:t> history methodology</a:t>
            </a:r>
            <a:endParaRPr lang="hr-HR" sz="2800" b="1" dirty="0">
              <a:solidFill>
                <a:schemeClr val="bg1"/>
              </a:solidFill>
            </a:endParaRPr>
          </a:p>
        </p:txBody>
      </p:sp>
      <p:sp>
        <p:nvSpPr>
          <p:cNvPr id="3" name="Rezervirano mjesto sadržaja 2">
            <a:extLst>
              <a:ext uri="{FF2B5EF4-FFF2-40B4-BE49-F238E27FC236}">
                <a16:creationId xmlns:a16="http://schemas.microsoft.com/office/drawing/2014/main" id="{C502495B-443F-16E2-5149-1802CB35EECA}"/>
              </a:ext>
            </a:extLst>
          </p:cNvPr>
          <p:cNvSpPr>
            <a:spLocks noGrp="1"/>
          </p:cNvSpPr>
          <p:nvPr>
            <p:ph idx="1"/>
          </p:nvPr>
        </p:nvSpPr>
        <p:spPr/>
        <p:txBody>
          <a:bodyPr/>
          <a:lstStyle/>
          <a:p>
            <a:pPr algn="just">
              <a:lnSpc>
                <a:spcPct val="107000"/>
              </a:lnSpc>
              <a:spcAft>
                <a:spcPts val="800"/>
              </a:spcAft>
            </a:pPr>
            <a:r>
              <a:rPr lang="en-US" kern="100" dirty="0">
                <a:effectLst/>
                <a:latin typeface="+mn-lt"/>
                <a:ea typeface="Calibri" panose="020F0502020204030204" pitchFamily="34" charset="0"/>
                <a:cs typeface="Times New Roman" panose="02020603050405020304" pitchFamily="18" charset="0"/>
              </a:rPr>
              <a:t>Oral history is a research method that uses clearly structured rules to collect, store, preserve, process and index the material collected in this way, i.e. human memories.</a:t>
            </a:r>
            <a:endParaRPr lang="hr-HR" kern="100" dirty="0">
              <a:effectLst/>
              <a:latin typeface="+mn-l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a:effectLst/>
                <a:latin typeface="+mn-lt"/>
                <a:ea typeface="Calibri" panose="020F0502020204030204" pitchFamily="34" charset="0"/>
                <a:cs typeface="Times New Roman" panose="02020603050405020304" pitchFamily="18" charset="0"/>
              </a:rPr>
              <a:t>The term oral history includes a pre-prepared and designed questioning of an individual about a particular event or period in which he/she actively participated or witnessed it, i.e. recording  these memories </a:t>
            </a:r>
            <a:r>
              <a:rPr lang="hr-HR" kern="100" dirty="0">
                <a:effectLst/>
                <a:latin typeface="+mn-lt"/>
                <a:ea typeface="Calibri" panose="020F0502020204030204" pitchFamily="34" charset="0"/>
                <a:cs typeface="Times New Roman" panose="02020603050405020304" pitchFamily="18" charset="0"/>
              </a:rPr>
              <a:t>(</a:t>
            </a:r>
            <a:r>
              <a:rPr lang="en-US" kern="100" dirty="0">
                <a:effectLst/>
                <a:latin typeface="+mn-lt"/>
                <a:ea typeface="Calibri" panose="020F0502020204030204" pitchFamily="34" charset="0"/>
                <a:cs typeface="Times New Roman" panose="02020603050405020304" pitchFamily="18" charset="0"/>
              </a:rPr>
              <a:t>audio and/or video</a:t>
            </a:r>
            <a:r>
              <a:rPr lang="hr-HR" kern="100" dirty="0">
                <a:effectLst/>
                <a:latin typeface="+mn-lt"/>
                <a:ea typeface="Calibri" panose="020F0502020204030204" pitchFamily="34" charset="0"/>
                <a:cs typeface="Times New Roman" panose="02020603050405020304" pitchFamily="18" charset="0"/>
              </a:rPr>
              <a:t>)</a:t>
            </a:r>
            <a:r>
              <a:rPr lang="en-US" kern="100" dirty="0">
                <a:effectLst/>
                <a:latin typeface="+mn-lt"/>
                <a:ea typeface="Calibri" panose="020F0502020204030204" pitchFamily="34" charset="0"/>
                <a:cs typeface="Times New Roman" panose="02020603050405020304" pitchFamily="18" charset="0"/>
              </a:rPr>
              <a:t>.</a:t>
            </a:r>
          </a:p>
          <a:p>
            <a:endParaRPr lang="hr-HR" dirty="0"/>
          </a:p>
        </p:txBody>
      </p:sp>
    </p:spTree>
    <p:extLst>
      <p:ext uri="{BB962C8B-B14F-4D97-AF65-F5344CB8AC3E}">
        <p14:creationId xmlns:p14="http://schemas.microsoft.com/office/powerpoint/2010/main" val="2296498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2105</TotalTime>
  <Words>1403</Words>
  <Application>Microsoft Office PowerPoint</Application>
  <PresentationFormat>Široki zaslon</PresentationFormat>
  <Paragraphs>62</Paragraphs>
  <Slides>16</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16</vt:i4>
      </vt:variant>
    </vt:vector>
  </HeadingPairs>
  <TitlesOfParts>
    <vt:vector size="21" baseType="lpstr">
      <vt:lpstr>Calibri</vt:lpstr>
      <vt:lpstr>Century Gothic</vt:lpstr>
      <vt:lpstr>Times New Roman</vt:lpstr>
      <vt:lpstr>Wingdings 3</vt:lpstr>
      <vt:lpstr>Ion</vt:lpstr>
      <vt:lpstr>Collecting personal memories in the Croatian Memorial and Documentation Center of the Homeland War</vt:lpstr>
      <vt:lpstr>Croatian Memorial and Documentation Center of the Homeland War</vt:lpstr>
      <vt:lpstr> Methodology of collecting and processing memoir material in the Center </vt:lpstr>
      <vt:lpstr>PowerPoint prezentacija</vt:lpstr>
      <vt:lpstr>PowerPoint prezentacija</vt:lpstr>
      <vt:lpstr>PowerPoint prezentacija</vt:lpstr>
      <vt:lpstr>PowerPoint prezentacija</vt:lpstr>
      <vt:lpstr>PowerPoint prezentacija</vt:lpstr>
      <vt:lpstr>Oral history methodology</vt:lpstr>
      <vt:lpstr>PowerPoint prezentacija</vt:lpstr>
      <vt:lpstr>Projects based on the oral history methodology </vt:lpstr>
      <vt:lpstr>PowerPoint prezentacija</vt:lpstr>
      <vt:lpstr>PowerPoint prezentacija</vt:lpstr>
      <vt:lpstr>Personal memories as one of the sources for the reconstruction of events from the Homeland War </vt:lpstr>
      <vt:lpstr>Examples of use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personal memories in the Croatian Memorial and Documentation Center of the Homeland War: structured interviews as one of the sources for the reconstruction of events from the Homeland War period</dc:title>
  <dc:creator>Julija Barunčić Pletikosić</dc:creator>
  <cp:lastModifiedBy>Julija Barunčić Pletikosić</cp:lastModifiedBy>
  <cp:revision>36</cp:revision>
  <cp:lastPrinted>2024-10-02T13:04:03Z</cp:lastPrinted>
  <dcterms:created xsi:type="dcterms:W3CDTF">2024-09-24T11:51:03Z</dcterms:created>
  <dcterms:modified xsi:type="dcterms:W3CDTF">2024-10-04T04:49:44Z</dcterms:modified>
</cp:coreProperties>
</file>