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5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87EB9E-506D-486A-9E08-696BD32FC4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BFEE928A-7F6D-4804-8B46-0C0C29FE1424}">
      <dgm:prSet custT="1"/>
      <dgm:spPr/>
      <dgm:t>
        <a:bodyPr/>
        <a:lstStyle/>
        <a:p>
          <a:pPr rtl="0"/>
          <a:r>
            <a:rPr lang="hr-HR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r>
            <a:rPr lang="en-US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ttractive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topic; </a:t>
          </a:r>
          <a:r>
            <a:rPr lang="hr-HR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neglected</a:t>
          </a:r>
          <a:r>
            <a:rPr lang="hr-HR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 </a:t>
          </a:r>
          <a:r>
            <a:rPr lang="en-US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Croati</a:t>
          </a:r>
          <a:r>
            <a:rPr lang="hr-HR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 / 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change of </a:t>
          </a:r>
          <a:r>
            <a:rPr lang="hr-HR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global 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narrative at the </a:t>
          </a:r>
          <a:r>
            <a:rPr lang="hr-HR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end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of the 2</a:t>
          </a:r>
          <a:r>
            <a:rPr lang="hr-HR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century</a:t>
          </a:r>
          <a:r>
            <a:rPr lang="hr-H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hr-H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hr-HR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48E3B5-BAD4-4BD5-BD06-A02AD243F827}" type="parTrans" cxnId="{B131DC5B-A82F-475F-B615-4ACBCD7A0F6C}">
      <dgm:prSet/>
      <dgm:spPr/>
      <dgm:t>
        <a:bodyPr/>
        <a:lstStyle/>
        <a:p>
          <a:endParaRPr lang="hr-HR"/>
        </a:p>
      </dgm:t>
    </dgm:pt>
    <dgm:pt modelId="{F5AF29DF-1BCB-4738-9CE6-E740ABE62BF1}" type="sibTrans" cxnId="{B131DC5B-A82F-475F-B615-4ACBCD7A0F6C}">
      <dgm:prSet/>
      <dgm:spPr/>
      <dgm:t>
        <a:bodyPr/>
        <a:lstStyle/>
        <a:p>
          <a:endParaRPr lang="hr-HR"/>
        </a:p>
      </dgm:t>
    </dgm:pt>
    <dgm:pt modelId="{E2A72816-E747-4606-9593-5D32625F30D4}" type="pres">
      <dgm:prSet presAssocID="{5687EB9E-506D-486A-9E08-696BD32FC48B}" presName="linear" presStyleCnt="0">
        <dgm:presLayoutVars>
          <dgm:animLvl val="lvl"/>
          <dgm:resizeHandles val="exact"/>
        </dgm:presLayoutVars>
      </dgm:prSet>
      <dgm:spPr/>
    </dgm:pt>
    <dgm:pt modelId="{70860950-8859-4EAF-B386-47DAAE6656A1}" type="pres">
      <dgm:prSet presAssocID="{BFEE928A-7F6D-4804-8B46-0C0C29FE1424}" presName="parentText" presStyleLbl="node1" presStyleIdx="0" presStyleCnt="1" custScaleY="13356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131DC5B-A82F-475F-B615-4ACBCD7A0F6C}" srcId="{5687EB9E-506D-486A-9E08-696BD32FC48B}" destId="{BFEE928A-7F6D-4804-8B46-0C0C29FE1424}" srcOrd="0" destOrd="0" parTransId="{B648E3B5-BAD4-4BD5-BD06-A02AD243F827}" sibTransId="{F5AF29DF-1BCB-4738-9CE6-E740ABE62BF1}"/>
    <dgm:cxn modelId="{C387D564-183E-498B-861F-F494D63BE0B1}" type="presOf" srcId="{5687EB9E-506D-486A-9E08-696BD32FC48B}" destId="{E2A72816-E747-4606-9593-5D32625F30D4}" srcOrd="0" destOrd="0" presId="urn:microsoft.com/office/officeart/2005/8/layout/vList2"/>
    <dgm:cxn modelId="{E9CB705E-576A-4CF5-A2BA-D67C424AD02C}" type="presOf" srcId="{BFEE928A-7F6D-4804-8B46-0C0C29FE1424}" destId="{70860950-8859-4EAF-B386-47DAAE6656A1}" srcOrd="0" destOrd="0" presId="urn:microsoft.com/office/officeart/2005/8/layout/vList2"/>
    <dgm:cxn modelId="{2CC1BC13-C9B4-48C3-8D03-77E634A14975}" type="presParOf" srcId="{E2A72816-E747-4606-9593-5D32625F30D4}" destId="{70860950-8859-4EAF-B386-47DAAE6656A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61ADB2-E327-435D-810D-E64B20EA9973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hr-HR"/>
        </a:p>
      </dgm:t>
    </dgm:pt>
    <dgm:pt modelId="{F07E29BE-2B63-452F-A137-42303587F40E}">
      <dgm:prSet/>
      <dgm:spPr>
        <a:effectLst>
          <a:innerShdw blurRad="63500" dist="50800" dir="10800000">
            <a:prstClr val="black">
              <a:alpha val="50000"/>
            </a:prstClr>
          </a:innerShdw>
        </a:effectLst>
      </dgm:spPr>
      <dgm:t>
        <a:bodyPr/>
        <a:lstStyle/>
        <a:p>
          <a:pPr rtl="0"/>
          <a:r>
            <a:rPr lang="en-US" dirty="0" smtClean="0"/>
            <a:t>The Leiden University project as an indicator of the difficulty of accessing a closed group of war veterans</a:t>
          </a:r>
          <a:endParaRPr lang="hr-HR" dirty="0"/>
        </a:p>
      </dgm:t>
    </dgm:pt>
    <dgm:pt modelId="{5AE9F6DE-F77E-4ACE-B2EF-8FFF14F4A782}" type="parTrans" cxnId="{3A0AD56A-1066-47B9-889C-4527E4E390D9}">
      <dgm:prSet/>
      <dgm:spPr/>
      <dgm:t>
        <a:bodyPr/>
        <a:lstStyle/>
        <a:p>
          <a:endParaRPr lang="hr-HR"/>
        </a:p>
      </dgm:t>
    </dgm:pt>
    <dgm:pt modelId="{CD638E2E-B545-4A6E-BA7D-D105C4ABBA9B}" type="sibTrans" cxnId="{3A0AD56A-1066-47B9-889C-4527E4E390D9}">
      <dgm:prSet/>
      <dgm:spPr/>
      <dgm:t>
        <a:bodyPr/>
        <a:lstStyle/>
        <a:p>
          <a:endParaRPr lang="hr-HR"/>
        </a:p>
      </dgm:t>
    </dgm:pt>
    <dgm:pt modelId="{19ED70E8-7CF5-4911-B954-BC8D361E0CB7}" type="pres">
      <dgm:prSet presAssocID="{FA61ADB2-E327-435D-810D-E64B20EA9973}" presName="linear" presStyleCnt="0">
        <dgm:presLayoutVars>
          <dgm:animLvl val="lvl"/>
          <dgm:resizeHandles val="exact"/>
        </dgm:presLayoutVars>
      </dgm:prSet>
      <dgm:spPr/>
    </dgm:pt>
    <dgm:pt modelId="{0535E93C-82AB-4023-B77D-071D560246A8}" type="pres">
      <dgm:prSet presAssocID="{F07E29BE-2B63-452F-A137-42303587F40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A0AD56A-1066-47B9-889C-4527E4E390D9}" srcId="{FA61ADB2-E327-435D-810D-E64B20EA9973}" destId="{F07E29BE-2B63-452F-A137-42303587F40E}" srcOrd="0" destOrd="0" parTransId="{5AE9F6DE-F77E-4ACE-B2EF-8FFF14F4A782}" sibTransId="{CD638E2E-B545-4A6E-BA7D-D105C4ABBA9B}"/>
    <dgm:cxn modelId="{959980D2-76FA-4FCB-A727-70639D6D581F}" type="presOf" srcId="{F07E29BE-2B63-452F-A137-42303587F40E}" destId="{0535E93C-82AB-4023-B77D-071D560246A8}" srcOrd="0" destOrd="0" presId="urn:microsoft.com/office/officeart/2005/8/layout/vList2"/>
    <dgm:cxn modelId="{651E947B-21D9-49CD-ACEB-4C67E2EF7062}" type="presOf" srcId="{FA61ADB2-E327-435D-810D-E64B20EA9973}" destId="{19ED70E8-7CF5-4911-B954-BC8D361E0CB7}" srcOrd="0" destOrd="0" presId="urn:microsoft.com/office/officeart/2005/8/layout/vList2"/>
    <dgm:cxn modelId="{C358FB14-325C-4D9B-BA13-382245A2D967}" type="presParOf" srcId="{19ED70E8-7CF5-4911-B954-BC8D361E0CB7}" destId="{0535E93C-82AB-4023-B77D-071D560246A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3CE084-2743-42B8-B406-98014B9DFF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hr-HR"/>
        </a:p>
      </dgm:t>
    </dgm:pt>
    <dgm:pt modelId="{57E078A7-68E3-4FA8-B7CD-ED4E08183024}">
      <dgm:prSet/>
      <dgm:spPr/>
      <dgm:t>
        <a:bodyPr/>
        <a:lstStyle/>
        <a:p>
          <a:pPr rtl="0"/>
          <a:r>
            <a:rPr lang="hr-HR" dirty="0" smtClean="0"/>
            <a:t>- </a:t>
          </a:r>
          <a:r>
            <a:rPr lang="hr-HR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Foreign</a:t>
          </a:r>
          <a:r>
            <a:rPr lang="hr-H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volunteers</a:t>
          </a:r>
          <a:r>
            <a:rPr lang="hr-H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hr-HR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radical</a:t>
          </a:r>
          <a:r>
            <a:rPr lang="hr-H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example</a:t>
          </a:r>
          <a:r>
            <a:rPr lang="hr-H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of</a:t>
          </a:r>
          <a:r>
            <a:rPr lang="hr-H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the</a:t>
          </a:r>
          <a:r>
            <a:rPr lang="hr-H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traumatic</a:t>
          </a:r>
          <a:r>
            <a:rPr lang="hr-H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post-</a:t>
          </a:r>
          <a:r>
            <a:rPr lang="hr-HR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war</a:t>
          </a:r>
          <a:r>
            <a:rPr lang="hr-H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transition</a:t>
          </a:r>
          <a:r>
            <a:rPr lang="hr-H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hr-H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hr-HR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Traumatic</a:t>
          </a:r>
          <a:r>
            <a:rPr lang="hr-H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transition</a:t>
          </a:r>
          <a:r>
            <a:rPr lang="hr-H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for </a:t>
          </a:r>
          <a:r>
            <a:rPr lang="hr-HR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many</a:t>
          </a:r>
          <a:r>
            <a:rPr lang="hr-H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war</a:t>
          </a:r>
          <a:r>
            <a:rPr lang="hr-H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veterans</a:t>
          </a:r>
          <a:endParaRPr lang="hr-H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8EFBBC-ACE5-44E5-A771-BBA9D86EFAAD}" type="parTrans" cxnId="{73C42E74-FEB3-492D-85B2-597EE81F01B9}">
      <dgm:prSet/>
      <dgm:spPr/>
      <dgm:t>
        <a:bodyPr/>
        <a:lstStyle/>
        <a:p>
          <a:endParaRPr lang="hr-HR"/>
        </a:p>
      </dgm:t>
    </dgm:pt>
    <dgm:pt modelId="{DF85C8EA-127E-4168-8C5B-335BF9C6FE71}" type="sibTrans" cxnId="{73C42E74-FEB3-492D-85B2-597EE81F01B9}">
      <dgm:prSet/>
      <dgm:spPr/>
      <dgm:t>
        <a:bodyPr/>
        <a:lstStyle/>
        <a:p>
          <a:endParaRPr lang="hr-HR"/>
        </a:p>
      </dgm:t>
    </dgm:pt>
    <dgm:pt modelId="{C900AEA3-3869-4DAB-A4E4-381BC24FA820}" type="pres">
      <dgm:prSet presAssocID="{053CE084-2743-42B8-B406-98014B9DFF7A}" presName="linear" presStyleCnt="0">
        <dgm:presLayoutVars>
          <dgm:animLvl val="lvl"/>
          <dgm:resizeHandles val="exact"/>
        </dgm:presLayoutVars>
      </dgm:prSet>
      <dgm:spPr/>
    </dgm:pt>
    <dgm:pt modelId="{1B31A994-2AE7-434E-AE17-D83DC9E73080}" type="pres">
      <dgm:prSet presAssocID="{57E078A7-68E3-4FA8-B7CD-ED4E0818302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3C42E74-FEB3-492D-85B2-597EE81F01B9}" srcId="{053CE084-2743-42B8-B406-98014B9DFF7A}" destId="{57E078A7-68E3-4FA8-B7CD-ED4E08183024}" srcOrd="0" destOrd="0" parTransId="{808EFBBC-ACE5-44E5-A771-BBA9D86EFAAD}" sibTransId="{DF85C8EA-127E-4168-8C5B-335BF9C6FE71}"/>
    <dgm:cxn modelId="{FBA1A3A6-C79D-4746-B18C-AF4FD993A9DE}" type="presOf" srcId="{57E078A7-68E3-4FA8-B7CD-ED4E08183024}" destId="{1B31A994-2AE7-434E-AE17-D83DC9E73080}" srcOrd="0" destOrd="0" presId="urn:microsoft.com/office/officeart/2005/8/layout/vList2"/>
    <dgm:cxn modelId="{EFCD1A71-7705-40CE-BD02-45562CA6965E}" type="presOf" srcId="{053CE084-2743-42B8-B406-98014B9DFF7A}" destId="{C900AEA3-3869-4DAB-A4E4-381BC24FA820}" srcOrd="0" destOrd="0" presId="urn:microsoft.com/office/officeart/2005/8/layout/vList2"/>
    <dgm:cxn modelId="{86D19FD6-7A3C-4803-A7FF-435431BE2151}" type="presParOf" srcId="{C900AEA3-3869-4DAB-A4E4-381BC24FA820}" destId="{1B31A994-2AE7-434E-AE17-D83DC9E7308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0B428D-A992-4BFC-B2AB-096A4DAC33F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3601A7C-6247-4359-ABF4-FCF2D860A904}">
      <dgm:prSet/>
      <dgm:spPr/>
      <dgm:t>
        <a:bodyPr/>
        <a:lstStyle/>
        <a:p>
          <a:pPr rtl="0"/>
          <a:r>
            <a:rPr lang="hr-HR" dirty="0"/>
            <a:t>The questions about civilian transition in war veterans cause dissatisfaction</a:t>
          </a:r>
        </a:p>
      </dgm:t>
    </dgm:pt>
    <dgm:pt modelId="{B045BDC4-F5E9-4A77-B070-83928A6F849B}" type="parTrans" cxnId="{C2961AF7-4D5A-461B-809B-B0E4BF5B0241}">
      <dgm:prSet/>
      <dgm:spPr/>
      <dgm:t>
        <a:bodyPr/>
        <a:lstStyle/>
        <a:p>
          <a:endParaRPr lang="hr-HR"/>
        </a:p>
      </dgm:t>
    </dgm:pt>
    <dgm:pt modelId="{74920E1C-BD84-4556-8876-6BA911050066}" type="sibTrans" cxnId="{C2961AF7-4D5A-461B-809B-B0E4BF5B0241}">
      <dgm:prSet/>
      <dgm:spPr/>
      <dgm:t>
        <a:bodyPr/>
        <a:lstStyle/>
        <a:p>
          <a:endParaRPr lang="hr-HR"/>
        </a:p>
      </dgm:t>
    </dgm:pt>
    <dgm:pt modelId="{8ECB21F6-CB49-4743-BA50-01A7D3F83A62}" type="pres">
      <dgm:prSet presAssocID="{3B0B428D-A992-4BFC-B2AB-096A4DAC33F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EDFA122B-FD0F-43CF-ACFB-7F44E9B9C910}" type="pres">
      <dgm:prSet presAssocID="{53601A7C-6247-4359-ABF4-FCF2D860A904}" presName="horFlow" presStyleCnt="0"/>
      <dgm:spPr/>
    </dgm:pt>
    <dgm:pt modelId="{191AB1ED-5046-477E-AFB7-C682E88FCD77}" type="pres">
      <dgm:prSet presAssocID="{53601A7C-6247-4359-ABF4-FCF2D860A904}" presName="bigChev" presStyleLbl="node1" presStyleIdx="0" presStyleCnt="1" custScaleX="272199"/>
      <dgm:spPr/>
      <dgm:t>
        <a:bodyPr/>
        <a:lstStyle/>
        <a:p>
          <a:endParaRPr lang="hr-HR"/>
        </a:p>
      </dgm:t>
    </dgm:pt>
  </dgm:ptLst>
  <dgm:cxnLst>
    <dgm:cxn modelId="{DDD3A354-E6B0-4C62-9477-B8EF764A0A91}" type="presOf" srcId="{3B0B428D-A992-4BFC-B2AB-096A4DAC33FD}" destId="{8ECB21F6-CB49-4743-BA50-01A7D3F83A62}" srcOrd="0" destOrd="0" presId="urn:microsoft.com/office/officeart/2005/8/layout/lProcess3"/>
    <dgm:cxn modelId="{A26BCD4C-D33F-4A17-9D36-95D3FD57A197}" type="presOf" srcId="{53601A7C-6247-4359-ABF4-FCF2D860A904}" destId="{191AB1ED-5046-477E-AFB7-C682E88FCD77}" srcOrd="0" destOrd="0" presId="urn:microsoft.com/office/officeart/2005/8/layout/lProcess3"/>
    <dgm:cxn modelId="{C2961AF7-4D5A-461B-809B-B0E4BF5B0241}" srcId="{3B0B428D-A992-4BFC-B2AB-096A4DAC33FD}" destId="{53601A7C-6247-4359-ABF4-FCF2D860A904}" srcOrd="0" destOrd="0" parTransId="{B045BDC4-F5E9-4A77-B070-83928A6F849B}" sibTransId="{74920E1C-BD84-4556-8876-6BA911050066}"/>
    <dgm:cxn modelId="{4B78DFE1-A5F4-4B38-98FA-EA2E0D3FA3BE}" type="presParOf" srcId="{8ECB21F6-CB49-4743-BA50-01A7D3F83A62}" destId="{EDFA122B-FD0F-43CF-ACFB-7F44E9B9C910}" srcOrd="0" destOrd="0" presId="urn:microsoft.com/office/officeart/2005/8/layout/lProcess3"/>
    <dgm:cxn modelId="{659B94FE-408A-45A6-8C91-505E6F39C063}" type="presParOf" srcId="{EDFA122B-FD0F-43CF-ACFB-7F44E9B9C910}" destId="{191AB1ED-5046-477E-AFB7-C682E88FCD7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A7E247-903C-4F62-8354-FEF85029734D}" type="doc">
      <dgm:prSet loTypeId="urn:microsoft.com/office/officeart/2005/8/layout/vList2" loCatId="list" qsTypeId="urn:microsoft.com/office/officeart/2005/8/quickstyle/simple1" qsCatId="simple" csTypeId="urn:microsoft.com/office/officeart/2005/8/colors/accent3_5" csCatId="accent3"/>
      <dgm:spPr/>
      <dgm:t>
        <a:bodyPr/>
        <a:lstStyle/>
        <a:p>
          <a:endParaRPr lang="hr-HR"/>
        </a:p>
      </dgm:t>
    </dgm:pt>
    <dgm:pt modelId="{24C24164-6EA6-49B0-B588-1C745F603BC3}">
      <dgm:prSet/>
      <dgm:spPr/>
      <dgm:t>
        <a:bodyPr/>
        <a:lstStyle/>
        <a:p>
          <a:pPr rtl="0"/>
          <a:r>
            <a:rPr lang="hr-HR" dirty="0" smtClean="0"/>
            <a:t>S</a:t>
          </a:r>
          <a:r>
            <a:rPr lang="en-US" dirty="0" err="1" smtClean="0"/>
            <a:t>hortcomings</a:t>
          </a:r>
          <a:r>
            <a:rPr lang="en-US" dirty="0" smtClean="0"/>
            <a:t>, results, future possibilities of the Questionnaire</a:t>
          </a:r>
          <a:endParaRPr lang="hr-HR" dirty="0"/>
        </a:p>
      </dgm:t>
    </dgm:pt>
    <dgm:pt modelId="{6DA25473-00A6-4B4A-863C-0C921F5FCAD4}" type="parTrans" cxnId="{DA67E3E5-8AFD-4B8D-BCB6-6C22C9E4073B}">
      <dgm:prSet/>
      <dgm:spPr/>
      <dgm:t>
        <a:bodyPr/>
        <a:lstStyle/>
        <a:p>
          <a:endParaRPr lang="hr-HR"/>
        </a:p>
      </dgm:t>
    </dgm:pt>
    <dgm:pt modelId="{71D1736E-C32A-453E-B06D-D4BE9590A4C3}" type="sibTrans" cxnId="{DA67E3E5-8AFD-4B8D-BCB6-6C22C9E4073B}">
      <dgm:prSet/>
      <dgm:spPr/>
      <dgm:t>
        <a:bodyPr/>
        <a:lstStyle/>
        <a:p>
          <a:endParaRPr lang="hr-HR"/>
        </a:p>
      </dgm:t>
    </dgm:pt>
    <dgm:pt modelId="{EE3F284D-4F05-4CE8-8D3F-959BCA4076A1}" type="pres">
      <dgm:prSet presAssocID="{C4A7E247-903C-4F62-8354-FEF85029734D}" presName="linear" presStyleCnt="0">
        <dgm:presLayoutVars>
          <dgm:animLvl val="lvl"/>
          <dgm:resizeHandles val="exact"/>
        </dgm:presLayoutVars>
      </dgm:prSet>
      <dgm:spPr/>
    </dgm:pt>
    <dgm:pt modelId="{A71B93C7-579C-4287-A106-87AFB815A850}" type="pres">
      <dgm:prSet presAssocID="{24C24164-6EA6-49B0-B588-1C745F603BC3}" presName="parentText" presStyleLbl="node1" presStyleIdx="0" presStyleCnt="1" custLinFactNeighborX="-749" custLinFactNeighborY="-1252">
        <dgm:presLayoutVars>
          <dgm:chMax val="0"/>
          <dgm:bulletEnabled val="1"/>
        </dgm:presLayoutVars>
      </dgm:prSet>
      <dgm:spPr/>
    </dgm:pt>
  </dgm:ptLst>
  <dgm:cxnLst>
    <dgm:cxn modelId="{DA67E3E5-8AFD-4B8D-BCB6-6C22C9E4073B}" srcId="{C4A7E247-903C-4F62-8354-FEF85029734D}" destId="{24C24164-6EA6-49B0-B588-1C745F603BC3}" srcOrd="0" destOrd="0" parTransId="{6DA25473-00A6-4B4A-863C-0C921F5FCAD4}" sibTransId="{71D1736E-C32A-453E-B06D-D4BE9590A4C3}"/>
    <dgm:cxn modelId="{2198FDDE-774A-40B8-A726-D43503BC79A5}" type="presOf" srcId="{C4A7E247-903C-4F62-8354-FEF85029734D}" destId="{EE3F284D-4F05-4CE8-8D3F-959BCA4076A1}" srcOrd="0" destOrd="0" presId="urn:microsoft.com/office/officeart/2005/8/layout/vList2"/>
    <dgm:cxn modelId="{0DEAFC0D-B568-49DD-B851-2E895A7257D3}" type="presOf" srcId="{24C24164-6EA6-49B0-B588-1C745F603BC3}" destId="{A71B93C7-579C-4287-A106-87AFB815A850}" srcOrd="0" destOrd="0" presId="urn:microsoft.com/office/officeart/2005/8/layout/vList2"/>
    <dgm:cxn modelId="{806E3DBD-59E0-4C89-90EE-FD9499D58342}" type="presParOf" srcId="{EE3F284D-4F05-4CE8-8D3F-959BCA4076A1}" destId="{A71B93C7-579C-4287-A106-87AFB815A8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60950-8859-4EAF-B386-47DAAE6656A1}">
      <dsp:nvSpPr>
        <dsp:cNvPr id="0" name=""/>
        <dsp:cNvSpPr/>
      </dsp:nvSpPr>
      <dsp:spPr>
        <a:xfrm>
          <a:off x="0" y="78133"/>
          <a:ext cx="8507288" cy="6938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r>
            <a:rPr lang="en-US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ttractive</a:t>
          </a:r>
          <a:r>
            <a:rPr lang="en-US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topic; </a:t>
          </a:r>
          <a:r>
            <a:rPr lang="hr-HR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neglected</a:t>
          </a:r>
          <a:r>
            <a:rPr lang="hr-HR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 </a:t>
          </a:r>
          <a:r>
            <a:rPr lang="en-US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Croati</a:t>
          </a:r>
          <a:r>
            <a:rPr lang="hr-HR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 / </a:t>
          </a:r>
          <a:r>
            <a:rPr lang="en-US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change of </a:t>
          </a:r>
          <a:r>
            <a:rPr lang="hr-HR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global </a:t>
          </a:r>
          <a:r>
            <a:rPr lang="en-US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narrative at the </a:t>
          </a:r>
          <a:r>
            <a:rPr lang="hr-HR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end</a:t>
          </a:r>
          <a:r>
            <a:rPr lang="en-US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of the 2</a:t>
          </a:r>
          <a:r>
            <a:rPr lang="hr-HR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r>
            <a:rPr lang="en-US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century</a:t>
          </a:r>
          <a:r>
            <a:rPr lang="hr-H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hr-H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hr-HR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70" y="112003"/>
        <a:ext cx="8439548" cy="6260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5E93C-82AB-4023-B77D-071D560246A8}">
      <dsp:nvSpPr>
        <dsp:cNvPr id="0" name=""/>
        <dsp:cNvSpPr/>
      </dsp:nvSpPr>
      <dsp:spPr>
        <a:xfrm>
          <a:off x="0" y="14580"/>
          <a:ext cx="8229600" cy="1113840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08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The Leiden University project as an indicator of the difficulty of accessing a closed group of war veterans</a:t>
          </a:r>
          <a:endParaRPr lang="hr-HR" sz="2800" kern="1200" dirty="0"/>
        </a:p>
      </dsp:txBody>
      <dsp:txXfrm>
        <a:off x="54373" y="68953"/>
        <a:ext cx="8120854" cy="10050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1A994-2AE7-434E-AE17-D83DC9E73080}">
      <dsp:nvSpPr>
        <dsp:cNvPr id="0" name=""/>
        <dsp:cNvSpPr/>
      </dsp:nvSpPr>
      <dsp:spPr>
        <a:xfrm>
          <a:off x="0" y="6390"/>
          <a:ext cx="8229600" cy="11302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- </a:t>
          </a:r>
          <a:r>
            <a:rPr lang="hr-HR" sz="21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Foreign</a:t>
          </a:r>
          <a:r>
            <a:rPr lang="hr-HR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21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volunteers</a:t>
          </a:r>
          <a:r>
            <a:rPr lang="hr-HR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hr-HR" sz="21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radical</a:t>
          </a:r>
          <a:r>
            <a:rPr lang="hr-HR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21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example</a:t>
          </a:r>
          <a:r>
            <a:rPr lang="hr-HR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21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of</a:t>
          </a:r>
          <a:r>
            <a:rPr lang="hr-HR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21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the</a:t>
          </a:r>
          <a:r>
            <a:rPr lang="hr-HR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21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traumatic</a:t>
          </a:r>
          <a:r>
            <a:rPr lang="hr-HR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post-</a:t>
          </a:r>
          <a:r>
            <a:rPr lang="hr-HR" sz="21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war</a:t>
          </a:r>
          <a:r>
            <a:rPr lang="hr-HR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21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transition</a:t>
          </a:r>
          <a:r>
            <a:rPr lang="hr-HR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hr-HR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hr-HR" sz="21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Traumatic</a:t>
          </a:r>
          <a:r>
            <a:rPr lang="hr-HR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21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transition</a:t>
          </a:r>
          <a:r>
            <a:rPr lang="hr-HR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for </a:t>
          </a:r>
          <a:r>
            <a:rPr lang="hr-HR" sz="21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many</a:t>
          </a:r>
          <a:r>
            <a:rPr lang="hr-HR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21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war</a:t>
          </a:r>
          <a:r>
            <a:rPr lang="hr-HR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21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veterans</a:t>
          </a:r>
          <a:endParaRPr lang="hr-HR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173" y="61563"/>
        <a:ext cx="8119254" cy="10198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AB1ED-5046-477E-AFB7-C682E88FCD77}">
      <dsp:nvSpPr>
        <dsp:cNvPr id="0" name=""/>
        <dsp:cNvSpPr/>
      </dsp:nvSpPr>
      <dsp:spPr>
        <a:xfrm>
          <a:off x="226364" y="89"/>
          <a:ext cx="7776871" cy="11428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 dirty="0"/>
            <a:t>The questions about civilian transition in war veterans cause dissatisfaction</a:t>
          </a:r>
        </a:p>
      </dsp:txBody>
      <dsp:txXfrm>
        <a:off x="797775" y="89"/>
        <a:ext cx="6634050" cy="11428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B93C7-579C-4287-A106-87AFB815A850}">
      <dsp:nvSpPr>
        <dsp:cNvPr id="0" name=""/>
        <dsp:cNvSpPr/>
      </dsp:nvSpPr>
      <dsp:spPr>
        <a:xfrm>
          <a:off x="0" y="202033"/>
          <a:ext cx="8229600" cy="57563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S</a:t>
          </a:r>
          <a:r>
            <a:rPr lang="en-US" sz="2400" kern="1200" dirty="0" err="1" smtClean="0"/>
            <a:t>hortcomings</a:t>
          </a:r>
          <a:r>
            <a:rPr lang="en-US" sz="2400" kern="1200" dirty="0" smtClean="0"/>
            <a:t>, results, future possibilities of the Questionnaire</a:t>
          </a:r>
          <a:endParaRPr lang="hr-HR" sz="2400" kern="1200" dirty="0"/>
        </a:p>
      </dsp:txBody>
      <dsp:txXfrm>
        <a:off x="28100" y="230133"/>
        <a:ext cx="8173400" cy="519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AFE3-0BAB-499F-BE76-496901CCAC4F}" type="datetimeFigureOut">
              <a:rPr lang="hr-HR" smtClean="0"/>
              <a:t>3.10.2024.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0733-6951-4828-BB71-635FC525E8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502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AFE3-0BAB-499F-BE76-496901CCAC4F}" type="datetimeFigureOut">
              <a:rPr lang="hr-HR" smtClean="0"/>
              <a:t>3.10.2024.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0733-6951-4828-BB71-635FC525E8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554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AFE3-0BAB-499F-BE76-496901CCAC4F}" type="datetimeFigureOut">
              <a:rPr lang="hr-HR" smtClean="0"/>
              <a:t>3.10.2024.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0733-6951-4828-BB71-635FC525E8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64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AFE3-0BAB-499F-BE76-496901CCAC4F}" type="datetimeFigureOut">
              <a:rPr lang="hr-HR" smtClean="0"/>
              <a:t>3.10.2024.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0733-6951-4828-BB71-635FC525E8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680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AFE3-0BAB-499F-BE76-496901CCAC4F}" type="datetimeFigureOut">
              <a:rPr lang="hr-HR" smtClean="0"/>
              <a:t>3.10.2024.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0733-6951-4828-BB71-635FC525E8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139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AFE3-0BAB-499F-BE76-496901CCAC4F}" type="datetimeFigureOut">
              <a:rPr lang="hr-HR" smtClean="0"/>
              <a:t>3.10.2024.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0733-6951-4828-BB71-635FC525E8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000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AFE3-0BAB-499F-BE76-496901CCAC4F}" type="datetimeFigureOut">
              <a:rPr lang="hr-HR" smtClean="0"/>
              <a:t>3.10.2024.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0733-6951-4828-BB71-635FC525E8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65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AFE3-0BAB-499F-BE76-496901CCAC4F}" type="datetimeFigureOut">
              <a:rPr lang="hr-HR" smtClean="0"/>
              <a:t>3.10.2024.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0733-6951-4828-BB71-635FC525E8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119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AFE3-0BAB-499F-BE76-496901CCAC4F}" type="datetimeFigureOut">
              <a:rPr lang="hr-HR" smtClean="0"/>
              <a:t>3.10.2024.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0733-6951-4828-BB71-635FC525E8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8863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AFE3-0BAB-499F-BE76-496901CCAC4F}" type="datetimeFigureOut">
              <a:rPr lang="hr-HR" smtClean="0"/>
              <a:t>3.10.2024.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0733-6951-4828-BB71-635FC525E8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500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AFE3-0BAB-499F-BE76-496901CCAC4F}" type="datetimeFigureOut">
              <a:rPr lang="hr-HR" smtClean="0"/>
              <a:t>3.10.2024.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0733-6951-4828-BB71-635FC525E8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917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1AFE3-0BAB-499F-BE76-496901CCAC4F}" type="datetimeFigureOut">
              <a:rPr lang="hr-HR" smtClean="0"/>
              <a:t>3.10.2024.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B0733-6951-4828-BB71-635FC525E8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459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„Reviving“ the memory; foreign volunteers in the Croatian forces (1991.-1995.)</a:t>
            </a:r>
            <a:endParaRPr lang="en-GB" sz="24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51520" y="2060847"/>
            <a:ext cx="4104456" cy="576065"/>
          </a:xfrm>
          <a:ln w="1270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algn="ctr"/>
            <a:r>
              <a:rPr lang="hr-H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Title: „W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defended Croatia, don't forget us</a:t>
            </a:r>
            <a:r>
              <a:rPr lang="hr-H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2936"/>
            <a:ext cx="4104456" cy="2559455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2348879"/>
            <a:ext cx="4041775" cy="710951"/>
          </a:xfr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en-GB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 history method; important source</a:t>
            </a:r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225" y="3645024"/>
            <a:ext cx="4041775" cy="2759970"/>
          </a:xfrm>
        </p:spPr>
      </p:pic>
    </p:spTree>
    <p:extLst>
      <p:ext uri="{BB962C8B-B14F-4D97-AF65-F5344CB8AC3E}">
        <p14:creationId xmlns:p14="http://schemas.microsoft.com/office/powerpoint/2010/main" val="2528385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hr-HR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hr-H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r-H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missed</a:t>
            </a:r>
            <a:r>
              <a:rPr lang="hr-H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</a:t>
            </a:r>
            <a:r>
              <a:rPr lang="hr-H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hr-H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</a:t>
            </a:r>
            <a:r>
              <a:rPr lang="hr-H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transition</a:t>
            </a:r>
            <a:r>
              <a:rPr lang="hr-H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hr-H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civil </a:t>
            </a:r>
            <a:r>
              <a:rPr lang="hr-HR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hr-H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51520" y="2132856"/>
            <a:ext cx="3600400" cy="3993307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previous questions were mostly based 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wartime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memories</a:t>
            </a:r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different approach in the new project;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on the post-war transition</a:t>
            </a:r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perspective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much easier to talk about the war than about the post-war transition</a:t>
            </a:r>
          </a:p>
          <a:p>
            <a:endParaRPr lang="hr-HR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BD4C69BF-D5F7-7186-9B3C-7EE5BFA0D6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072" y="1700808"/>
            <a:ext cx="4038600" cy="2664296"/>
          </a:xfrm>
        </p:spPr>
      </p:pic>
      <p:pic>
        <p:nvPicPr>
          <p:cNvPr id="7" name="Content Placeholder 5">
            <a:extLst>
              <a:ext uri="{FF2B5EF4-FFF2-40B4-BE49-F238E27FC236}">
                <a16:creationId xmlns="" xmlns:a16="http://schemas.microsoft.com/office/drawing/2014/main" id="{1AD23C66-F4A2-901F-1EE1-7F9C842A6B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4048" y="4648274"/>
            <a:ext cx="3384376" cy="209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9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jagram 4"/>
          <p:cNvGraphicFramePr/>
          <p:nvPr>
            <p:extLst>
              <p:ext uri="{D42A27DB-BD31-4B8C-83A1-F6EECF244321}">
                <p14:modId xmlns:p14="http://schemas.microsoft.com/office/powerpoint/2010/main" val="189453133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781128"/>
          </a:xfrm>
        </p:spPr>
        <p:txBody>
          <a:bodyPr>
            <a:noAutofit/>
          </a:bodyPr>
          <a:lstStyle/>
          <a:p>
            <a:r>
              <a:rPr lang="hr-HR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sector transition into civilian life</a:t>
            </a:r>
          </a:p>
          <a:p>
            <a:r>
              <a:rPr lang="hr-HR" sz="20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 &amp; D 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of veterans' associations and state care institutions for veterans</a:t>
            </a:r>
          </a:p>
          <a:p>
            <a:r>
              <a:rPr lang="hr-HR" sz="20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holidays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for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memory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traditions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000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veterans' right to public activism and protests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000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r-H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 of the Hague Tribunal</a:t>
            </a:r>
          </a:p>
          <a:p>
            <a:r>
              <a:rPr lang="hr-HR" sz="2000" dirty="0">
                <a:highlight>
                  <a:srgbClr val="808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hr-H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attitude of society towards war veterans and the values ​​of the Homeland War</a:t>
            </a:r>
          </a:p>
          <a:p>
            <a:r>
              <a:rPr lang="hr-HR" sz="2000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hr-H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present and the future (PTSD, suicides, health problems)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777680" y="1600200"/>
            <a:ext cx="4114800" cy="4637112"/>
          </a:xfrm>
        </p:spPr>
        <p:txBody>
          <a:bodyPr>
            <a:normAutofit fontScale="92500"/>
          </a:bodyPr>
          <a:lstStyle/>
          <a:p>
            <a:r>
              <a:rPr lang="hr-HR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dissatisfaction</a:t>
            </a:r>
          </a:p>
          <a:p>
            <a:r>
              <a:rPr lang="hr-HR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dissatisfaction</a:t>
            </a:r>
          </a:p>
          <a:p>
            <a:r>
              <a:rPr lang="hr-HR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dissatisfaction</a:t>
            </a:r>
          </a:p>
          <a:p>
            <a:r>
              <a:rPr lang="hr-HR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dissatisfaction, confusion</a:t>
            </a:r>
          </a:p>
          <a:p>
            <a:r>
              <a:rPr lang="hr-HR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dissatisfaction, confusion</a:t>
            </a:r>
          </a:p>
          <a:p>
            <a:r>
              <a:rPr lang="hr-HR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dissatisfaction, anger</a:t>
            </a:r>
          </a:p>
          <a:p>
            <a:r>
              <a:rPr lang="hr-HR" dirty="0"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dissatisfaction, sadness</a:t>
            </a:r>
          </a:p>
          <a:p>
            <a:r>
              <a:rPr lang="hr-HR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dissatisfaction, anger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52684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1994472184"/>
              </p:ext>
            </p:extLst>
          </p:nvPr>
        </p:nvGraphicFramePr>
        <p:xfrm>
          <a:off x="457200" y="274638"/>
          <a:ext cx="8229600" cy="99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751BBC-DBCF-CBF2-8A03-451EDCFF36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hr-HR" sz="1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oo</a:t>
            </a:r>
            <a:r>
              <a:rPr lang="hr-HR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many difficult questions, which affect veterans' feelings and cause stress</a:t>
            </a:r>
          </a:p>
          <a:p>
            <a:r>
              <a:rPr lang="hr-H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Positive reactions even from veterans with hard form of PTSD</a:t>
            </a:r>
          </a:p>
          <a:p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Positive ansvers on the last question: "</a:t>
            </a:r>
            <a:r>
              <a:rPr lang="hr-H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you think it is useful to conduct such interviews for final result of the </a:t>
            </a:r>
            <a:r>
              <a:rPr lang="hr-H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hr-HR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hr-HR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hr-HR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Conclusion:</a:t>
            </a:r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Despite all the difficulties and stress, positive reactions should give an additional motivation to continue conducting interwievs </a:t>
            </a:r>
            <a:endParaRPr lang="hr-HR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7AAD850B-45A4-E31B-026A-9A3B4C9018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147" y="1412776"/>
            <a:ext cx="3168351" cy="2304255"/>
          </a:xfrm>
        </p:spPr>
      </p:pic>
      <p:pic>
        <p:nvPicPr>
          <p:cNvPr id="7" name="Content Placeholder 5">
            <a:extLst>
              <a:ext uri="{FF2B5EF4-FFF2-40B4-BE49-F238E27FC236}">
                <a16:creationId xmlns="" xmlns:a16="http://schemas.microsoft.com/office/drawing/2014/main" id="{A2561871-5137-DA21-35A4-2C3851BFDE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6361" y="3819587"/>
            <a:ext cx="3821925" cy="287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22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4081200508"/>
              </p:ext>
            </p:extLst>
          </p:nvPr>
        </p:nvGraphicFramePr>
        <p:xfrm>
          <a:off x="179512" y="274639"/>
          <a:ext cx="8507288" cy="85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4040188" cy="792087"/>
          </a:xfrm>
          <a:ln>
            <a:solidFill>
              <a:schemeClr val="accent2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en-GB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„Dogs of war”, Daily Telegraph 1991.</a:t>
            </a: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24944"/>
            <a:ext cx="2808312" cy="3447232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2348880"/>
            <a:ext cx="4041775" cy="864095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„Foreign volunteers”, Telegraph 2023.</a:t>
            </a:r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501008"/>
            <a:ext cx="4041775" cy="2664295"/>
          </a:xfrm>
        </p:spPr>
      </p:pic>
    </p:spTree>
    <p:extLst>
      <p:ext uri="{BB962C8B-B14F-4D97-AF65-F5344CB8AC3E}">
        <p14:creationId xmlns:p14="http://schemas.microsoft.com/office/powerpoint/2010/main" val="968934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0409"/>
          </a:xfr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result of stereotypes and negative images - the road to oblivion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035F9411-6ECB-6593-8DBE-B3852AEF8F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4038600" cy="2789158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2996952"/>
            <a:ext cx="4038600" cy="2736304"/>
          </a:xfrm>
        </p:spPr>
        <p:txBody>
          <a:bodyPr>
            <a:normAutofit/>
          </a:bodyPr>
          <a:lstStyle/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Croatia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gover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ment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got rid of foreigners 1992.</a:t>
            </a:r>
          </a:p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egative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image; „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dogs of war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ruthles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mercenaries </a:t>
            </a:r>
          </a:p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Numerous problems after returning to homelands</a:t>
            </a:r>
          </a:p>
          <a:p>
            <a:r>
              <a:rPr lang="en-GB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Result: closed group of war veterans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="" xmlns:a16="http://schemas.microsoft.com/office/drawing/2014/main" id="{07E67CF5-7F8A-2E8E-5539-540C4812C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2964" y="1396488"/>
            <a:ext cx="5753372" cy="13844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8152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1067F6-36D7-078C-BBDE-C7FC095AD8C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most radical consequence of untruths published in the media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96D0B31-CE7A-23CA-9F69-AC1AD0DEAC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038600" cy="2908919"/>
          </a:xfrm>
        </p:spPr>
        <p:txBody>
          <a:bodyPr>
            <a:normAutofit fontScale="92500"/>
          </a:bodyPr>
          <a:lstStyle/>
          <a:p>
            <a:r>
              <a:rPr lang="en-US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Based on accusations by the Serbian media, 13 Dutch were charged for war crimes, which happened two years after they left Croatia</a:t>
            </a:r>
            <a:endParaRPr lang="hr-HR" sz="20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years of media persecution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investigative procedure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Charges dismissed 2009. - the Dutch volunteers still suffer public condemnation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10B02422-BDA6-B051-F1B4-4E9DBEDEAC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91" y="1772816"/>
            <a:ext cx="4038600" cy="1980185"/>
          </a:xfrm>
          <a:ln>
            <a:solidFill>
              <a:srgbClr val="FF0000"/>
            </a:solidFill>
          </a:ln>
        </p:spPr>
      </p:pic>
      <p:pic>
        <p:nvPicPr>
          <p:cNvPr id="7" name="Content Placeholder 5">
            <a:extLst>
              <a:ext uri="{FF2B5EF4-FFF2-40B4-BE49-F238E27FC236}">
                <a16:creationId xmlns="" xmlns:a16="http://schemas.microsoft.com/office/drawing/2014/main" id="{E0D60B0F-A7BE-D1BC-80CD-66440709D4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4128" y="4149080"/>
            <a:ext cx="3268746" cy="19801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Content Placeholder 5">
            <a:extLst>
              <a:ext uri="{FF2B5EF4-FFF2-40B4-BE49-F238E27FC236}">
                <a16:creationId xmlns="" xmlns:a16="http://schemas.microsoft.com/office/drawing/2014/main" id="{61FA7E8F-EA10-9ED8-7C7A-767094BFA3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60" y="4653136"/>
            <a:ext cx="4541791" cy="1967638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933224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45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R. Morgan; socially rejected due to untruths in the media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D658DBB4-1065-B9EB-0D6A-15CA48FCBB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293096"/>
            <a:ext cx="6264696" cy="2376264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FF0000"/>
            </a:solidFill>
          </a:ln>
        </p:spPr>
      </p:pic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B3A8B195-717D-F852-88DB-C4B3D90F88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4038600" cy="2635065"/>
          </a:xfrm>
          <a:ln w="76200">
            <a:solidFill>
              <a:schemeClr val="tx1"/>
            </a:solidFill>
          </a:ln>
        </p:spPr>
      </p:pic>
      <p:pic>
        <p:nvPicPr>
          <p:cNvPr id="9" name="Content Placeholder 7">
            <a:extLst>
              <a:ext uri="{FF2B5EF4-FFF2-40B4-BE49-F238E27FC236}">
                <a16:creationId xmlns="" xmlns:a16="http://schemas.microsoft.com/office/drawing/2014/main" id="{DC78C3DB-D177-317E-C122-61EC239C6B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6056" y="1268760"/>
            <a:ext cx="3600400" cy="263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31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27EAE2-D465-12F8-749E-CB33D77C0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years of interviewing and collecting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hr-H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3210605" cy="4525963"/>
          </a:xfrm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34E53F7-6DB7-5E69-0E9E-6513C364E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4509120"/>
            <a:ext cx="3740224" cy="2074242"/>
          </a:xfrm>
          <a:ln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800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volunteers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44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killed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battle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more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150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wounded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war conflict of the 20th century</a:t>
            </a:r>
          </a:p>
          <a:p>
            <a:endParaRPr lang="hr-HR" dirty="0"/>
          </a:p>
        </p:txBody>
      </p:sp>
      <p:pic>
        <p:nvPicPr>
          <p:cNvPr id="6" name="Rezervirano mjesto sadržaj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944" y="1664796"/>
            <a:ext cx="4896543" cy="262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31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 oblivion to great public interest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16832"/>
            <a:ext cx="3534544" cy="2728141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0" y="1916833"/>
            <a:ext cx="4038600" cy="2448272"/>
          </a:xfrm>
        </p:spPr>
        <p:txBody>
          <a:bodyPr>
            <a:normAutofit/>
          </a:bodyPr>
          <a:lstStyle/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Forgotten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for 20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ollecting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memories (interviews) revived social attention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presence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literature,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books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museum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exhibits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documentary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movies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hr-HR" dirty="0"/>
          </a:p>
        </p:txBody>
      </p:sp>
      <p:pic>
        <p:nvPicPr>
          <p:cNvPr id="6" name="Rezervirano mjesto sadržaj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846752"/>
            <a:ext cx="6696744" cy="165061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84564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109102260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2924944"/>
            <a:ext cx="4038600" cy="2661798"/>
          </a:xfrm>
        </p:spPr>
        <p:txBody>
          <a:bodyPr>
            <a:normAutofit/>
          </a:bodyPr>
          <a:lstStyle/>
          <a:p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aim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phenomenon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foreigners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wars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None </a:t>
            </a:r>
            <a:r>
              <a:rPr lang="hr-H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foreign</a:t>
            </a:r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volunteers</a:t>
            </a:r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wanted</a:t>
            </a:r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hr-H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give</a:t>
            </a:r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interview</a:t>
            </a:r>
            <a:endParaRPr lang="hr-H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nvolving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trusted person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resulted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interviews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04864"/>
            <a:ext cx="4038600" cy="3705913"/>
          </a:xfrm>
        </p:spPr>
      </p:pic>
    </p:spTree>
    <p:extLst>
      <p:ext uri="{BB962C8B-B14F-4D97-AF65-F5344CB8AC3E}">
        <p14:creationId xmlns:p14="http://schemas.microsoft.com/office/powerpoint/2010/main" val="1520519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jagram 4"/>
          <p:cNvGraphicFramePr/>
          <p:nvPr>
            <p:extLst>
              <p:ext uri="{D42A27DB-BD31-4B8C-83A1-F6EECF244321}">
                <p14:modId xmlns:p14="http://schemas.microsoft.com/office/powerpoint/2010/main" val="387359890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45638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Forgotten by Croatian society 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Croatia did not solve their status problems, not even the right to have a health care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Problematic returns to homelands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038600" cy="345638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Croatian war veterans also suffer problems and traumas in the transition period</a:t>
            </a:r>
          </a:p>
          <a:p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Missed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post-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traumas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some 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veterans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serious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consequences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memories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traumas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778787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601</Words>
  <Application>Microsoft Office PowerPoint</Application>
  <PresentationFormat>Prikaz na zaslonu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Tema sustava Office</vt:lpstr>
      <vt:lpstr>„Reviving“ the memory; foreign volunteers in the Croatian forces (1991.-1995.)</vt:lpstr>
      <vt:lpstr>PowerPointova prezentacija</vt:lpstr>
      <vt:lpstr>The result of stereotypes and negative images - the road to oblivion</vt:lpstr>
      <vt:lpstr>The most radical consequence of untruths published in the media</vt:lpstr>
      <vt:lpstr>Example of R. Morgan; socially rejected due to untruths in the media</vt:lpstr>
      <vt:lpstr>15 years of interviewing and collecting sources; results</vt:lpstr>
      <vt:lpstr>From oblivion to great public interest</vt:lpstr>
      <vt:lpstr>PowerPointova prezentacija</vt:lpstr>
      <vt:lpstr>PowerPointova prezentacija</vt:lpstr>
      <vt:lpstr>Why we missed the fact about hard transition into civil life?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Tomislav</dc:creator>
  <cp:lastModifiedBy>Tomislav</cp:lastModifiedBy>
  <cp:revision>28</cp:revision>
  <dcterms:created xsi:type="dcterms:W3CDTF">2024-09-28T09:23:26Z</dcterms:created>
  <dcterms:modified xsi:type="dcterms:W3CDTF">2024-10-03T09:23:58Z</dcterms:modified>
</cp:coreProperties>
</file>