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57" r:id="rId4"/>
    <p:sldId id="260" r:id="rId5"/>
    <p:sldId id="258" r:id="rId6"/>
    <p:sldId id="282" r:id="rId7"/>
    <p:sldId id="265" r:id="rId8"/>
    <p:sldId id="281" r:id="rId9"/>
    <p:sldId id="268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6E916-9F83-4C14-98D9-61135DD6358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56540CA-229C-4C84-8EC0-2BCAA1CB4F7F}">
      <dgm:prSet/>
      <dgm:spPr/>
      <dgm:t>
        <a:bodyPr/>
        <a:lstStyle/>
        <a:p>
          <a:r>
            <a:rPr lang="hr-HR" dirty="0"/>
            <a:t>sastavljeno je od 17 fakulteta, nudi dodiplomske i poslijediplomske studije. Preddiplomski studijski programi su akademski ili profesionalno usmjereni, u slovenskom visokom obrazovanju  nazivaju se studijskim programima prvog stupnja i traju tri do četiri godine, ovisno o području studija i njegovim specifičnostima.</a:t>
          </a:r>
          <a:endParaRPr lang="en-US" dirty="0"/>
        </a:p>
      </dgm:t>
    </dgm:pt>
    <dgm:pt modelId="{7ED9E21D-F038-4722-9130-E1A5AA38CDC2}" type="parTrans" cxnId="{68A8C7B4-4607-4C31-B02F-15AC960C51C4}">
      <dgm:prSet/>
      <dgm:spPr/>
      <dgm:t>
        <a:bodyPr/>
        <a:lstStyle/>
        <a:p>
          <a:endParaRPr lang="en-US"/>
        </a:p>
      </dgm:t>
    </dgm:pt>
    <dgm:pt modelId="{F7094E08-76E0-4A2D-9358-52281B755B76}" type="sibTrans" cxnId="{68A8C7B4-4607-4C31-B02F-15AC960C51C4}">
      <dgm:prSet/>
      <dgm:spPr/>
      <dgm:t>
        <a:bodyPr/>
        <a:lstStyle/>
        <a:p>
          <a:endParaRPr lang="en-US"/>
        </a:p>
      </dgm:t>
    </dgm:pt>
    <dgm:pt modelId="{296BD289-5C78-4073-B587-0E83E7E931E1}">
      <dgm:prSet/>
      <dgm:spPr/>
      <dgm:t>
        <a:bodyPr/>
        <a:lstStyle/>
        <a:p>
          <a:r>
            <a:rPr lang="hr-HR" dirty="0"/>
            <a:t>zaključilo je prilagođavanje svojih studijskih programa prema zahtjevima </a:t>
          </a:r>
          <a:r>
            <a:rPr lang="hr-HR" dirty="0" err="1"/>
            <a:t>Bolonjske</a:t>
          </a:r>
          <a:r>
            <a:rPr lang="hr-HR" dirty="0"/>
            <a:t> deklaracije. Od akademske godine 2010./2011. Sveučilište u Mariboru upisuje samo studente </a:t>
          </a:r>
          <a:r>
            <a:rPr lang="hr-HR" dirty="0" err="1"/>
            <a:t>bolonjskih</a:t>
          </a:r>
          <a:r>
            <a:rPr lang="hr-HR" dirty="0"/>
            <a:t> studija. Studijske programe nude fakulteti kao redoviti ili izvanredni studiji.</a:t>
          </a:r>
          <a:endParaRPr lang="en-US" dirty="0"/>
        </a:p>
      </dgm:t>
    </dgm:pt>
    <dgm:pt modelId="{C5DF7AD6-53EE-4E98-B37E-F4DC8151E783}" type="parTrans" cxnId="{E71E4BE4-6244-4C55-9D27-D6A0A2254843}">
      <dgm:prSet/>
      <dgm:spPr/>
      <dgm:t>
        <a:bodyPr/>
        <a:lstStyle/>
        <a:p>
          <a:endParaRPr lang="en-US"/>
        </a:p>
      </dgm:t>
    </dgm:pt>
    <dgm:pt modelId="{89701141-F5A3-473F-84CB-EB5178AFE41E}" type="sibTrans" cxnId="{E71E4BE4-6244-4C55-9D27-D6A0A2254843}">
      <dgm:prSet/>
      <dgm:spPr/>
      <dgm:t>
        <a:bodyPr/>
        <a:lstStyle/>
        <a:p>
          <a:endParaRPr lang="en-US"/>
        </a:p>
      </dgm:t>
    </dgm:pt>
    <dgm:pt modelId="{0DF62255-C656-40B8-B763-BEECAD937154}" type="pres">
      <dgm:prSet presAssocID="{EA66E916-9F83-4C14-98D9-61135DD635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A022CC-A547-444F-8F24-213258F934D6}" type="pres">
      <dgm:prSet presAssocID="{956540CA-229C-4C84-8EC0-2BCAA1CB4F7F}" presName="hierRoot1" presStyleCnt="0"/>
      <dgm:spPr/>
    </dgm:pt>
    <dgm:pt modelId="{062F4E76-707A-4060-818D-6328054C4561}" type="pres">
      <dgm:prSet presAssocID="{956540CA-229C-4C84-8EC0-2BCAA1CB4F7F}" presName="composite" presStyleCnt="0"/>
      <dgm:spPr/>
    </dgm:pt>
    <dgm:pt modelId="{8B7AC642-104D-4BBC-9F62-08E14D943669}" type="pres">
      <dgm:prSet presAssocID="{956540CA-229C-4C84-8EC0-2BCAA1CB4F7F}" presName="background" presStyleLbl="node0" presStyleIdx="0" presStyleCnt="2"/>
      <dgm:spPr/>
    </dgm:pt>
    <dgm:pt modelId="{CD4DAD23-F24C-4185-A660-D0702DD2B319}" type="pres">
      <dgm:prSet presAssocID="{956540CA-229C-4C84-8EC0-2BCAA1CB4F7F}" presName="text" presStyleLbl="fgAcc0" presStyleIdx="0" presStyleCnt="2">
        <dgm:presLayoutVars>
          <dgm:chPref val="3"/>
        </dgm:presLayoutVars>
      </dgm:prSet>
      <dgm:spPr/>
    </dgm:pt>
    <dgm:pt modelId="{AF8F11FB-5EFA-4173-B918-A974C78C5F47}" type="pres">
      <dgm:prSet presAssocID="{956540CA-229C-4C84-8EC0-2BCAA1CB4F7F}" presName="hierChild2" presStyleCnt="0"/>
      <dgm:spPr/>
    </dgm:pt>
    <dgm:pt modelId="{E0D55ACA-8641-4946-B879-52584A4BD5A5}" type="pres">
      <dgm:prSet presAssocID="{296BD289-5C78-4073-B587-0E83E7E931E1}" presName="hierRoot1" presStyleCnt="0"/>
      <dgm:spPr/>
    </dgm:pt>
    <dgm:pt modelId="{9CC11E38-FDB0-426F-BDB1-4CFE74FA6334}" type="pres">
      <dgm:prSet presAssocID="{296BD289-5C78-4073-B587-0E83E7E931E1}" presName="composite" presStyleCnt="0"/>
      <dgm:spPr/>
    </dgm:pt>
    <dgm:pt modelId="{09A1803C-F570-4403-84FA-F09425071659}" type="pres">
      <dgm:prSet presAssocID="{296BD289-5C78-4073-B587-0E83E7E931E1}" presName="background" presStyleLbl="node0" presStyleIdx="1" presStyleCnt="2"/>
      <dgm:spPr/>
    </dgm:pt>
    <dgm:pt modelId="{997D5D26-32B9-4100-B7C5-8CFD059F9608}" type="pres">
      <dgm:prSet presAssocID="{296BD289-5C78-4073-B587-0E83E7E931E1}" presName="text" presStyleLbl="fgAcc0" presStyleIdx="1" presStyleCnt="2">
        <dgm:presLayoutVars>
          <dgm:chPref val="3"/>
        </dgm:presLayoutVars>
      </dgm:prSet>
      <dgm:spPr/>
    </dgm:pt>
    <dgm:pt modelId="{957853E5-A598-4CDA-82C9-18FF4D46B4F3}" type="pres">
      <dgm:prSet presAssocID="{296BD289-5C78-4073-B587-0E83E7E931E1}" presName="hierChild2" presStyleCnt="0"/>
      <dgm:spPr/>
    </dgm:pt>
  </dgm:ptLst>
  <dgm:cxnLst>
    <dgm:cxn modelId="{FB232164-99E6-48AE-A5BF-E42678968ED7}" type="presOf" srcId="{296BD289-5C78-4073-B587-0E83E7E931E1}" destId="{997D5D26-32B9-4100-B7C5-8CFD059F9608}" srcOrd="0" destOrd="0" presId="urn:microsoft.com/office/officeart/2005/8/layout/hierarchy1"/>
    <dgm:cxn modelId="{B94F0E57-369A-4321-AC36-340820701355}" type="presOf" srcId="{EA66E916-9F83-4C14-98D9-61135DD6358A}" destId="{0DF62255-C656-40B8-B763-BEECAD937154}" srcOrd="0" destOrd="0" presId="urn:microsoft.com/office/officeart/2005/8/layout/hierarchy1"/>
    <dgm:cxn modelId="{68A8C7B4-4607-4C31-B02F-15AC960C51C4}" srcId="{EA66E916-9F83-4C14-98D9-61135DD6358A}" destId="{956540CA-229C-4C84-8EC0-2BCAA1CB4F7F}" srcOrd="0" destOrd="0" parTransId="{7ED9E21D-F038-4722-9130-E1A5AA38CDC2}" sibTransId="{F7094E08-76E0-4A2D-9358-52281B755B76}"/>
    <dgm:cxn modelId="{E71E4BE4-6244-4C55-9D27-D6A0A2254843}" srcId="{EA66E916-9F83-4C14-98D9-61135DD6358A}" destId="{296BD289-5C78-4073-B587-0E83E7E931E1}" srcOrd="1" destOrd="0" parTransId="{C5DF7AD6-53EE-4E98-B37E-F4DC8151E783}" sibTransId="{89701141-F5A3-473F-84CB-EB5178AFE41E}"/>
    <dgm:cxn modelId="{5CB657FA-BB59-4539-947A-3BC10D058F5B}" type="presOf" srcId="{956540CA-229C-4C84-8EC0-2BCAA1CB4F7F}" destId="{CD4DAD23-F24C-4185-A660-D0702DD2B319}" srcOrd="0" destOrd="0" presId="urn:microsoft.com/office/officeart/2005/8/layout/hierarchy1"/>
    <dgm:cxn modelId="{651B94B0-7428-4015-9FA7-5847733585B0}" type="presParOf" srcId="{0DF62255-C656-40B8-B763-BEECAD937154}" destId="{FAA022CC-A547-444F-8F24-213258F934D6}" srcOrd="0" destOrd="0" presId="urn:microsoft.com/office/officeart/2005/8/layout/hierarchy1"/>
    <dgm:cxn modelId="{267FA969-C862-4044-91A2-33DDA9075B4C}" type="presParOf" srcId="{FAA022CC-A547-444F-8F24-213258F934D6}" destId="{062F4E76-707A-4060-818D-6328054C4561}" srcOrd="0" destOrd="0" presId="urn:microsoft.com/office/officeart/2005/8/layout/hierarchy1"/>
    <dgm:cxn modelId="{94007DBD-60D7-4CA0-AC3E-3D63495A8C91}" type="presParOf" srcId="{062F4E76-707A-4060-818D-6328054C4561}" destId="{8B7AC642-104D-4BBC-9F62-08E14D943669}" srcOrd="0" destOrd="0" presId="urn:microsoft.com/office/officeart/2005/8/layout/hierarchy1"/>
    <dgm:cxn modelId="{F2B9C5B1-2EAF-436C-8E48-B986E9C08DAA}" type="presParOf" srcId="{062F4E76-707A-4060-818D-6328054C4561}" destId="{CD4DAD23-F24C-4185-A660-D0702DD2B319}" srcOrd="1" destOrd="0" presId="urn:microsoft.com/office/officeart/2005/8/layout/hierarchy1"/>
    <dgm:cxn modelId="{639411AE-E9A5-4CCF-8635-96E2609AA16D}" type="presParOf" srcId="{FAA022CC-A547-444F-8F24-213258F934D6}" destId="{AF8F11FB-5EFA-4173-B918-A974C78C5F47}" srcOrd="1" destOrd="0" presId="urn:microsoft.com/office/officeart/2005/8/layout/hierarchy1"/>
    <dgm:cxn modelId="{D84B2FDC-C3E1-4CB2-AF02-DA580B5282D0}" type="presParOf" srcId="{0DF62255-C656-40B8-B763-BEECAD937154}" destId="{E0D55ACA-8641-4946-B879-52584A4BD5A5}" srcOrd="1" destOrd="0" presId="urn:microsoft.com/office/officeart/2005/8/layout/hierarchy1"/>
    <dgm:cxn modelId="{74ACFFE4-3A58-4827-B68A-E8DF394F88D6}" type="presParOf" srcId="{E0D55ACA-8641-4946-B879-52584A4BD5A5}" destId="{9CC11E38-FDB0-426F-BDB1-4CFE74FA6334}" srcOrd="0" destOrd="0" presId="urn:microsoft.com/office/officeart/2005/8/layout/hierarchy1"/>
    <dgm:cxn modelId="{4E689F9E-A556-4ED0-A49B-1E79312FC26D}" type="presParOf" srcId="{9CC11E38-FDB0-426F-BDB1-4CFE74FA6334}" destId="{09A1803C-F570-4403-84FA-F09425071659}" srcOrd="0" destOrd="0" presId="urn:microsoft.com/office/officeart/2005/8/layout/hierarchy1"/>
    <dgm:cxn modelId="{1431B37E-BF4D-40F5-898B-EB66FF17D28D}" type="presParOf" srcId="{9CC11E38-FDB0-426F-BDB1-4CFE74FA6334}" destId="{997D5D26-32B9-4100-B7C5-8CFD059F9608}" srcOrd="1" destOrd="0" presId="urn:microsoft.com/office/officeart/2005/8/layout/hierarchy1"/>
    <dgm:cxn modelId="{82F5A317-F817-48B9-A282-A44F6D433D74}" type="presParOf" srcId="{E0D55ACA-8641-4946-B879-52584A4BD5A5}" destId="{957853E5-A598-4CDA-82C9-18FF4D46B4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60BB23-1DDD-4778-BCBA-AF12135F9F5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6FD5AA-F322-4AE1-8A61-FA1587FDE636}">
      <dgm:prSet/>
      <dgm:spPr/>
      <dgm:t>
        <a:bodyPr/>
        <a:lstStyle/>
        <a:p>
          <a:r>
            <a:rPr lang="hr-HR" dirty="0"/>
            <a:t>U akademskoj godini 2017./2018. na Sveučilište u Mariboru upisano je ukupno 13.407 (9.549 postdiplomskih i 3.858 postdiplomskih studija).</a:t>
          </a:r>
          <a:endParaRPr lang="en-US" dirty="0"/>
        </a:p>
      </dgm:t>
    </dgm:pt>
    <dgm:pt modelId="{F23A0721-39FB-4512-AB40-8D441F50A92D}" type="parTrans" cxnId="{89A03529-B204-48E4-A893-90ACC3195DF6}">
      <dgm:prSet/>
      <dgm:spPr/>
      <dgm:t>
        <a:bodyPr/>
        <a:lstStyle/>
        <a:p>
          <a:endParaRPr lang="en-US"/>
        </a:p>
      </dgm:t>
    </dgm:pt>
    <dgm:pt modelId="{C41F32B7-367A-4789-8FDE-A9EE6A5732A4}" type="sibTrans" cxnId="{89A03529-B204-48E4-A893-90ACC3195DF6}">
      <dgm:prSet/>
      <dgm:spPr/>
      <dgm:t>
        <a:bodyPr/>
        <a:lstStyle/>
        <a:p>
          <a:endParaRPr lang="en-US"/>
        </a:p>
      </dgm:t>
    </dgm:pt>
    <dgm:pt modelId="{29027CBD-66F8-413D-B0D7-37A1E7BD9A51}">
      <dgm:prSet/>
      <dgm:spPr/>
      <dgm:t>
        <a:bodyPr/>
        <a:lstStyle/>
        <a:p>
          <a:r>
            <a:rPr lang="hr-HR" dirty="0"/>
            <a:t>Za Slovence bez slovenskog državljanstva i za strane državljane na raspolaganju je do 10% upisnih mjesta za redovni studij, sukladno broju dostupnih upisnih mjesta za slovenske državljane i za građane zemalja članica EU. Do 50% upisnih mjesta je dostupno za izvanredni studij.</a:t>
          </a:r>
          <a:endParaRPr lang="en-US" dirty="0"/>
        </a:p>
      </dgm:t>
    </dgm:pt>
    <dgm:pt modelId="{F5DD691A-BEF1-459A-896C-DE0E3076C528}" type="parTrans" cxnId="{5386D165-E7AE-4B33-9621-8D5570B1E4EF}">
      <dgm:prSet/>
      <dgm:spPr/>
      <dgm:t>
        <a:bodyPr/>
        <a:lstStyle/>
        <a:p>
          <a:endParaRPr lang="en-US"/>
        </a:p>
      </dgm:t>
    </dgm:pt>
    <dgm:pt modelId="{365B827E-944E-481C-B2D5-C30B41A0B18A}" type="sibTrans" cxnId="{5386D165-E7AE-4B33-9621-8D5570B1E4EF}">
      <dgm:prSet/>
      <dgm:spPr/>
      <dgm:t>
        <a:bodyPr/>
        <a:lstStyle/>
        <a:p>
          <a:endParaRPr lang="en-US"/>
        </a:p>
      </dgm:t>
    </dgm:pt>
    <dgm:pt modelId="{B555B3C2-CB76-4F2F-B1AC-0B96D44B6024}" type="pres">
      <dgm:prSet presAssocID="{8260BB23-1DDD-4778-BCBA-AF12135F9F52}" presName="Name0" presStyleCnt="0">
        <dgm:presLayoutVars>
          <dgm:dir/>
          <dgm:resizeHandles val="exact"/>
        </dgm:presLayoutVars>
      </dgm:prSet>
      <dgm:spPr/>
    </dgm:pt>
    <dgm:pt modelId="{D892F2F1-21AA-4419-999A-161016DF0D9D}" type="pres">
      <dgm:prSet presAssocID="{CD6FD5AA-F322-4AE1-8A61-FA1587FDE636}" presName="node" presStyleLbl="node1" presStyleIdx="0" presStyleCnt="2">
        <dgm:presLayoutVars>
          <dgm:bulletEnabled val="1"/>
        </dgm:presLayoutVars>
      </dgm:prSet>
      <dgm:spPr/>
    </dgm:pt>
    <dgm:pt modelId="{F4911959-E140-4E9C-A586-031A57EA3DB5}" type="pres">
      <dgm:prSet presAssocID="{C41F32B7-367A-4789-8FDE-A9EE6A5732A4}" presName="sibTrans" presStyleLbl="sibTrans1D1" presStyleIdx="0" presStyleCnt="1"/>
      <dgm:spPr/>
    </dgm:pt>
    <dgm:pt modelId="{AA9642B4-40A1-4D8D-8356-57FD6FE280DD}" type="pres">
      <dgm:prSet presAssocID="{C41F32B7-367A-4789-8FDE-A9EE6A5732A4}" presName="connectorText" presStyleLbl="sibTrans1D1" presStyleIdx="0" presStyleCnt="1"/>
      <dgm:spPr/>
    </dgm:pt>
    <dgm:pt modelId="{AD5EABEB-5509-4AF2-996B-339849B2DA65}" type="pres">
      <dgm:prSet presAssocID="{29027CBD-66F8-413D-B0D7-37A1E7BD9A51}" presName="node" presStyleLbl="node1" presStyleIdx="1" presStyleCnt="2" custScaleY="191670">
        <dgm:presLayoutVars>
          <dgm:bulletEnabled val="1"/>
        </dgm:presLayoutVars>
      </dgm:prSet>
      <dgm:spPr/>
    </dgm:pt>
  </dgm:ptLst>
  <dgm:cxnLst>
    <dgm:cxn modelId="{D83B4404-1079-47F0-AD2E-9F5B0B292CA1}" type="presOf" srcId="{29027CBD-66F8-413D-B0D7-37A1E7BD9A51}" destId="{AD5EABEB-5509-4AF2-996B-339849B2DA65}" srcOrd="0" destOrd="0" presId="urn:microsoft.com/office/officeart/2016/7/layout/RepeatingBendingProcessNew"/>
    <dgm:cxn modelId="{4E9C1D29-9C20-4094-B6D1-50A9EF2F9BFA}" type="presOf" srcId="{CD6FD5AA-F322-4AE1-8A61-FA1587FDE636}" destId="{D892F2F1-21AA-4419-999A-161016DF0D9D}" srcOrd="0" destOrd="0" presId="urn:microsoft.com/office/officeart/2016/7/layout/RepeatingBendingProcessNew"/>
    <dgm:cxn modelId="{89A03529-B204-48E4-A893-90ACC3195DF6}" srcId="{8260BB23-1DDD-4778-BCBA-AF12135F9F52}" destId="{CD6FD5AA-F322-4AE1-8A61-FA1587FDE636}" srcOrd="0" destOrd="0" parTransId="{F23A0721-39FB-4512-AB40-8D441F50A92D}" sibTransId="{C41F32B7-367A-4789-8FDE-A9EE6A5732A4}"/>
    <dgm:cxn modelId="{5386D165-E7AE-4B33-9621-8D5570B1E4EF}" srcId="{8260BB23-1DDD-4778-BCBA-AF12135F9F52}" destId="{29027CBD-66F8-413D-B0D7-37A1E7BD9A51}" srcOrd="1" destOrd="0" parTransId="{F5DD691A-BEF1-459A-896C-DE0E3076C528}" sibTransId="{365B827E-944E-481C-B2D5-C30B41A0B18A}"/>
    <dgm:cxn modelId="{527B107B-D5D6-45FD-88D9-75EE3759F4BF}" type="presOf" srcId="{C41F32B7-367A-4789-8FDE-A9EE6A5732A4}" destId="{AA9642B4-40A1-4D8D-8356-57FD6FE280DD}" srcOrd="1" destOrd="0" presId="urn:microsoft.com/office/officeart/2016/7/layout/RepeatingBendingProcessNew"/>
    <dgm:cxn modelId="{BE2B2D8F-A29D-4688-BF78-AE2CE8778450}" type="presOf" srcId="{C41F32B7-367A-4789-8FDE-A9EE6A5732A4}" destId="{F4911959-E140-4E9C-A586-031A57EA3DB5}" srcOrd="0" destOrd="0" presId="urn:microsoft.com/office/officeart/2016/7/layout/RepeatingBendingProcessNew"/>
    <dgm:cxn modelId="{A1AC23E9-C023-4175-8490-005CB49D681F}" type="presOf" srcId="{8260BB23-1DDD-4778-BCBA-AF12135F9F52}" destId="{B555B3C2-CB76-4F2F-B1AC-0B96D44B6024}" srcOrd="0" destOrd="0" presId="urn:microsoft.com/office/officeart/2016/7/layout/RepeatingBendingProcessNew"/>
    <dgm:cxn modelId="{11C1AE13-EFE4-40E6-9899-D33217DBB516}" type="presParOf" srcId="{B555B3C2-CB76-4F2F-B1AC-0B96D44B6024}" destId="{D892F2F1-21AA-4419-999A-161016DF0D9D}" srcOrd="0" destOrd="0" presId="urn:microsoft.com/office/officeart/2016/7/layout/RepeatingBendingProcessNew"/>
    <dgm:cxn modelId="{D5AA3C13-F365-46D3-A89D-07F97202971A}" type="presParOf" srcId="{B555B3C2-CB76-4F2F-B1AC-0B96D44B6024}" destId="{F4911959-E140-4E9C-A586-031A57EA3DB5}" srcOrd="1" destOrd="0" presId="urn:microsoft.com/office/officeart/2016/7/layout/RepeatingBendingProcessNew"/>
    <dgm:cxn modelId="{386C1210-FC04-4035-A45F-557DDCF25D46}" type="presParOf" srcId="{F4911959-E140-4E9C-A586-031A57EA3DB5}" destId="{AA9642B4-40A1-4D8D-8356-57FD6FE280DD}" srcOrd="0" destOrd="0" presId="urn:microsoft.com/office/officeart/2016/7/layout/RepeatingBendingProcessNew"/>
    <dgm:cxn modelId="{7D860857-4BDD-43D3-9A41-88CC5F29BCB3}" type="presParOf" srcId="{B555B3C2-CB76-4F2F-B1AC-0B96D44B6024}" destId="{AD5EABEB-5509-4AF2-996B-339849B2DA65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FF7B40-783E-4FA7-B548-6827BB35B6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2DBC52-6490-4EE9-B81C-15AA76836AAF}">
      <dgm:prSet custT="1"/>
      <dgm:spPr/>
      <dgm:t>
        <a:bodyPr/>
        <a:lstStyle/>
        <a:p>
          <a:r>
            <a:rPr lang="hr-HR" sz="2400" dirty="0"/>
            <a:t>pročelnica odsjeka </a:t>
          </a:r>
        </a:p>
        <a:p>
          <a:r>
            <a:rPr lang="hr-HR" sz="2400" dirty="0"/>
            <a:t>doc. dr. Vesna Godina Vuk</a:t>
          </a:r>
        </a:p>
        <a:p>
          <a:r>
            <a:rPr lang="hr-HR" sz="2400" b="0" i="0" dirty="0"/>
            <a:t>zamjenik pročelnice</a:t>
          </a:r>
        </a:p>
        <a:p>
          <a:r>
            <a:rPr lang="hr-HR" sz="2400" b="0" i="0" u="none" dirty="0"/>
            <a:t>doc. dr. Andrej </a:t>
          </a:r>
          <a:r>
            <a:rPr lang="hr-HR" sz="2400" b="0" i="0" u="none" dirty="0" err="1"/>
            <a:t>Naterer</a:t>
          </a:r>
          <a:endParaRPr lang="en-US" sz="2400" u="none" dirty="0"/>
        </a:p>
      </dgm:t>
    </dgm:pt>
    <dgm:pt modelId="{9A499038-C0EC-4C82-A3C4-98F771FDF86F}" type="parTrans" cxnId="{B84C961C-F807-4158-A64D-9770E7E2C254}">
      <dgm:prSet/>
      <dgm:spPr/>
      <dgm:t>
        <a:bodyPr/>
        <a:lstStyle/>
        <a:p>
          <a:endParaRPr lang="en-US"/>
        </a:p>
      </dgm:t>
    </dgm:pt>
    <dgm:pt modelId="{788A8CE0-A9F4-44C3-9E31-EC196B37F33E}" type="sibTrans" cxnId="{B84C961C-F807-4158-A64D-9770E7E2C254}">
      <dgm:prSet/>
      <dgm:spPr/>
      <dgm:t>
        <a:bodyPr/>
        <a:lstStyle/>
        <a:p>
          <a:endParaRPr lang="en-US"/>
        </a:p>
      </dgm:t>
    </dgm:pt>
    <dgm:pt modelId="{C842D1BB-F65F-4CB8-95AF-352503112626}">
      <dgm:prSet custT="1"/>
      <dgm:spPr/>
      <dgm:t>
        <a:bodyPr/>
        <a:lstStyle/>
        <a:p>
          <a:r>
            <a:rPr lang="hr-HR" sz="2400" dirty="0"/>
            <a:t>izv. prof. dr. Miran </a:t>
          </a:r>
          <a:r>
            <a:rPr lang="hr-HR" sz="2400" dirty="0" err="1"/>
            <a:t>Lavrič</a:t>
          </a:r>
          <a:endParaRPr lang="hr-HR" sz="2400" dirty="0"/>
        </a:p>
        <a:p>
          <a:r>
            <a:rPr lang="hr-HR" sz="2400" b="0" i="0"/>
            <a:t>izv. </a:t>
          </a:r>
          <a:r>
            <a:rPr lang="hr-HR" sz="2400" b="0" i="0" dirty="0"/>
            <a:t>prof. dr. Rudi </a:t>
          </a:r>
          <a:r>
            <a:rPr lang="hr-HR" sz="2400" b="0" i="0" dirty="0" err="1"/>
            <a:t>Klanjšek</a:t>
          </a:r>
          <a:endParaRPr lang="hr-HR" sz="2400" b="0" i="0" dirty="0"/>
        </a:p>
        <a:p>
          <a:r>
            <a:rPr lang="hr-HR" sz="2400" b="0" i="0" dirty="0"/>
            <a:t>doc. dr. Danijela </a:t>
          </a:r>
          <a:r>
            <a:rPr lang="hr-HR" sz="2400" b="0" i="0" dirty="0" err="1"/>
            <a:t>Lahe</a:t>
          </a:r>
          <a:r>
            <a:rPr lang="hr-HR" sz="2400" b="0" i="0" dirty="0"/>
            <a:t> </a:t>
          </a:r>
          <a:endParaRPr lang="en-US" sz="2400" dirty="0"/>
        </a:p>
      </dgm:t>
    </dgm:pt>
    <dgm:pt modelId="{EDA05A06-8749-4607-9928-F162EA8F4073}" type="parTrans" cxnId="{51F7A853-FEF9-4673-AA6C-641038FD0040}">
      <dgm:prSet/>
      <dgm:spPr/>
      <dgm:t>
        <a:bodyPr/>
        <a:lstStyle/>
        <a:p>
          <a:endParaRPr lang="en-US"/>
        </a:p>
      </dgm:t>
    </dgm:pt>
    <dgm:pt modelId="{806B34B0-7617-4C3C-A5D0-63F23E388C08}" type="sibTrans" cxnId="{51F7A853-FEF9-4673-AA6C-641038FD0040}">
      <dgm:prSet/>
      <dgm:spPr/>
      <dgm:t>
        <a:bodyPr/>
        <a:lstStyle/>
        <a:p>
          <a:endParaRPr lang="en-US"/>
        </a:p>
      </dgm:t>
    </dgm:pt>
    <dgm:pt modelId="{2B17492A-EEFB-4702-866E-0490312FB0F8}" type="pres">
      <dgm:prSet presAssocID="{D5FF7B40-783E-4FA7-B548-6827BB35B6A5}" presName="Name0" presStyleCnt="0">
        <dgm:presLayoutVars>
          <dgm:dir/>
          <dgm:animLvl val="lvl"/>
          <dgm:resizeHandles val="exact"/>
        </dgm:presLayoutVars>
      </dgm:prSet>
      <dgm:spPr/>
    </dgm:pt>
    <dgm:pt modelId="{E2FBBA6A-AC26-47BB-9AA9-B36D21FCDCA1}" type="pres">
      <dgm:prSet presAssocID="{602DBC52-6490-4EE9-B81C-15AA76836AAF}" presName="linNode" presStyleCnt="0"/>
      <dgm:spPr/>
    </dgm:pt>
    <dgm:pt modelId="{98949078-95D2-4DB9-85DA-152607286F4D}" type="pres">
      <dgm:prSet presAssocID="{602DBC52-6490-4EE9-B81C-15AA76836AAF}" presName="parentText" presStyleLbl="node1" presStyleIdx="0" presStyleCnt="2" custScaleX="218129" custLinFactNeighborX="-8620" custLinFactNeighborY="-387">
        <dgm:presLayoutVars>
          <dgm:chMax val="1"/>
          <dgm:bulletEnabled val="1"/>
        </dgm:presLayoutVars>
      </dgm:prSet>
      <dgm:spPr/>
    </dgm:pt>
    <dgm:pt modelId="{AA9B0530-8BCD-480E-97B2-3DF64CF0DDC3}" type="pres">
      <dgm:prSet presAssocID="{788A8CE0-A9F4-44C3-9E31-EC196B37F33E}" presName="sp" presStyleCnt="0"/>
      <dgm:spPr/>
    </dgm:pt>
    <dgm:pt modelId="{6515624B-BCD8-4390-94F8-9BD0BBAAAC84}" type="pres">
      <dgm:prSet presAssocID="{C842D1BB-F65F-4CB8-95AF-352503112626}" presName="linNode" presStyleCnt="0"/>
      <dgm:spPr/>
    </dgm:pt>
    <dgm:pt modelId="{09DB6FC7-96C8-4DF6-88B8-CE0F91DBADA1}" type="pres">
      <dgm:prSet presAssocID="{C842D1BB-F65F-4CB8-95AF-352503112626}" presName="parentText" presStyleLbl="node1" presStyleIdx="1" presStyleCnt="2" custScaleX="277778">
        <dgm:presLayoutVars>
          <dgm:chMax val="1"/>
          <dgm:bulletEnabled val="1"/>
        </dgm:presLayoutVars>
      </dgm:prSet>
      <dgm:spPr/>
    </dgm:pt>
  </dgm:ptLst>
  <dgm:cxnLst>
    <dgm:cxn modelId="{B84C961C-F807-4158-A64D-9770E7E2C254}" srcId="{D5FF7B40-783E-4FA7-B548-6827BB35B6A5}" destId="{602DBC52-6490-4EE9-B81C-15AA76836AAF}" srcOrd="0" destOrd="0" parTransId="{9A499038-C0EC-4C82-A3C4-98F771FDF86F}" sibTransId="{788A8CE0-A9F4-44C3-9E31-EC196B37F33E}"/>
    <dgm:cxn modelId="{51F7A853-FEF9-4673-AA6C-641038FD0040}" srcId="{D5FF7B40-783E-4FA7-B548-6827BB35B6A5}" destId="{C842D1BB-F65F-4CB8-95AF-352503112626}" srcOrd="1" destOrd="0" parTransId="{EDA05A06-8749-4607-9928-F162EA8F4073}" sibTransId="{806B34B0-7617-4C3C-A5D0-63F23E388C08}"/>
    <dgm:cxn modelId="{EA0082D4-3913-46EF-B082-039CC02B71B6}" type="presOf" srcId="{C842D1BB-F65F-4CB8-95AF-352503112626}" destId="{09DB6FC7-96C8-4DF6-88B8-CE0F91DBADA1}" srcOrd="0" destOrd="0" presId="urn:microsoft.com/office/officeart/2005/8/layout/vList5"/>
    <dgm:cxn modelId="{9B9D0CD5-259F-4DEF-A5AA-8FEF964F68F3}" type="presOf" srcId="{D5FF7B40-783E-4FA7-B548-6827BB35B6A5}" destId="{2B17492A-EEFB-4702-866E-0490312FB0F8}" srcOrd="0" destOrd="0" presId="urn:microsoft.com/office/officeart/2005/8/layout/vList5"/>
    <dgm:cxn modelId="{B8BBD2F7-CD52-45A3-A2D8-416C6F884BAA}" type="presOf" srcId="{602DBC52-6490-4EE9-B81C-15AA76836AAF}" destId="{98949078-95D2-4DB9-85DA-152607286F4D}" srcOrd="0" destOrd="0" presId="urn:microsoft.com/office/officeart/2005/8/layout/vList5"/>
    <dgm:cxn modelId="{100351F5-BBD4-4225-BF3D-215BCE68221A}" type="presParOf" srcId="{2B17492A-EEFB-4702-866E-0490312FB0F8}" destId="{E2FBBA6A-AC26-47BB-9AA9-B36D21FCDCA1}" srcOrd="0" destOrd="0" presId="urn:microsoft.com/office/officeart/2005/8/layout/vList5"/>
    <dgm:cxn modelId="{DD6E59E2-690E-4505-BFCF-162356BD1394}" type="presParOf" srcId="{E2FBBA6A-AC26-47BB-9AA9-B36D21FCDCA1}" destId="{98949078-95D2-4DB9-85DA-152607286F4D}" srcOrd="0" destOrd="0" presId="urn:microsoft.com/office/officeart/2005/8/layout/vList5"/>
    <dgm:cxn modelId="{3FC8F8CB-EB85-4391-9F64-F6EA4945270C}" type="presParOf" srcId="{2B17492A-EEFB-4702-866E-0490312FB0F8}" destId="{AA9B0530-8BCD-480E-97B2-3DF64CF0DDC3}" srcOrd="1" destOrd="0" presId="urn:microsoft.com/office/officeart/2005/8/layout/vList5"/>
    <dgm:cxn modelId="{5F614A8B-56C2-4B25-94DF-6369C0D79195}" type="presParOf" srcId="{2B17492A-EEFB-4702-866E-0490312FB0F8}" destId="{6515624B-BCD8-4390-94F8-9BD0BBAAAC84}" srcOrd="2" destOrd="0" presId="urn:microsoft.com/office/officeart/2005/8/layout/vList5"/>
    <dgm:cxn modelId="{8FE1A677-39FD-4B7F-8851-BEDFE82BF741}" type="presParOf" srcId="{6515624B-BCD8-4390-94F8-9BD0BBAAAC84}" destId="{09DB6FC7-96C8-4DF6-88B8-CE0F91DBADA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AC642-104D-4BBC-9F62-08E14D943669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DAD23-F24C-4185-A660-D0702DD2B319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sastavljeno je od 17 fakulteta, nudi dodiplomske i poslijediplomske studije. Preddiplomski studijski programi su akademski ili profesionalno usmjereni, u slovenskom visokom obrazovanju  nazivaju se studijskim programima prvog stupnja i traju tri do četiri godine, ovisno o području studija i njegovim specifičnostima.</a:t>
          </a:r>
          <a:endParaRPr lang="en-US" sz="1800" kern="1200" dirty="0"/>
        </a:p>
      </dsp:txBody>
      <dsp:txXfrm>
        <a:off x="678914" y="525899"/>
        <a:ext cx="4067491" cy="2525499"/>
      </dsp:txXfrm>
    </dsp:sp>
    <dsp:sp modelId="{09A1803C-F570-4403-84FA-F09425071659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D5D26-32B9-4100-B7C5-8CFD059F9608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zaključilo je prilagođavanje svojih studijskih programa prema zahtjevima </a:t>
          </a:r>
          <a:r>
            <a:rPr lang="hr-HR" sz="1800" kern="1200" dirty="0" err="1"/>
            <a:t>Bolonjske</a:t>
          </a:r>
          <a:r>
            <a:rPr lang="hr-HR" sz="1800" kern="1200" dirty="0"/>
            <a:t> deklaracije. Od akademske godine 2010./2011. Sveučilište u Mariboru upisuje samo studente </a:t>
          </a:r>
          <a:r>
            <a:rPr lang="hr-HR" sz="1800" kern="1200" dirty="0" err="1"/>
            <a:t>bolonjskih</a:t>
          </a:r>
          <a:r>
            <a:rPr lang="hr-HR" sz="1800" kern="1200" dirty="0"/>
            <a:t> studija. Studijske programe nude fakulteti kao redoviti ili izvanredni studiji.</a:t>
          </a:r>
          <a:endParaRPr lang="en-US" sz="1800" kern="1200" dirty="0"/>
        </a:p>
      </dsp:txBody>
      <dsp:txXfrm>
        <a:off x="5842357" y="525899"/>
        <a:ext cx="4067491" cy="2525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11959-E140-4E9C-A586-031A57EA3DB5}">
      <dsp:nvSpPr>
        <dsp:cNvPr id="0" name=""/>
        <dsp:cNvSpPr/>
      </dsp:nvSpPr>
      <dsp:spPr>
        <a:xfrm>
          <a:off x="4744787" y="1519961"/>
          <a:ext cx="5955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558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26925" y="1562551"/>
        <a:ext cx="31309" cy="6261"/>
      </dsp:txXfrm>
    </dsp:sp>
    <dsp:sp modelId="{D892F2F1-21AA-4419-999A-161016DF0D9D}">
      <dsp:nvSpPr>
        <dsp:cNvPr id="0" name=""/>
        <dsp:cNvSpPr/>
      </dsp:nvSpPr>
      <dsp:spPr>
        <a:xfrm>
          <a:off x="2024044" y="748919"/>
          <a:ext cx="2722542" cy="16335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407" tIns="140034" rIns="133407" bIns="14003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U akademskoj godini 2017./2018. na Sveučilište u Mariboru upisano je ukupno 13.407 (9.549 postdiplomskih i 3.858 postdiplomskih studija).</a:t>
          </a:r>
          <a:endParaRPr lang="en-US" sz="1500" kern="1200" dirty="0"/>
        </a:p>
      </dsp:txBody>
      <dsp:txXfrm>
        <a:off x="2024044" y="748919"/>
        <a:ext cx="2722542" cy="1633525"/>
      </dsp:txXfrm>
    </dsp:sp>
    <dsp:sp modelId="{AD5EABEB-5509-4AF2-996B-339849B2DA65}">
      <dsp:nvSpPr>
        <dsp:cNvPr id="0" name=""/>
        <dsp:cNvSpPr/>
      </dsp:nvSpPr>
      <dsp:spPr>
        <a:xfrm>
          <a:off x="5372772" y="192"/>
          <a:ext cx="2722542" cy="313097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407" tIns="140034" rIns="133407" bIns="14003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Za Slovence bez slovenskog državljanstva i za strane državljane na raspolaganju je do 10% upisnih mjesta za redovni studij, sukladno broju dostupnih upisnih mjesta za slovenske državljane i za građane zemalja članica EU. Do 50% upisnih mjesta je dostupno za izvanredni studij.</a:t>
          </a:r>
          <a:endParaRPr lang="en-US" sz="1500" kern="1200" dirty="0"/>
        </a:p>
      </dsp:txBody>
      <dsp:txXfrm>
        <a:off x="5372772" y="192"/>
        <a:ext cx="2722542" cy="31309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49078-95D2-4DB9-85DA-152607286F4D}">
      <dsp:nvSpPr>
        <dsp:cNvPr id="0" name=""/>
        <dsp:cNvSpPr/>
      </dsp:nvSpPr>
      <dsp:spPr>
        <a:xfrm>
          <a:off x="0" y="0"/>
          <a:ext cx="4017012" cy="2413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pročelnica odsjeka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doc. dr. Vesna Godina Vuk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dirty="0"/>
            <a:t>zamjenik pročelnice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u="none" kern="1200" dirty="0"/>
            <a:t>doc. dr. Andrej </a:t>
          </a:r>
          <a:r>
            <a:rPr lang="hr-HR" sz="2400" b="0" i="0" u="none" kern="1200" dirty="0" err="1"/>
            <a:t>Naterer</a:t>
          </a:r>
          <a:endParaRPr lang="en-US" sz="2400" u="none" kern="1200" dirty="0"/>
        </a:p>
      </dsp:txBody>
      <dsp:txXfrm>
        <a:off x="117818" y="117818"/>
        <a:ext cx="3781376" cy="2177874"/>
      </dsp:txXfrm>
    </dsp:sp>
    <dsp:sp modelId="{09DB6FC7-96C8-4DF6-88B8-CE0F91DBADA1}">
      <dsp:nvSpPr>
        <dsp:cNvPr id="0" name=""/>
        <dsp:cNvSpPr/>
      </dsp:nvSpPr>
      <dsp:spPr>
        <a:xfrm>
          <a:off x="2495" y="2534246"/>
          <a:ext cx="5110499" cy="2413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izv. prof. dr. Miran </a:t>
          </a:r>
          <a:r>
            <a:rPr lang="hr-HR" sz="2400" kern="1200" dirty="0" err="1"/>
            <a:t>Lavrič</a:t>
          </a:r>
          <a:endParaRPr lang="hr-HR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/>
            <a:t>izv. </a:t>
          </a:r>
          <a:r>
            <a:rPr lang="hr-HR" sz="2400" b="0" i="0" kern="1200" dirty="0"/>
            <a:t>prof. dr. Rudi </a:t>
          </a:r>
          <a:r>
            <a:rPr lang="hr-HR" sz="2400" b="0" i="0" kern="1200" dirty="0" err="1"/>
            <a:t>Klanjšek</a:t>
          </a:r>
          <a:endParaRPr lang="hr-HR" sz="24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dirty="0"/>
            <a:t>doc. dr. Danijela </a:t>
          </a:r>
          <a:r>
            <a:rPr lang="hr-HR" sz="2400" b="0" i="0" kern="1200" dirty="0" err="1"/>
            <a:t>Lahe</a:t>
          </a:r>
          <a:r>
            <a:rPr lang="hr-HR" sz="2400" b="0" i="0" kern="1200" dirty="0"/>
            <a:t> </a:t>
          </a:r>
          <a:endParaRPr lang="en-US" sz="2400" kern="1200" dirty="0"/>
        </a:p>
      </dsp:txBody>
      <dsp:txXfrm>
        <a:off x="120313" y="2652064"/>
        <a:ext cx="4874863" cy="2177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56C-6C5D-46E2-AE4F-46FD915E2A36}" type="datetimeFigureOut">
              <a:rPr lang="hr-HR" smtClean="0"/>
              <a:t>10.6.2019.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CAF72-3FA4-4351-B726-BF75DF3680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51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CAF72-3FA4-4351-B726-BF75DF36806E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78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FE21B3-9C33-4ED5-B0A4-2501C6FE8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7428319-A3CA-41FF-A980-2E61715EA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DEB863-719B-43CF-B315-D4E0DD3B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0ADC-3E91-4123-B684-FEA3522B2A77}" type="datetimeFigureOut">
              <a:rPr lang="hr-HR" smtClean="0"/>
              <a:t>10.6.2019.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4214683-28E6-479E-9FEB-D2E176EE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90C8E4D-7E79-4D73-B27A-2F95CBA9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6E13-38D7-43ED-9726-6A8576FE06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8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432BC-7AE5-42F1-B20E-D748A798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ABF4489-1194-48F5-8BDA-5C1738EA1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BE45BF-72B6-4957-9CD7-9221C3B9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0ADC-3E91-4123-B684-FEA3522B2A77}" type="datetimeFigureOut">
              <a:rPr lang="hr-HR" smtClean="0"/>
              <a:t>10.6.2019.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C4A911-D62B-452C-803E-EEB97A87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C3BD08F-9172-4A4D-93B1-E2FE4D40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6E13-38D7-43ED-9726-6A8576FE06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669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193FF29-AB8D-49C9-A363-25649CFAC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7752B57-5DEE-45E3-BC8F-C9A69E65E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556733B-71FB-4941-82FD-BB8BF896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0ADC-3E91-4123-B684-FEA3522B2A77}" type="datetimeFigureOut">
              <a:rPr lang="hr-HR" smtClean="0"/>
              <a:t>10.6.2019.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A0F932-373C-4E1C-A5A7-0000605C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DE3E91-3B0F-4F57-A110-D1AD3384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6E13-38D7-43ED-9726-6A8576FE06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291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A04BA0-27C0-4913-A661-FE3F9352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C4A17B-305D-435F-B191-F4AC9B2A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0E3849A-EE90-4EED-845A-68477DD7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0ADC-3E91-4123-B684-FEA3522B2A77}" type="datetimeFigureOut">
              <a:rPr lang="hr-HR" smtClean="0"/>
              <a:t>10.6.2019.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79A12FB-6C5D-433D-A74F-787CF953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B1DD172-70DC-4B14-A5D1-22D94527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6E13-38D7-43ED-9726-6A8576FE06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081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74FAD2-D126-4DEA-99B5-85F41988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0709AEE-18DC-42EF-A2FA-BE8ADF65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94E6154-450D-4A0D-9B12-E59ABE43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0ADC-3E91-4123-B684-FEA3522B2A77}" type="datetimeFigureOut">
              <a:rPr lang="hr-HR" smtClean="0"/>
              <a:t>10.6.2019.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07CCB02-993D-4D91-8D87-7E6EB98B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FA7C6B-5C41-4F27-B14F-FC99441F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6E13-38D7-43ED-9726-6A8576FE06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15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7C7DDE-1A68-4B8A-90EB-1C4521CB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19724F-908F-4FD3-A21D-C058D90B1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FE6009C-5B59-42F6-BCAC-2DB15E2C5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421BAB2-A9A7-4403-A967-E523E542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0ADC-3E91-4123-B684-FEA3522B2A77}" type="datetimeFigureOut">
              <a:rPr lang="hr-HR" smtClean="0"/>
              <a:t>10.6.2019.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4E0A3B-62CD-4071-B471-91F7C125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6326965-E009-4F1A-A1F6-BB17635F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6E13-38D7-43ED-9726-6A8576FE06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425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CBA946-5AE1-4BFF-83B9-167489B9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A5472B-1C85-45DC-83A0-A5935383E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8493C77-937B-4A8F-875A-A1BF18F61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4D3B962-A0F5-4D15-893C-9CFC8D9B6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8F63A09-6A12-441E-872E-1ED358893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4F231A1-C383-4C8F-8A5D-C40A4C45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0ADC-3E91-4123-B684-FEA3522B2A77}" type="datetimeFigureOut">
              <a:rPr lang="hr-HR" smtClean="0"/>
              <a:t>10.6.2019.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0AC3435-408F-4C30-9C31-377D07D5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246D0E5-E707-49B7-8D56-D8218AB7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6E13-38D7-43ED-9726-6A8576FE06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598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D95166-D816-49A2-9792-5FBE5640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0B53CBB-447C-4B1F-85D9-61069E611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0ADC-3E91-4123-B684-FEA3522B2A77}" type="datetimeFigureOut">
              <a:rPr lang="hr-HR" smtClean="0"/>
              <a:t>10.6.2019.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EAC9FB9-1C9D-4EA4-B7DB-171AD512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2F81559-F877-418B-9DCA-1EFA680E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6E13-38D7-43ED-9726-6A8576FE06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04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5F57C8D-C021-4409-B039-8012AB3F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0ADC-3E91-4123-B684-FEA3522B2A77}" type="datetimeFigureOut">
              <a:rPr lang="hr-HR" smtClean="0"/>
              <a:t>10.6.2019.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B247B08-D381-4F6E-A329-52E6C6E1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F2F66ED-20FC-46DE-94CE-72A5B8EA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6E13-38D7-43ED-9726-6A8576FE06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71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FABF77-0389-4B35-9810-C1E3F49C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F53387-BD8A-4438-8525-0E9EEB2D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46D7F49-56E7-4552-B2D5-F9CF9DFD8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2B25479-8882-423C-9832-90F5BB30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0ADC-3E91-4123-B684-FEA3522B2A77}" type="datetimeFigureOut">
              <a:rPr lang="hr-HR" smtClean="0"/>
              <a:t>10.6.2019.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CBAF581-A086-48EA-B346-1544D510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298899C-06FC-4B31-A209-A422C06B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6E13-38D7-43ED-9726-6A8576FE06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369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E23E43-2A4F-4D70-9FF3-408D9385C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594FFB2-442F-4C15-9B89-06EE7A3E0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11154E7-DFC2-4C4B-A869-1EEC219D5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D7637AD-B160-49DB-969B-71AE49B9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0ADC-3E91-4123-B684-FEA3522B2A77}" type="datetimeFigureOut">
              <a:rPr lang="hr-HR" smtClean="0"/>
              <a:t>10.6.2019.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E1155DD-1970-43BC-AA25-ED4329FC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A3CC1E8-FC4E-4759-A4DF-33D38220C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6E13-38D7-43ED-9726-6A8576FE06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360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1E01B05-0E23-4BA4-A742-BD8FF65D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C5A6576-A413-411E-A865-56F2E1F96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53523A-E50C-454C-A4E5-AA8CA583A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80ADC-3E91-4123-B684-FEA3522B2A77}" type="datetimeFigureOut">
              <a:rPr lang="hr-HR" smtClean="0"/>
              <a:t>10.6.2019.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0034FD3-1733-4FD0-B777-9F0E0473F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CCD1BD-8434-4091-8EB5-27CB6EDB3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B6E13-38D7-43ED-9726-6A8576FE06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259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.um.si/dotAsset/76097.pdf" TargetMode="External"/><Relationship Id="rId2" Type="http://schemas.openxmlformats.org/officeDocument/2006/relationships/hyperlink" Target="http://www.ff.um.si/dotAsset/75197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.um.si/zaposleni/osebna.dot?inode=64917&amp;crumbTitle=Alenka%20Maru%C5%A1i%C4%8D%20&amp;pageTitle=Alenka%20Maru%C5%A1i%C4%8D%20" TargetMode="External"/><Relationship Id="rId2" Type="http://schemas.openxmlformats.org/officeDocument/2006/relationships/hyperlink" Target="http://www.ff.um.si/zaposleni/osebna.dot?inode=74762&amp;crumbTitle=Toma%C5%BE%20Oni%C4%8D&amp;pageTitle=Toma%C5%BE%20Oni%C4%8D%2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f.um.si/zaposleni/osebna.dot?inode=76696&amp;crumbTitle=Helena%20Dobrila%20&amp;pageTitle=Helena%20Dobrila%20" TargetMode="External"/><Relationship Id="rId4" Type="http://schemas.openxmlformats.org/officeDocument/2006/relationships/hyperlink" Target="http://www.ff.um.si/zaposleni/osebna.dot?inode=77393&amp;crumbTitle=Daniela%20Milo%C5%A1evi%C4%87%20&amp;pageTitle=Daniela%20Milo%C5%A1evi%C4%87%2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E7FABAB-A5DD-4D77-8B0D-F1488456E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20" y="5073812"/>
            <a:ext cx="6331904" cy="11460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b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izv. prof. dr. sc. Renata Relja</a:t>
            </a:r>
            <a:br>
              <a:rPr lang="hr-HR" sz="3600" b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hr-HR" sz="3600" b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21. 1</a:t>
            </a:r>
            <a:r>
              <a:rPr lang="hr-HR" sz="3600" b="1">
                <a:solidFill>
                  <a:srgbClr val="000000"/>
                </a:solidFill>
              </a:rPr>
              <a:t>.  -  25. 1. 2019.</a:t>
            </a:r>
            <a:endParaRPr lang="en-US" sz="3600" b="1" kern="12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4" descr="logo filozofski.jpg">
            <a:extLst>
              <a:ext uri="{FF2B5EF4-FFF2-40B4-BE49-F238E27FC236}">
                <a16:creationId xmlns:a16="http://schemas.microsoft.com/office/drawing/2014/main" id="{12633508-627D-4563-990A-9915F79AB4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100" y="389580"/>
            <a:ext cx="2124181" cy="1867237"/>
          </a:xfrm>
          <a:prstGeom prst="rect">
            <a:avLst/>
          </a:prstGeom>
        </p:spPr>
      </p:pic>
      <p:sp>
        <p:nvSpPr>
          <p:cNvPr id="97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3" descr="erasmus+ logo.jpg">
            <a:extLst>
              <a:ext uri="{FF2B5EF4-FFF2-40B4-BE49-F238E27FC236}">
                <a16:creationId xmlns:a16="http://schemas.microsoft.com/office/drawing/2014/main" id="{A63120F0-0BDE-491C-B7C7-6E199CA2F6F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6561" y="1071259"/>
            <a:ext cx="2365405" cy="527186"/>
          </a:xfrm>
          <a:prstGeom prst="rect">
            <a:avLst/>
          </a:prstGeom>
        </p:spPr>
      </p:pic>
      <p:pic>
        <p:nvPicPr>
          <p:cNvPr id="3" name="Picture 2" descr="http://www.ff.um.si/global/images/template/logo-um-ff-small.png">
            <a:extLst>
              <a:ext uri="{FF2B5EF4-FFF2-40B4-BE49-F238E27FC236}">
                <a16:creationId xmlns:a16="http://schemas.microsoft.com/office/drawing/2014/main" id="{4FE6A60B-DB02-45BC-812B-A9C08E041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0905" y="3035030"/>
            <a:ext cx="4041328" cy="30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3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91">
            <a:extLst>
              <a:ext uri="{FF2B5EF4-FFF2-40B4-BE49-F238E27FC236}">
                <a16:creationId xmlns:a16="http://schemas.microsoft.com/office/drawing/2014/main" id="{8EAC04C2-7228-46E0-B977-95BB8C51C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9" name="Group 192">
            <a:extLst>
              <a:ext uri="{FF2B5EF4-FFF2-40B4-BE49-F238E27FC236}">
                <a16:creationId xmlns:a16="http://schemas.microsoft.com/office/drawing/2014/main" id="{0EEC808F-1FC1-4A2E-B01B-768121195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94" name="Freeform 5">
              <a:extLst>
                <a:ext uri="{FF2B5EF4-FFF2-40B4-BE49-F238E27FC236}">
                  <a16:creationId xmlns:a16="http://schemas.microsoft.com/office/drawing/2014/main" id="{ACFE68EA-4FC5-4C75-90E1-184E465FB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6">
              <a:extLst>
                <a:ext uri="{FF2B5EF4-FFF2-40B4-BE49-F238E27FC236}">
                  <a16:creationId xmlns:a16="http://schemas.microsoft.com/office/drawing/2014/main" id="{227A6CF9-A4EF-4E3C-9BB9-CE9E1B2B1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7">
              <a:extLst>
                <a:ext uri="{FF2B5EF4-FFF2-40B4-BE49-F238E27FC236}">
                  <a16:creationId xmlns:a16="http://schemas.microsoft.com/office/drawing/2014/main" id="{43F6BCD4-4B29-4570-86DD-C063D0A71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">
              <a:extLst>
                <a:ext uri="{FF2B5EF4-FFF2-40B4-BE49-F238E27FC236}">
                  <a16:creationId xmlns:a16="http://schemas.microsoft.com/office/drawing/2014/main" id="{F98776EA-E610-4021-B218-9F405372B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9">
              <a:extLst>
                <a:ext uri="{FF2B5EF4-FFF2-40B4-BE49-F238E27FC236}">
                  <a16:creationId xmlns:a16="http://schemas.microsoft.com/office/drawing/2014/main" id="{8D8448F1-3976-4285-B6F0-2B679F0AD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">
              <a:extLst>
                <a:ext uri="{FF2B5EF4-FFF2-40B4-BE49-F238E27FC236}">
                  <a16:creationId xmlns:a16="http://schemas.microsoft.com/office/drawing/2014/main" id="{AE12B694-C60D-430E-A9A1-E531B8CF4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1">
              <a:extLst>
                <a:ext uri="{FF2B5EF4-FFF2-40B4-BE49-F238E27FC236}">
                  <a16:creationId xmlns:a16="http://schemas.microsoft.com/office/drawing/2014/main" id="{362150B2-8E09-4106-A3B4-D04A65F199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2">
              <a:extLst>
                <a:ext uri="{FF2B5EF4-FFF2-40B4-BE49-F238E27FC236}">
                  <a16:creationId xmlns:a16="http://schemas.microsoft.com/office/drawing/2014/main" id="{9ED1904E-7B40-4203-A4F2-64086596B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3">
              <a:extLst>
                <a:ext uri="{FF2B5EF4-FFF2-40B4-BE49-F238E27FC236}">
                  <a16:creationId xmlns:a16="http://schemas.microsoft.com/office/drawing/2014/main" id="{A107C6D6-7CCD-45C1-9F72-CCF3DBD2F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4">
              <a:extLst>
                <a:ext uri="{FF2B5EF4-FFF2-40B4-BE49-F238E27FC236}">
                  <a16:creationId xmlns:a16="http://schemas.microsoft.com/office/drawing/2014/main" id="{35DBC124-02A4-4147-A227-8AACC3112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5">
              <a:extLst>
                <a:ext uri="{FF2B5EF4-FFF2-40B4-BE49-F238E27FC236}">
                  <a16:creationId xmlns:a16="http://schemas.microsoft.com/office/drawing/2014/main" id="{1A046586-2FEC-449F-80AC-2A700A742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6">
              <a:extLst>
                <a:ext uri="{FF2B5EF4-FFF2-40B4-BE49-F238E27FC236}">
                  <a16:creationId xmlns:a16="http://schemas.microsoft.com/office/drawing/2014/main" id="{A35E19B7-E89C-447B-A2C5-6B0B9E2BF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7">
              <a:extLst>
                <a:ext uri="{FF2B5EF4-FFF2-40B4-BE49-F238E27FC236}">
                  <a16:creationId xmlns:a16="http://schemas.microsoft.com/office/drawing/2014/main" id="{A227A78E-EFBE-4DEA-80DF-C449D1F03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">
              <a:extLst>
                <a:ext uri="{FF2B5EF4-FFF2-40B4-BE49-F238E27FC236}">
                  <a16:creationId xmlns:a16="http://schemas.microsoft.com/office/drawing/2014/main" id="{42E64BBD-72C4-4DCC-8ECE-3A1934C60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9">
              <a:extLst>
                <a:ext uri="{FF2B5EF4-FFF2-40B4-BE49-F238E27FC236}">
                  <a16:creationId xmlns:a16="http://schemas.microsoft.com/office/drawing/2014/main" id="{AACC5732-AB88-454E-8058-13C8C4603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0">
              <a:extLst>
                <a:ext uri="{FF2B5EF4-FFF2-40B4-BE49-F238E27FC236}">
                  <a16:creationId xmlns:a16="http://schemas.microsoft.com/office/drawing/2014/main" id="{2031E1C6-5224-4679-925E-ADD051DA1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1">
              <a:extLst>
                <a:ext uri="{FF2B5EF4-FFF2-40B4-BE49-F238E27FC236}">
                  <a16:creationId xmlns:a16="http://schemas.microsoft.com/office/drawing/2014/main" id="{9B568F1B-8844-4ABD-AEE9-24E3ED5A8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2">
              <a:extLst>
                <a:ext uri="{FF2B5EF4-FFF2-40B4-BE49-F238E27FC236}">
                  <a16:creationId xmlns:a16="http://schemas.microsoft.com/office/drawing/2014/main" id="{2540ED86-90CE-4D49-84DF-E52E95341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3">
              <a:extLst>
                <a:ext uri="{FF2B5EF4-FFF2-40B4-BE49-F238E27FC236}">
                  <a16:creationId xmlns:a16="http://schemas.microsoft.com/office/drawing/2014/main" id="{2B709B38-34E6-4418-817C-C6852373D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4">
              <a:extLst>
                <a:ext uri="{FF2B5EF4-FFF2-40B4-BE49-F238E27FC236}">
                  <a16:creationId xmlns:a16="http://schemas.microsoft.com/office/drawing/2014/main" id="{C4DCC7CA-1427-4272-9997-7FA64B397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5">
              <a:extLst>
                <a:ext uri="{FF2B5EF4-FFF2-40B4-BE49-F238E27FC236}">
                  <a16:creationId xmlns:a16="http://schemas.microsoft.com/office/drawing/2014/main" id="{0066B0F1-E8C5-4219-A992-9769BCD8C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" name="Rectangle 214">
            <a:extLst>
              <a:ext uri="{FF2B5EF4-FFF2-40B4-BE49-F238E27FC236}">
                <a16:creationId xmlns:a16="http://schemas.microsoft.com/office/drawing/2014/main" id="{4504ED0C-6A4A-48BD-B467-0AD542E2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Picture 2" descr="Slikovni rezultat za maribor">
            <a:extLst>
              <a:ext uri="{FF2B5EF4-FFF2-40B4-BE49-F238E27FC236}">
                <a16:creationId xmlns:a16="http://schemas.microsoft.com/office/drawing/2014/main" id="{7AD85190-36A2-4306-A731-111E72096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r="806" b="4"/>
          <a:stretch/>
        </p:blipFill>
        <p:spPr bwMode="auto">
          <a:xfrm>
            <a:off x="7550167" y="10"/>
            <a:ext cx="4641833" cy="34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" name="Isosceles Triangle 22">
            <a:extLst>
              <a:ext uri="{FF2B5EF4-FFF2-40B4-BE49-F238E27FC236}">
                <a16:creationId xmlns:a16="http://schemas.microsoft.com/office/drawing/2014/main" id="{F4366B6B-9464-4F48-BFFE-BF288234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A201C424-7227-4039-8615-710FEBBEF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Content Placeholder 1045">
            <a:extLst>
              <a:ext uri="{FF2B5EF4-FFF2-40B4-BE49-F238E27FC236}">
                <a16:creationId xmlns:a16="http://schemas.microsoft.com/office/drawing/2014/main" id="{33E66F4E-036B-477E-9C70-AC4EFAA08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682" y="1634167"/>
            <a:ext cx="5768442" cy="38839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Maribor je </a:t>
            </a:r>
            <a:r>
              <a:rPr lang="en-US" sz="2400" b="1" dirty="0" err="1">
                <a:solidFill>
                  <a:srgbClr val="FFFFFF"/>
                </a:solidFill>
              </a:rPr>
              <a:t>postao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europska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prijestolnica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kulture</a:t>
            </a:r>
            <a:r>
              <a:rPr lang="en-US" sz="2400" b="1" dirty="0">
                <a:solidFill>
                  <a:srgbClr val="FFFFFF"/>
                </a:solidFill>
              </a:rPr>
              <a:t> u 2012. </a:t>
            </a:r>
            <a:r>
              <a:rPr lang="en-US" sz="2400" b="1" dirty="0" err="1">
                <a:solidFill>
                  <a:srgbClr val="FFFFFF"/>
                </a:solidFill>
              </a:rPr>
              <a:t>godini</a:t>
            </a:r>
            <a:r>
              <a:rPr lang="en-US" sz="2400" b="1" dirty="0">
                <a:solidFill>
                  <a:srgbClr val="FFFFFF"/>
                </a:solidFill>
              </a:rPr>
              <a:t>. 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 err="1">
                <a:solidFill>
                  <a:srgbClr val="FFFFFF"/>
                </a:solidFill>
              </a:rPr>
              <a:t>Tako</a:t>
            </a:r>
            <a:r>
              <a:rPr lang="en-US" sz="2400" b="1" dirty="0">
                <a:solidFill>
                  <a:srgbClr val="FFFFFF"/>
                </a:solidFill>
              </a:rPr>
              <a:t> je </a:t>
            </a:r>
            <a:r>
              <a:rPr lang="en-US" sz="2400" b="1" dirty="0" err="1">
                <a:solidFill>
                  <a:srgbClr val="FFFFFF"/>
                </a:solidFill>
              </a:rPr>
              <a:t>ovaj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slovenski</a:t>
            </a:r>
            <a:r>
              <a:rPr lang="en-US" sz="2400" b="1" dirty="0">
                <a:solidFill>
                  <a:srgbClr val="FFFFFF"/>
                </a:solidFill>
              </a:rPr>
              <a:t> grad </a:t>
            </a:r>
            <a:r>
              <a:rPr lang="en-US" sz="2400" b="1" dirty="0" err="1">
                <a:solidFill>
                  <a:srgbClr val="FFFFFF"/>
                </a:solidFill>
              </a:rPr>
              <a:t>ponio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titulu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koju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svake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godine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dodjeljuje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Europska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unija</a:t>
            </a:r>
            <a:r>
              <a:rPr lang="en-US" sz="2400" b="1" dirty="0">
                <a:solidFill>
                  <a:srgbClr val="FFFFFF"/>
                </a:solidFill>
              </a:rPr>
              <a:t>, a </a:t>
            </a:r>
            <a:r>
              <a:rPr lang="en-US" sz="2400" b="1" dirty="0" err="1">
                <a:solidFill>
                  <a:srgbClr val="FFFFFF"/>
                </a:solidFill>
              </a:rPr>
              <a:t>europski</a:t>
            </a:r>
            <a:r>
              <a:rPr lang="en-US" sz="2400" b="1" dirty="0">
                <a:solidFill>
                  <a:srgbClr val="FFFFFF"/>
                </a:solidFill>
              </a:rPr>
              <a:t> je </a:t>
            </a:r>
            <a:r>
              <a:rPr lang="en-US" sz="2400" b="1" dirty="0" err="1">
                <a:solidFill>
                  <a:srgbClr val="FFFFFF"/>
                </a:solidFill>
              </a:rPr>
              <a:t>gradovi</a:t>
            </a:r>
            <a:r>
              <a:rPr lang="en-US" sz="2400" b="1" dirty="0">
                <a:solidFill>
                  <a:srgbClr val="FFFFFF"/>
                </a:solidFill>
              </a:rPr>
              <a:t> nose u </a:t>
            </a:r>
            <a:r>
              <a:rPr lang="en-US" sz="2400" b="1" dirty="0" err="1">
                <a:solidFill>
                  <a:srgbClr val="FFFFFF"/>
                </a:solidFill>
              </a:rPr>
              <a:t>trajanju</a:t>
            </a:r>
            <a:r>
              <a:rPr lang="en-US" sz="2400" b="1" dirty="0">
                <a:solidFill>
                  <a:srgbClr val="FFFFFF"/>
                </a:solidFill>
              </a:rPr>
              <a:t> od </a:t>
            </a:r>
            <a:r>
              <a:rPr lang="en-US" sz="2400" b="1" dirty="0" err="1">
                <a:solidFill>
                  <a:srgbClr val="FFFFFF"/>
                </a:solidFill>
              </a:rPr>
              <a:t>jedne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godine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2" descr="Slikovni rezultat za maribor">
            <a:extLst>
              <a:ext uri="{FF2B5EF4-FFF2-40B4-BE49-F238E27FC236}">
                <a16:creationId xmlns:a16="http://schemas.microsoft.com/office/drawing/2014/main" id="{5538C630-29BB-439D-83E6-3C8BD3A6B6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2" r="16071"/>
          <a:stretch/>
        </p:blipFill>
        <p:spPr bwMode="auto">
          <a:xfrm>
            <a:off x="7549862" y="3428999"/>
            <a:ext cx="4641833" cy="34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7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2B996FE-CB17-438F-B599-82760937D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rgbClr val="FFFFFF"/>
                </a:solidFill>
              </a:rPr>
              <a:t>Sveučilište u Mariboru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29209462-EE6E-4C91-B676-7CB6A7AA7F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14264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345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9DCC3FE-5123-4F72-A08E-322A0EC09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rgbClr val="FFFFFF"/>
                </a:solidFill>
              </a:rPr>
              <a:t>ECTS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BB0AEC-167B-4DFA-A917-9E6409231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000000"/>
                </a:solidFill>
              </a:rPr>
              <a:t>Unutar sveučilišta vrijedi Europski sustav prijenosa i akumulacije bodova (ECTS)</a:t>
            </a:r>
          </a:p>
          <a:p>
            <a:r>
              <a:rPr lang="hr-HR" sz="2400" dirty="0">
                <a:solidFill>
                  <a:srgbClr val="000000"/>
                </a:solidFill>
              </a:rPr>
              <a:t>U akademskoj godini 2017./2018. realizirano je 28 strukovnih </a:t>
            </a:r>
            <a:r>
              <a:rPr lang="hr-HR" sz="2400" dirty="0" err="1">
                <a:solidFill>
                  <a:srgbClr val="000000"/>
                </a:solidFill>
              </a:rPr>
              <a:t>bolonjskih</a:t>
            </a:r>
            <a:r>
              <a:rPr lang="hr-HR" sz="2400" dirty="0">
                <a:solidFill>
                  <a:srgbClr val="000000"/>
                </a:solidFill>
              </a:rPr>
              <a:t> programa, 49 akademskih programa (studijski programi prvog stupnja), 2 jedinstvena magistarska studija, 70 programa drugog ciklusa i 36 doktorskih programa.</a:t>
            </a:r>
          </a:p>
          <a:p>
            <a:endParaRPr lang="hr-HR" sz="1500" dirty="0">
              <a:solidFill>
                <a:srgbClr val="000000"/>
              </a:solidFill>
            </a:endParaRPr>
          </a:p>
          <a:p>
            <a:endParaRPr lang="hr-HR" sz="1500" dirty="0">
              <a:solidFill>
                <a:srgbClr val="000000"/>
              </a:solidFill>
            </a:endParaRPr>
          </a:p>
          <a:p>
            <a:endParaRPr lang="hr-HR" sz="1500" dirty="0">
              <a:solidFill>
                <a:srgbClr val="000000"/>
              </a:solidFill>
            </a:endParaRPr>
          </a:p>
          <a:p>
            <a:endParaRPr lang="hr-HR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9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CD6FB43-493F-4B9A-BCFA-66C671687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rgbClr val="FFFFFF"/>
                </a:solidFill>
              </a:rPr>
              <a:t>Studiranje u Mariboru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id="{055D90B0-FFB5-4624-9DB2-B86CA50CA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258344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69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20EA5D-5D42-4FAC-91A2-74AE2696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417"/>
            <a:ext cx="10515600" cy="59918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75C26E4-53FF-4A01-B005-1044B8CCB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44803"/>
            <a:ext cx="5157787" cy="1255660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Preddiplomski studij sociologije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1A5E5CA-F079-4FE4-8C5F-824250B7A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0857"/>
            <a:ext cx="5157787" cy="3098805"/>
          </a:xfrm>
        </p:spPr>
        <p:txBody>
          <a:bodyPr/>
          <a:lstStyle/>
          <a:p>
            <a:endParaRPr lang="hr-HR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hr-HR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hr-HR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http://www.ff.um.si/dotAsset/75197.pdf</a:t>
            </a:r>
            <a:endParaRPr lang="hr-HR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52EEB8B-4592-436E-A846-E561F3E63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44803"/>
            <a:ext cx="5183188" cy="1255660"/>
          </a:xfrm>
        </p:spPr>
        <p:txBody>
          <a:bodyPr>
            <a:normAutofit/>
          </a:bodyPr>
          <a:lstStyle/>
          <a:p>
            <a:r>
              <a:rPr lang="hr-HR" dirty="0"/>
              <a:t>Diplomski studij sociologije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2A41C30-63DD-4A28-B414-C3669E246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8999"/>
            <a:ext cx="5183188" cy="2760663"/>
          </a:xfrm>
        </p:spPr>
        <p:txBody>
          <a:bodyPr/>
          <a:lstStyle/>
          <a:p>
            <a:endParaRPr lang="hr-HR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hr-HR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hr-HR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http://www.ff.um.si/dotAsset/76097.pdf</a:t>
            </a:r>
            <a:endParaRPr lang="hr-HR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pic>
        <p:nvPicPr>
          <p:cNvPr id="1026" name="Picture 2" descr="http://www.ff.um.si/dotAsset/75374.png">
            <a:extLst>
              <a:ext uri="{FF2B5EF4-FFF2-40B4-BE49-F238E27FC236}">
                <a16:creationId xmlns:a16="http://schemas.microsoft.com/office/drawing/2014/main" id="{2192F52B-A490-4B8C-B653-204F92D6E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5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8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C0E1C01-6FBB-414A-AE5F-56674B66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43812"/>
            <a:ext cx="3659777" cy="5719666"/>
          </a:xfrm>
        </p:spPr>
        <p:txBody>
          <a:bodyPr>
            <a:normAutofit/>
          </a:bodyPr>
          <a:lstStyle/>
          <a:p>
            <a:br>
              <a:rPr lang="hr-HR" sz="1600" dirty="0">
                <a:solidFill>
                  <a:srgbClr val="FFFFFF"/>
                </a:solidFill>
              </a:rPr>
            </a:br>
            <a:r>
              <a:rPr lang="hr-HR" sz="2400" b="1" dirty="0">
                <a:solidFill>
                  <a:srgbClr val="FFFFFF"/>
                </a:solidFill>
              </a:rPr>
              <a:t>Rezultati mobilnosti:</a:t>
            </a:r>
            <a:br>
              <a:rPr lang="hr-HR" sz="1600" dirty="0">
                <a:solidFill>
                  <a:srgbClr val="FFFFFF"/>
                </a:solidFill>
              </a:rPr>
            </a:br>
            <a:br>
              <a:rPr lang="hr-HR" sz="1600" dirty="0">
                <a:solidFill>
                  <a:srgbClr val="FFFFFF"/>
                </a:solidFill>
              </a:rPr>
            </a:br>
            <a:br>
              <a:rPr lang="hr-HR" sz="1600" dirty="0">
                <a:solidFill>
                  <a:srgbClr val="FFFFFF"/>
                </a:solidFill>
              </a:rPr>
            </a:br>
            <a:br>
              <a:rPr lang="hr-HR" sz="1600" dirty="0">
                <a:solidFill>
                  <a:srgbClr val="FFFFFF"/>
                </a:solidFill>
              </a:rPr>
            </a:br>
            <a:r>
              <a:rPr lang="hr-HR" sz="1600" b="1" dirty="0">
                <a:solidFill>
                  <a:srgbClr val="FFFFFF"/>
                </a:solidFill>
              </a:rPr>
              <a:t>Razmotrene su mogućnosti  buduće suradnje u vidu znanstvenih projekata, internacionalizacije studijskih programa, zajedničkih studijskih programa, povećanja odlazne i dolazne studentske mobilnosti.</a:t>
            </a:r>
            <a:br>
              <a:rPr lang="hr-HR" sz="1600" b="1" dirty="0">
                <a:solidFill>
                  <a:srgbClr val="FFFFFF"/>
                </a:solidFill>
              </a:rPr>
            </a:br>
            <a:br>
              <a:rPr lang="hr-HR" sz="1600" b="1" dirty="0">
                <a:solidFill>
                  <a:srgbClr val="FFFFFF"/>
                </a:solidFill>
              </a:rPr>
            </a:br>
            <a:r>
              <a:rPr lang="hr-HR" sz="1600" b="1" dirty="0">
                <a:solidFill>
                  <a:srgbClr val="FFFFFF"/>
                </a:solidFill>
              </a:rPr>
              <a:t>Kolegice i kolege s Odsjeka Sociologije  </a:t>
            </a:r>
            <a:br>
              <a:rPr lang="hr-HR" sz="1600" b="1" dirty="0">
                <a:solidFill>
                  <a:srgbClr val="FFFFFF"/>
                </a:solidFill>
              </a:rPr>
            </a:br>
            <a:r>
              <a:rPr lang="hr-HR" sz="1600" b="1" dirty="0">
                <a:solidFill>
                  <a:srgbClr val="FFFFFF"/>
                </a:solidFill>
              </a:rPr>
              <a:t>s kojima je tijekom boravka ostvarena suradnja:</a:t>
            </a:r>
            <a:br>
              <a:rPr lang="hr-HR" sz="1100" b="1" dirty="0">
                <a:solidFill>
                  <a:srgbClr val="FFFFFF"/>
                </a:solidFill>
              </a:rPr>
            </a:br>
            <a:br>
              <a:rPr lang="hr-HR" sz="1600" dirty="0">
                <a:solidFill>
                  <a:srgbClr val="FFFFFF"/>
                </a:solidFill>
              </a:rPr>
            </a:br>
            <a:br>
              <a:rPr lang="hr-HR" sz="1600" dirty="0">
                <a:solidFill>
                  <a:srgbClr val="FFFFFF"/>
                </a:solidFill>
              </a:rPr>
            </a:br>
            <a:br>
              <a:rPr lang="hr-HR" sz="1600" dirty="0">
                <a:solidFill>
                  <a:srgbClr val="FFFFFF"/>
                </a:solidFill>
              </a:rPr>
            </a:br>
            <a:endParaRPr lang="hr-HR" sz="16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6E01DBB-8409-41F9-85FB-9EC70D73E0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049881"/>
              </p:ext>
            </p:extLst>
          </p:nvPr>
        </p:nvGraphicFramePr>
        <p:xfrm>
          <a:off x="6252256" y="955091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244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F9A31-B735-400F-B7DC-9CD39FFE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Međunarodna suradnja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EDAA9D-02F5-4327-B83A-4F317D75C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Vice-</a:t>
            </a:r>
            <a:r>
              <a:rPr lang="hr-HR" b="1" dirty="0" err="1">
                <a:solidFill>
                  <a:schemeClr val="bg1"/>
                </a:solidFill>
              </a:rPr>
              <a:t>dean</a:t>
            </a:r>
            <a:r>
              <a:rPr lang="hr-HR" b="1" dirty="0">
                <a:solidFill>
                  <a:schemeClr val="bg1"/>
                </a:solidFill>
              </a:rPr>
              <a:t> for International </a:t>
            </a:r>
            <a:r>
              <a:rPr lang="hr-HR" b="1" dirty="0" err="1">
                <a:solidFill>
                  <a:schemeClr val="bg1"/>
                </a:solidFill>
              </a:rPr>
              <a:t>Cooperation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and</a:t>
            </a:r>
            <a:r>
              <a:rPr lang="hr-HR" b="1" dirty="0">
                <a:solidFill>
                  <a:schemeClr val="bg1"/>
                </a:solidFill>
              </a:rPr>
              <a:t> Development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 err="1">
                <a:solidFill>
                  <a:schemeClr val="bg1"/>
                </a:solidFill>
              </a:rPr>
              <a:t>izr</a:t>
            </a:r>
            <a:r>
              <a:rPr lang="hr-HR" dirty="0">
                <a:solidFill>
                  <a:schemeClr val="bg1"/>
                </a:solidFill>
              </a:rPr>
              <a:t>. prof. dr. </a:t>
            </a:r>
            <a:r>
              <a:rPr lang="hr-HR" b="1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Tomaž</a:t>
            </a:r>
            <a:r>
              <a:rPr lang="hr-HR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b="1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Onič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b="1" dirty="0" err="1">
                <a:solidFill>
                  <a:schemeClr val="bg1"/>
                </a:solidFill>
              </a:rPr>
              <a:t>Erasmus</a:t>
            </a:r>
            <a:r>
              <a:rPr lang="hr-HR" b="1" dirty="0">
                <a:solidFill>
                  <a:schemeClr val="bg1"/>
                </a:solidFill>
              </a:rPr>
              <a:t> koordinator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 err="1">
                <a:solidFill>
                  <a:schemeClr val="bg1"/>
                </a:solidFill>
              </a:rPr>
              <a:t>izr</a:t>
            </a:r>
            <a:r>
              <a:rPr lang="hr-HR" dirty="0">
                <a:solidFill>
                  <a:schemeClr val="bg1"/>
                </a:solidFill>
              </a:rPr>
              <a:t>. prof. dr. </a:t>
            </a:r>
            <a:r>
              <a:rPr lang="hr-HR" b="1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Tomaž</a:t>
            </a:r>
            <a:r>
              <a:rPr lang="hr-HR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b="1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Onič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b="1" dirty="0">
                <a:solidFill>
                  <a:schemeClr val="bg1"/>
                </a:solidFill>
              </a:rPr>
              <a:t>International Office</a:t>
            </a:r>
            <a:br>
              <a:rPr lang="hr-HR" dirty="0">
                <a:solidFill>
                  <a:schemeClr val="bg1"/>
                </a:solidFill>
              </a:rPr>
            </a:br>
            <a:br>
              <a:rPr lang="hr-HR" dirty="0">
                <a:solidFill>
                  <a:schemeClr val="bg1"/>
                </a:solidFill>
              </a:rPr>
            </a:br>
            <a:r>
              <a:rPr lang="hr-HR" dirty="0" err="1">
                <a:solidFill>
                  <a:schemeClr val="bg1"/>
                </a:solidFill>
              </a:rPr>
              <a:t>mag</a:t>
            </a:r>
            <a:r>
              <a:rPr lang="hr-HR" dirty="0">
                <a:solidFill>
                  <a:schemeClr val="bg1"/>
                </a:solidFill>
              </a:rPr>
              <a:t>. </a:t>
            </a:r>
            <a:r>
              <a:rPr lang="hr-HR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Alenka </a:t>
            </a:r>
            <a:r>
              <a:rPr lang="hr-HR" b="1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Marušič</a:t>
            </a:r>
            <a:r>
              <a:rPr lang="hr-HR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hr-HR" dirty="0">
                <a:solidFill>
                  <a:schemeClr val="bg1"/>
                </a:solidFill>
              </a:rPr>
              <a:t>- (ERASMUS) 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Daniela Milošević 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Helena Dobrila </a:t>
            </a:r>
            <a:r>
              <a:rPr lang="hr-HR" dirty="0">
                <a:solidFill>
                  <a:schemeClr val="bg1"/>
                </a:solidFill>
              </a:rPr>
              <a:t>- </a:t>
            </a:r>
            <a:r>
              <a:rPr lang="hr-HR" dirty="0" err="1">
                <a:solidFill>
                  <a:schemeClr val="bg1"/>
                </a:solidFill>
              </a:rPr>
              <a:t>mednarodni</a:t>
            </a:r>
            <a:r>
              <a:rPr lang="hr-HR" dirty="0">
                <a:solidFill>
                  <a:schemeClr val="bg1"/>
                </a:solidFill>
              </a:rPr>
              <a:t> projekti </a:t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264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4" descr="https://lh3.googleusercontent.com/O5T5qRMSE0MWhNzi7jkI22W0hHQiG7H4R3Uap27QlUh6tm7lZ_XQCf2lLex-JkoKsB9GQKhjTLGxgXBljgoLWwOePxi7xx0YfzeKIL7RDqVYmDfAEQ9haiatShcwGoBha9piacnvxoTK-OLYhkdlPyQLrx_k7p0ug9PMULk4QxXFk7TCfRuSl-REbWKzTm1ezJ7tDDSkFIuH9qOQns4Fdjp-YQIqhKL9tz0VHFbnytP68vt1xkR3meI9T1pBN_TaGxawSlsxofp4h5kDZfznZlOy16vFJFnsrcFLNxWEMCp8xrUHhox5o9aNGFd74iX-4m8CpRiPpwEcz7eODh2snr3fPKkMwpm4hjeilMk0Cb-yHB0PE28ClZBCxedyVqLafrKMNU8KRMTiwUIJ5AfJqUMD2Wc0mT7sG1yfb5OVEMB6g5Hx6vPyPPMkBrK1kc-uFVV5rgtQTib6psOLxJz1T5Gjw1zcfwr5ccV629rGQtnRr_2L-J0lXp8JnPrXezIx0TPFpavyhC03qwO9k0MfVmaO8ieQkOW8zggzODB9b6C39lkYWdpKlMSWiXUGpPpNxNuq2YUSW4WS9JmOf-YXqCXJ__kKhb3WQbbWhaKYMN9yvfLdoxIHFM5zJWyPFyTJNuX0Px8TkZMKQtsdSkgIN8uQnm_LyUs=w1258-h943-no">
            <a:extLst>
              <a:ext uri="{FF2B5EF4-FFF2-40B4-BE49-F238E27FC236}">
                <a16:creationId xmlns:a16="http://schemas.microsoft.com/office/drawing/2014/main" id="{145C1C16-6B4B-45D8-9D95-DB0CEE19E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1" b="2"/>
          <a:stretch/>
        </p:blipFill>
        <p:spPr bwMode="auto">
          <a:xfrm>
            <a:off x="4296867" y="5"/>
            <a:ext cx="4831627" cy="4520011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4" descr="https://lh3.googleusercontent.com/tfoxbIDuoYDdXcaf_l8Uhid1RdPqnZYyTtgkJm-zVDrM-yF5o0t30ouUEdqiRl42isRXw5wWJxsMdr7ky9D20TpvWELBJUxaxIuedxpo19eJKx3M0iiElVX9vkZpN4bgyoRJpsimyxxeUFfs0yofnqZa61eWDMhFNkAxrMLP56LD4neBWUSucyENcqonRtnQJ0-zouaC6u94jp4hsKsVVqSgs8ShXeflyPXjz2sMwE3cl8ZKS4LACc6hVxndf0uN18AAhE8AxXtWDhp7KzXB7_fs22L6L0-IwRJvfxEB1Vb0vNNOGdOzMwhadaAsiOT2xM64RbA4gBDEhYQH2kjvfbMPUeAojo78mxQBCu8O1wKtuMtS23hn68K31yDrsvc3rsYDazP1HnEgoXVpUZO74jZXQhr1ZPnOGwNgGBcAkG_IayJXtYFhQc2juk_ubvedbuQ3ePw53_6NGLrdV6xNUHa7XrZ5u3iCAc5x9VvmUebKIZ1vnUOntlv-XpmvaJk9URs-v9laIwexvn-A8MUYH_jvDkckk0aDCRG85atSTnhce-SvPRpcAQrUAqfb8c7eNJdmGZHnLyCYkZBzc0RYvnHlhoLgtWFOcOaUMazxuSAFQ7AoCZaWC7cZHJC2RWmC8isgCH5DGLTCjsOGes1PhXph5j8AuyU=w1258-h943-no">
            <a:extLst>
              <a:ext uri="{FF2B5EF4-FFF2-40B4-BE49-F238E27FC236}">
                <a16:creationId xmlns:a16="http://schemas.microsoft.com/office/drawing/2014/main" id="{E0C88DEB-7BC9-4D3C-BEBE-B7CA62164F2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r="7593"/>
          <a:stretch/>
        </p:blipFill>
        <p:spPr bwMode="auto">
          <a:xfrm>
            <a:off x="4041994" y="-4"/>
            <a:ext cx="8139373" cy="6858000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1" name="Content Placeholder 3080">
            <a:extLst>
              <a:ext uri="{FF2B5EF4-FFF2-40B4-BE49-F238E27FC236}">
                <a16:creationId xmlns:a16="http://schemas.microsoft.com/office/drawing/2014/main" id="{41B81090-4936-4E03-8BFB-398B692C9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2795618"/>
            <a:ext cx="3749061" cy="300528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2400" dirty="0"/>
              <a:t>Preporuka </a:t>
            </a:r>
          </a:p>
          <a:p>
            <a:r>
              <a:rPr lang="hr-HR" sz="2400" dirty="0"/>
              <a:t>Studentski dom nalazi se u neposrednoj blizini Fakulteta s povoljnom cijenom smještaja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76371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331</Words>
  <Application>Microsoft Office PowerPoint</Application>
  <PresentationFormat>Široki zaslon</PresentationFormat>
  <Paragraphs>39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izv. prof. dr. sc. Renata Relja 21. 1.  -  25. 1. 2019.</vt:lpstr>
      <vt:lpstr>PowerPoint prezentacija</vt:lpstr>
      <vt:lpstr>Sveučilište u Mariboru</vt:lpstr>
      <vt:lpstr>ECTS</vt:lpstr>
      <vt:lpstr>Studiranje u Mariboru</vt:lpstr>
      <vt:lpstr>PowerPoint prezentacija</vt:lpstr>
      <vt:lpstr> Rezultati mobilnosti:    Razmotrene su mogućnosti  buduće suradnje u vidu znanstvenih projekata, internacionalizacije studijskih programa, zajedničkih studijskih programa, povećanja odlazne i dolazne studentske mobilnosti.  Kolegice i kolege s Odsjeka Sociologije   s kojima je tijekom boravka ostvarena suradnja:    </vt:lpstr>
      <vt:lpstr>Međunarodna suradnja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izv. prof. dr. sc. Renata Relja 21. 1.  -  25. 1. 2019.</dc:title>
  <dc:creator>Renata Relja</dc:creator>
  <cp:lastModifiedBy>Renata Relja</cp:lastModifiedBy>
  <cp:revision>6</cp:revision>
  <dcterms:created xsi:type="dcterms:W3CDTF">2019-06-10T08:41:29Z</dcterms:created>
  <dcterms:modified xsi:type="dcterms:W3CDTF">2019-06-10T08:55:22Z</dcterms:modified>
</cp:coreProperties>
</file>