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2" r:id="rId4"/>
    <p:sldId id="264" r:id="rId5"/>
    <p:sldId id="266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ija bez naslova" id="{DBA73ECF-EE92-47B1-B76A-02AEC2B41E42}">
          <p14:sldIdLst>
            <p14:sldId id="256"/>
            <p14:sldId id="261"/>
            <p14:sldId id="262"/>
            <p14:sldId id="264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49" autoAdjust="0"/>
  </p:normalViewPr>
  <p:slideViewPr>
    <p:cSldViewPr snapToGrid="0">
      <p:cViewPr varScale="1">
        <p:scale>
          <a:sx n="71" d="100"/>
          <a:sy n="71" d="100"/>
        </p:scale>
        <p:origin x="163" y="48"/>
      </p:cViewPr>
      <p:guideLst/>
    </p:cSldViewPr>
  </p:slideViewPr>
  <p:outlineViewPr>
    <p:cViewPr>
      <p:scale>
        <a:sx n="33" d="100"/>
        <a:sy n="33" d="100"/>
      </p:scale>
      <p:origin x="0" y="-1099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27AFD3-2E20-4ED6-B26F-19A6349866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16AC21-C5D0-4D85-B883-D7A044793F12}">
      <dgm:prSet/>
      <dgm:spPr/>
      <dgm:t>
        <a:bodyPr/>
        <a:lstStyle/>
        <a:p>
          <a:r>
            <a:rPr lang="en-US" dirty="0"/>
            <a:t>2</a:t>
          </a:r>
          <a:r>
            <a:rPr lang="hr-HR" dirty="0"/>
            <a:t>2</a:t>
          </a:r>
          <a:r>
            <a:rPr lang="en-US" dirty="0"/>
            <a:t>. 01- 2</a:t>
          </a:r>
          <a:r>
            <a:rPr lang="hr-HR" dirty="0"/>
            <a:t>8</a:t>
          </a:r>
          <a:r>
            <a:rPr lang="en-US" dirty="0"/>
            <a:t>. 01. 202</a:t>
          </a:r>
          <a:r>
            <a:rPr lang="hr-HR" dirty="0"/>
            <a:t>3</a:t>
          </a:r>
          <a:r>
            <a:rPr lang="en-US" dirty="0"/>
            <a:t>.</a:t>
          </a:r>
        </a:p>
      </dgm:t>
    </dgm:pt>
    <dgm:pt modelId="{E49B07CB-9954-4703-A80A-FFE0EA52A454}" type="parTrans" cxnId="{77D1CE89-EACF-4735-BE2E-BA0DD46E305C}">
      <dgm:prSet/>
      <dgm:spPr/>
      <dgm:t>
        <a:bodyPr/>
        <a:lstStyle/>
        <a:p>
          <a:endParaRPr lang="en-US"/>
        </a:p>
      </dgm:t>
    </dgm:pt>
    <dgm:pt modelId="{7B207C66-E594-4C37-9ED8-F06B70F54A9E}" type="sibTrans" cxnId="{77D1CE89-EACF-4735-BE2E-BA0DD46E305C}">
      <dgm:prSet/>
      <dgm:spPr/>
      <dgm:t>
        <a:bodyPr/>
        <a:lstStyle/>
        <a:p>
          <a:endParaRPr lang="en-US"/>
        </a:p>
      </dgm:t>
    </dgm:pt>
    <dgm:pt modelId="{32F1DB9F-7298-49F7-A77B-C210DD719E05}">
      <dgm:prSet/>
      <dgm:spPr/>
      <dgm:t>
        <a:bodyPr/>
        <a:lstStyle/>
        <a:p>
          <a:r>
            <a:rPr lang="en-US" dirty="0"/>
            <a:t>Alpen-Adria Universität Klagenfurt, </a:t>
          </a:r>
          <a:r>
            <a:rPr lang="hr-HR" dirty="0" err="1"/>
            <a:t>Faculty</a:t>
          </a:r>
          <a:r>
            <a:rPr lang="en-US" dirty="0"/>
            <a:t> of Cultural Sciences, Department </a:t>
          </a:r>
          <a:r>
            <a:rPr lang="hr-HR" dirty="0" err="1"/>
            <a:t>of</a:t>
          </a:r>
          <a:r>
            <a:rPr lang="en-US" dirty="0"/>
            <a:t> Media and Communication</a:t>
          </a:r>
        </a:p>
      </dgm:t>
    </dgm:pt>
    <dgm:pt modelId="{980C8036-B61B-4F9B-AB47-566DEF9E426A}" type="parTrans" cxnId="{182DDFA3-5CF9-47BA-82C4-E95B0651CD53}">
      <dgm:prSet/>
      <dgm:spPr/>
      <dgm:t>
        <a:bodyPr/>
        <a:lstStyle/>
        <a:p>
          <a:endParaRPr lang="en-US"/>
        </a:p>
      </dgm:t>
    </dgm:pt>
    <dgm:pt modelId="{AD481560-79CF-47B4-BD15-5488E820B88D}" type="sibTrans" cxnId="{182DDFA3-5CF9-47BA-82C4-E95B0651CD53}">
      <dgm:prSet/>
      <dgm:spPr/>
      <dgm:t>
        <a:bodyPr/>
        <a:lstStyle/>
        <a:p>
          <a:endParaRPr lang="en-US"/>
        </a:p>
      </dgm:t>
    </dgm:pt>
    <dgm:pt modelId="{BEA55620-E5D7-4350-869F-B3223F38A3DB}" type="pres">
      <dgm:prSet presAssocID="{1D27AFD3-2E20-4ED6-B26F-19A6349866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641611B-B112-4D35-87DF-C9FC6B3B3396}" type="pres">
      <dgm:prSet presAssocID="{8D16AC21-C5D0-4D85-B883-D7A044793F12}" presName="hierRoot1" presStyleCnt="0"/>
      <dgm:spPr/>
    </dgm:pt>
    <dgm:pt modelId="{A29B9DBF-F076-4499-90E5-369F25BA82F5}" type="pres">
      <dgm:prSet presAssocID="{8D16AC21-C5D0-4D85-B883-D7A044793F12}" presName="composite" presStyleCnt="0"/>
      <dgm:spPr/>
    </dgm:pt>
    <dgm:pt modelId="{693786F1-1F19-419B-8FB9-1A920E1064C5}" type="pres">
      <dgm:prSet presAssocID="{8D16AC21-C5D0-4D85-B883-D7A044793F12}" presName="background" presStyleLbl="node0" presStyleIdx="0" presStyleCnt="2"/>
      <dgm:spPr/>
    </dgm:pt>
    <dgm:pt modelId="{BAAFFBDD-4620-4849-AFE5-DD691C7116A7}" type="pres">
      <dgm:prSet presAssocID="{8D16AC21-C5D0-4D85-B883-D7A044793F12}" presName="text" presStyleLbl="fgAcc0" presStyleIdx="0" presStyleCnt="2">
        <dgm:presLayoutVars>
          <dgm:chPref val="3"/>
        </dgm:presLayoutVars>
      </dgm:prSet>
      <dgm:spPr/>
    </dgm:pt>
    <dgm:pt modelId="{9391D48E-8F40-4EF9-8C2D-7A221C270649}" type="pres">
      <dgm:prSet presAssocID="{8D16AC21-C5D0-4D85-B883-D7A044793F12}" presName="hierChild2" presStyleCnt="0"/>
      <dgm:spPr/>
    </dgm:pt>
    <dgm:pt modelId="{C2B90771-587B-4CEB-8B4F-3A3D54B6FBBD}" type="pres">
      <dgm:prSet presAssocID="{32F1DB9F-7298-49F7-A77B-C210DD719E05}" presName="hierRoot1" presStyleCnt="0"/>
      <dgm:spPr/>
    </dgm:pt>
    <dgm:pt modelId="{D4B9DFCD-EA9B-4442-9CC5-03DFACC48480}" type="pres">
      <dgm:prSet presAssocID="{32F1DB9F-7298-49F7-A77B-C210DD719E05}" presName="composite" presStyleCnt="0"/>
      <dgm:spPr/>
    </dgm:pt>
    <dgm:pt modelId="{D8B6ABD0-75AD-4777-819C-54AC2B8BC47A}" type="pres">
      <dgm:prSet presAssocID="{32F1DB9F-7298-49F7-A77B-C210DD719E05}" presName="background" presStyleLbl="node0" presStyleIdx="1" presStyleCnt="2"/>
      <dgm:spPr/>
    </dgm:pt>
    <dgm:pt modelId="{C5CF9EA8-E9B7-4783-B329-1D60764C6EE7}" type="pres">
      <dgm:prSet presAssocID="{32F1DB9F-7298-49F7-A77B-C210DD719E05}" presName="text" presStyleLbl="fgAcc0" presStyleIdx="1" presStyleCnt="2">
        <dgm:presLayoutVars>
          <dgm:chPref val="3"/>
        </dgm:presLayoutVars>
      </dgm:prSet>
      <dgm:spPr/>
    </dgm:pt>
    <dgm:pt modelId="{9548A7CD-866E-4E27-A465-4BD648027D16}" type="pres">
      <dgm:prSet presAssocID="{32F1DB9F-7298-49F7-A77B-C210DD719E05}" presName="hierChild2" presStyleCnt="0"/>
      <dgm:spPr/>
    </dgm:pt>
  </dgm:ptLst>
  <dgm:cxnLst>
    <dgm:cxn modelId="{26DEA66E-084E-4732-9E93-CCB0D4F23BCE}" type="presOf" srcId="{8D16AC21-C5D0-4D85-B883-D7A044793F12}" destId="{BAAFFBDD-4620-4849-AFE5-DD691C7116A7}" srcOrd="0" destOrd="0" presId="urn:microsoft.com/office/officeart/2005/8/layout/hierarchy1"/>
    <dgm:cxn modelId="{77D1CE89-EACF-4735-BE2E-BA0DD46E305C}" srcId="{1D27AFD3-2E20-4ED6-B26F-19A634986661}" destId="{8D16AC21-C5D0-4D85-B883-D7A044793F12}" srcOrd="0" destOrd="0" parTransId="{E49B07CB-9954-4703-A80A-FFE0EA52A454}" sibTransId="{7B207C66-E594-4C37-9ED8-F06B70F54A9E}"/>
    <dgm:cxn modelId="{182DDFA3-5CF9-47BA-82C4-E95B0651CD53}" srcId="{1D27AFD3-2E20-4ED6-B26F-19A634986661}" destId="{32F1DB9F-7298-49F7-A77B-C210DD719E05}" srcOrd="1" destOrd="0" parTransId="{980C8036-B61B-4F9B-AB47-566DEF9E426A}" sibTransId="{AD481560-79CF-47B4-BD15-5488E820B88D}"/>
    <dgm:cxn modelId="{485382AC-DA5F-47CE-B5A1-CB828BD00ACB}" type="presOf" srcId="{32F1DB9F-7298-49F7-A77B-C210DD719E05}" destId="{C5CF9EA8-E9B7-4783-B329-1D60764C6EE7}" srcOrd="0" destOrd="0" presId="urn:microsoft.com/office/officeart/2005/8/layout/hierarchy1"/>
    <dgm:cxn modelId="{AC6DE7D8-3EC5-4FE8-9EFA-44CCE66D57AE}" type="presOf" srcId="{1D27AFD3-2E20-4ED6-B26F-19A634986661}" destId="{BEA55620-E5D7-4350-869F-B3223F38A3DB}" srcOrd="0" destOrd="0" presId="urn:microsoft.com/office/officeart/2005/8/layout/hierarchy1"/>
    <dgm:cxn modelId="{A5A6E89F-2F37-43BD-8B8C-9DED2AACDEB9}" type="presParOf" srcId="{BEA55620-E5D7-4350-869F-B3223F38A3DB}" destId="{0641611B-B112-4D35-87DF-C9FC6B3B3396}" srcOrd="0" destOrd="0" presId="urn:microsoft.com/office/officeart/2005/8/layout/hierarchy1"/>
    <dgm:cxn modelId="{0D00027D-E199-4A30-90F3-53AEAEEA48D5}" type="presParOf" srcId="{0641611B-B112-4D35-87DF-C9FC6B3B3396}" destId="{A29B9DBF-F076-4499-90E5-369F25BA82F5}" srcOrd="0" destOrd="0" presId="urn:microsoft.com/office/officeart/2005/8/layout/hierarchy1"/>
    <dgm:cxn modelId="{A0A925FB-2347-4B9D-B67C-2837042BE37F}" type="presParOf" srcId="{A29B9DBF-F076-4499-90E5-369F25BA82F5}" destId="{693786F1-1F19-419B-8FB9-1A920E1064C5}" srcOrd="0" destOrd="0" presId="urn:microsoft.com/office/officeart/2005/8/layout/hierarchy1"/>
    <dgm:cxn modelId="{A579A5DD-1469-4967-AF47-4A1EDB9FBCC5}" type="presParOf" srcId="{A29B9DBF-F076-4499-90E5-369F25BA82F5}" destId="{BAAFFBDD-4620-4849-AFE5-DD691C7116A7}" srcOrd="1" destOrd="0" presId="urn:microsoft.com/office/officeart/2005/8/layout/hierarchy1"/>
    <dgm:cxn modelId="{47458CC4-003C-48D8-8A1A-D89D0BD757F0}" type="presParOf" srcId="{0641611B-B112-4D35-87DF-C9FC6B3B3396}" destId="{9391D48E-8F40-4EF9-8C2D-7A221C270649}" srcOrd="1" destOrd="0" presId="urn:microsoft.com/office/officeart/2005/8/layout/hierarchy1"/>
    <dgm:cxn modelId="{C3915D15-4CF0-41C9-9EEB-5B5B6A1BD342}" type="presParOf" srcId="{BEA55620-E5D7-4350-869F-B3223F38A3DB}" destId="{C2B90771-587B-4CEB-8B4F-3A3D54B6FBBD}" srcOrd="1" destOrd="0" presId="urn:microsoft.com/office/officeart/2005/8/layout/hierarchy1"/>
    <dgm:cxn modelId="{2EA48604-DDE2-4196-8339-664493EDA7BA}" type="presParOf" srcId="{C2B90771-587B-4CEB-8B4F-3A3D54B6FBBD}" destId="{D4B9DFCD-EA9B-4442-9CC5-03DFACC48480}" srcOrd="0" destOrd="0" presId="urn:microsoft.com/office/officeart/2005/8/layout/hierarchy1"/>
    <dgm:cxn modelId="{8A7EDF33-338C-4011-ABF4-831CB70AD081}" type="presParOf" srcId="{D4B9DFCD-EA9B-4442-9CC5-03DFACC48480}" destId="{D8B6ABD0-75AD-4777-819C-54AC2B8BC47A}" srcOrd="0" destOrd="0" presId="urn:microsoft.com/office/officeart/2005/8/layout/hierarchy1"/>
    <dgm:cxn modelId="{A2BAB6F5-D7D4-467C-A076-E4B7F541AEAD}" type="presParOf" srcId="{D4B9DFCD-EA9B-4442-9CC5-03DFACC48480}" destId="{C5CF9EA8-E9B7-4783-B329-1D60764C6EE7}" srcOrd="1" destOrd="0" presId="urn:microsoft.com/office/officeart/2005/8/layout/hierarchy1"/>
    <dgm:cxn modelId="{5EE1FB64-2893-4AA4-90D2-7C842532B449}" type="presParOf" srcId="{C2B90771-587B-4CEB-8B4F-3A3D54B6FBBD}" destId="{9548A7CD-866E-4E27-A465-4BD648027D1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786F1-1F19-419B-8FB9-1A920E1064C5}">
      <dsp:nvSpPr>
        <dsp:cNvPr id="0" name=""/>
        <dsp:cNvSpPr/>
      </dsp:nvSpPr>
      <dsp:spPr>
        <a:xfrm>
          <a:off x="547" y="1169201"/>
          <a:ext cx="1921698" cy="1220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AFFBDD-4620-4849-AFE5-DD691C7116A7}">
      <dsp:nvSpPr>
        <dsp:cNvPr id="0" name=""/>
        <dsp:cNvSpPr/>
      </dsp:nvSpPr>
      <dsp:spPr>
        <a:xfrm>
          <a:off x="214069" y="1372047"/>
          <a:ext cx="1921698" cy="12202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2</a:t>
          </a:r>
          <a:r>
            <a:rPr lang="hr-HR" sz="1400" kern="1200" dirty="0"/>
            <a:t>2</a:t>
          </a:r>
          <a:r>
            <a:rPr lang="en-US" sz="1400" kern="1200" dirty="0"/>
            <a:t>. 01- 2</a:t>
          </a:r>
          <a:r>
            <a:rPr lang="hr-HR" sz="1400" kern="1200" dirty="0"/>
            <a:t>8</a:t>
          </a:r>
          <a:r>
            <a:rPr lang="en-US" sz="1400" kern="1200" dirty="0"/>
            <a:t>. 01. 202</a:t>
          </a:r>
          <a:r>
            <a:rPr lang="hr-HR" sz="1400" kern="1200" dirty="0"/>
            <a:t>3</a:t>
          </a:r>
          <a:r>
            <a:rPr lang="en-US" sz="1400" kern="1200" dirty="0"/>
            <a:t>.</a:t>
          </a:r>
        </a:p>
      </dsp:txBody>
      <dsp:txXfrm>
        <a:off x="249810" y="1407788"/>
        <a:ext cx="1850216" cy="1148796"/>
      </dsp:txXfrm>
    </dsp:sp>
    <dsp:sp modelId="{D8B6ABD0-75AD-4777-819C-54AC2B8BC47A}">
      <dsp:nvSpPr>
        <dsp:cNvPr id="0" name=""/>
        <dsp:cNvSpPr/>
      </dsp:nvSpPr>
      <dsp:spPr>
        <a:xfrm>
          <a:off x="2349290" y="1169201"/>
          <a:ext cx="1921698" cy="1220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F9EA8-E9B7-4783-B329-1D60764C6EE7}">
      <dsp:nvSpPr>
        <dsp:cNvPr id="0" name=""/>
        <dsp:cNvSpPr/>
      </dsp:nvSpPr>
      <dsp:spPr>
        <a:xfrm>
          <a:off x="2562812" y="1372047"/>
          <a:ext cx="1921698" cy="12202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Alpen-Adria Universität Klagenfurt, </a:t>
          </a:r>
          <a:r>
            <a:rPr lang="hr-HR" sz="1400" kern="1200" dirty="0" err="1"/>
            <a:t>Faculty</a:t>
          </a:r>
          <a:r>
            <a:rPr lang="en-US" sz="1400" kern="1200" dirty="0"/>
            <a:t> of Cultural Sciences, Department </a:t>
          </a:r>
          <a:r>
            <a:rPr lang="hr-HR" sz="1400" kern="1200" dirty="0" err="1"/>
            <a:t>of</a:t>
          </a:r>
          <a:r>
            <a:rPr lang="en-US" sz="1400" kern="1200" dirty="0"/>
            <a:t> Media and Communication</a:t>
          </a:r>
        </a:p>
      </dsp:txBody>
      <dsp:txXfrm>
        <a:off x="2598553" y="1407788"/>
        <a:ext cx="1850216" cy="1148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9C9FA-4C30-4D37-A4A2-8264A74B39A1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9738F-7DCD-45C1-8892-33A26C33A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875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99738F-7DCD-45C1-8892-33A26C33AFAF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2916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99738F-7DCD-45C1-8892-33A26C33AFAF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1568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C94354-DDCB-4AC9-BECB-4115E9C11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2D77949-72C6-444D-A07F-B6ABD44AA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2B2ACCB-CA22-4E11-A75A-99D128510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222F145-8776-405D-B45A-78548A51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EEF5B3B-A839-412B-9431-6119A1391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232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D7AF86-77CF-47C8-B497-190B1112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D074F10-E00B-4D4C-A540-7FD5DB406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A4962E9-0B4C-4528-9E00-5C6661CC4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83F10DB-D28F-455B-8653-90BC55B3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EEFB672-6947-4A7B-8B16-110EDF9D6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871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9C604016-E452-461D-A3BF-F7E78DF9C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D033E30-2ED1-4D54-BCA4-57F1253AD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80CC3DD-41CE-4A65-9D4D-D3DECF692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12E3A16-1691-4D31-88BC-777F42E6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C4668EF-AFEA-4CF4-AC67-AD0BBAC77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774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40F475-741F-4AC8-A6BF-C94939D62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5BAB9A-EA90-4ADF-BA66-A625381FA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025D7C9-0480-4230-9205-1EA8BA14D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D001EEC-C922-4489-9317-956FA0092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AD0AB96-3501-4DA5-8E65-38F375F0C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558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F821AF-E0CA-46EB-AE45-06E113AA4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33B9471-7611-40B5-8055-D5FE30090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7E44A3D-0ED0-4D25-A3DD-2EA4FFD91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3D628B7-787E-43FC-8C0F-6F6A95DD2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9853655-6BB4-4221-A2D9-F60BAB5E3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664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376C3E-4AB3-4836-8CC8-6BD055FF4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E5489B-447F-4576-9F8E-CD499E6E5C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88A8CA1-14B2-4F7A-9602-A8BC556BD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8CFC563-1365-4C37-8457-2187C2476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CAF2059-65C9-4A63-A1E8-61A6E7526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5285B78-9F01-435D-9E91-1A33C1D7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939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1802FB-C68C-4F83-B626-EA7F936EC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55C6D79-A15D-4658-A9FE-D629E1248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DB077AF-A38A-40AC-910F-A52F16B42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5EEDE44D-9D7B-442F-B8A4-B1116BE48B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CB853C8-A27D-4EA8-998A-88CC66CE5C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ACCB875E-18F8-4F36-8BD3-823302429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2B8AF012-6C9A-466A-BA23-F5954D47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250867E1-3E4A-4AF2-8BEC-CB1683B7A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918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227B2A-9004-42FC-9969-994B8E80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9C871011-5A82-4C04-A714-9B09CFBE6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C8F42F5-03D4-4BC4-A987-328CF0E4C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4B86998-BC6D-42C3-97D7-9E9F9C3C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741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00C40D99-E13C-4FA3-B3DA-59946B7B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E372EE4-406D-43D4-8810-38D25E798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2537BD4-7869-41E1-B7C2-FF6B526B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906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FA8A9A-0370-4EF1-8021-F519B99E1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EA2C81B-5A8A-4466-9A4D-F7A51266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595DC13-5916-4C69-9630-51CBD5197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BA0DCFD-4764-4459-AC30-C29A27B3E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8CD8F97-CD2A-417B-8B65-53F9EC2F2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236DDA8-84D2-41EA-A0FB-DCE6DA857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495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FB939D-2576-46A3-A59C-5876E3C89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D9DFC7B6-7E5A-4E9A-90D4-59F6C7451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4C018A6-8246-45BA-A2FB-CA6C91EF2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A0E5F25-3114-449C-AC9F-B331DAE7F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446CC67-E13F-47EA-A8DD-E1AB619E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9EFE30D-427D-4D2B-A3CE-095A26A9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343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E972A82F-B561-492C-BDDE-F2018EB90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9E1C519-232F-4FFC-9F07-831EFCA6E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57A85D9-DD9C-4C8C-BD08-E3C3994784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8D711-AC9A-401F-899A-1713D0076076}" type="datetimeFigureOut">
              <a:rPr lang="hr-HR" smtClean="0"/>
              <a:t>7.2.2023.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373FF2D-4E9A-4D98-A231-8BCD724BD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90B84E2-F5CB-49FC-A646-26B684967B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2486C-7BA9-4CB4-97D4-15FE27FA77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657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ight Triangle 103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5201" y="623275"/>
            <a:ext cx="5141626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likovni rezultat za alpe adria univeritad klagenfurt">
            <a:extLst>
              <a:ext uri="{FF2B5EF4-FFF2-40B4-BE49-F238E27FC236}">
                <a16:creationId xmlns:a16="http://schemas.microsoft.com/office/drawing/2014/main" id="{8934B7BE-AE42-41D2-849E-E6CDDE5FB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9763" y="622300"/>
            <a:ext cx="5435600" cy="44164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3B806ACD-4A9C-4D31-8C98-CECC3B30418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9763" y="5106988"/>
            <a:ext cx="5435600" cy="1122363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14E75B87-A8CC-4899-94AA-4D5228594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9833" y="1056640"/>
            <a:ext cx="4360324" cy="3494398"/>
          </a:xfrm>
        </p:spPr>
        <p:txBody>
          <a:bodyPr anchor="b">
            <a:normAutofit/>
          </a:bodyPr>
          <a:lstStyle/>
          <a:p>
            <a:pPr algn="r"/>
            <a:r>
              <a:rPr lang="hr-HR" sz="4000" b="1" dirty="0"/>
              <a:t>prof. dr. sc. </a:t>
            </a:r>
            <a:br>
              <a:rPr lang="hr-HR" sz="4000" b="1" dirty="0"/>
            </a:br>
            <a:r>
              <a:rPr lang="hr-HR" sz="4000" b="1" dirty="0"/>
              <a:t>Renata Relja</a:t>
            </a:r>
            <a:br>
              <a:rPr lang="hr-HR" sz="4000" b="1" dirty="0"/>
            </a:br>
            <a:r>
              <a:rPr lang="hr-HR" sz="4000" b="1" dirty="0"/>
              <a:t>Odsjek za sociologiju</a:t>
            </a:r>
            <a:br>
              <a:rPr lang="hr-HR" sz="4000" b="1" dirty="0"/>
            </a:br>
            <a:r>
              <a:rPr lang="hr-HR" sz="4000" b="1" dirty="0"/>
              <a:t>Filozofski fakultet Split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2507FD3-634B-47C1-B0EC-CAD4B623BA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9832" y="4582814"/>
            <a:ext cx="2794856" cy="1186335"/>
          </a:xfrm>
        </p:spPr>
        <p:txBody>
          <a:bodyPr anchor="t">
            <a:normAutofit/>
          </a:bodyPr>
          <a:lstStyle/>
          <a:p>
            <a:pPr algn="l"/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431947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E94DBD0-17AE-4A5A-95BB-6090AFD07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Vrijeme i mjesto Erasmus+ mobilnosti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4" name="Rezervirano mjesto sadržaja 3">
            <a:extLst>
              <a:ext uri="{FF2B5EF4-FFF2-40B4-BE49-F238E27FC236}">
                <a16:creationId xmlns:a16="http://schemas.microsoft.com/office/drawing/2014/main" id="{0F9395EB-1961-1FEC-6434-05ED7BFD76F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7362361"/>
              </p:ext>
            </p:extLst>
          </p:nvPr>
        </p:nvGraphicFramePr>
        <p:xfrm>
          <a:off x="665085" y="2570078"/>
          <a:ext cx="4485059" cy="3761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PhD position in optimization at Univ. Klagenfurt (Austria) – University of  Klagenfurt">
            <a:extLst>
              <a:ext uri="{FF2B5EF4-FFF2-40B4-BE49-F238E27FC236}">
                <a16:creationId xmlns:a16="http://schemas.microsoft.com/office/drawing/2014/main" id="{43135629-3E83-E836-01FD-7B2161A0A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006" y="1430766"/>
            <a:ext cx="4794948" cy="476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353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0" name="Rectangle 410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9ECA46B-57D2-4F3F-AE2E-B1C199F35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Domaćin</a:t>
            </a:r>
          </a:p>
        </p:txBody>
      </p:sp>
      <p:grpSp>
        <p:nvGrpSpPr>
          <p:cNvPr id="4112" name="Group 41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4113" name="Rectangle 41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4" name="Rectangle 41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16" name="Rectangle 41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6FFDDF3-F7E6-41A1-8EAC-D0A972F05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6668" y="2330505"/>
            <a:ext cx="5449141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endParaRPr lang="en-US" sz="2000" dirty="0"/>
          </a:p>
          <a:p>
            <a:pPr marL="0"/>
            <a:r>
              <a:rPr lang="en-US" sz="2000" dirty="0"/>
              <a:t>A</a:t>
            </a:r>
            <a:r>
              <a:rPr lang="en-US" sz="2000" b="0" i="0" dirty="0">
                <a:effectLst/>
              </a:rPr>
              <a:t>ssoc.-Prof. Dr. Sandra </a:t>
            </a:r>
            <a:r>
              <a:rPr lang="en-US" sz="2000" dirty="0"/>
              <a:t>D</a:t>
            </a:r>
            <a:r>
              <a:rPr lang="en-US" sz="2000" b="0" i="0" dirty="0">
                <a:effectLst/>
              </a:rPr>
              <a:t>iehl</a:t>
            </a:r>
            <a:endParaRPr lang="en-US" sz="2000" dirty="0"/>
          </a:p>
          <a:p>
            <a:pPr marL="0"/>
            <a:r>
              <a:rPr lang="en-US" sz="2000" dirty="0"/>
              <a:t>Univ. Prof. Dipl.-Psych.</a:t>
            </a:r>
            <a:r>
              <a:rPr lang="hr-HR" sz="2000" dirty="0"/>
              <a:t> </a:t>
            </a:r>
            <a:r>
              <a:rPr lang="en-US" sz="2000" dirty="0"/>
              <a:t>Mag.</a:t>
            </a:r>
            <a:r>
              <a:rPr lang="hr-HR" sz="2000" dirty="0"/>
              <a:t> </a:t>
            </a:r>
            <a:r>
              <a:rPr lang="en-US" sz="2000" dirty="0"/>
              <a:t>Dr. Rainer Winter</a:t>
            </a:r>
          </a:p>
          <a:p>
            <a:r>
              <a:rPr lang="en-US" sz="2000" dirty="0"/>
              <a:t>Faculty of Cultural Sciences</a:t>
            </a:r>
          </a:p>
          <a:p>
            <a:r>
              <a:rPr lang="en-US" sz="2000" dirty="0"/>
              <a:t>Department of Media and Communication</a:t>
            </a:r>
          </a:p>
          <a:p>
            <a:r>
              <a:rPr lang="en-US" sz="2000" dirty="0" err="1"/>
              <a:t>Universitaetstrasse</a:t>
            </a:r>
            <a:r>
              <a:rPr lang="en-US" sz="2000" dirty="0"/>
              <a:t> 65-67</a:t>
            </a:r>
          </a:p>
          <a:p>
            <a:r>
              <a:rPr lang="en-US" sz="2000" dirty="0"/>
              <a:t>9020 Klagenfurt am </a:t>
            </a:r>
            <a:r>
              <a:rPr lang="en-US" sz="2000" dirty="0" err="1"/>
              <a:t>Wörthersee</a:t>
            </a:r>
            <a:endParaRPr lang="en-US" sz="2000" dirty="0"/>
          </a:p>
          <a:p>
            <a:r>
              <a:rPr lang="en-US" sz="2000" dirty="0"/>
              <a:t>Tel: +43 463 2700 1824</a:t>
            </a:r>
          </a:p>
          <a:p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118" name="Rectangle 41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0" name="Rectangle 41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Die Ferien gehen zu... - Alpen-Adria-Universität Klagenfurt | Facebook">
            <a:extLst>
              <a:ext uri="{FF2B5EF4-FFF2-40B4-BE49-F238E27FC236}">
                <a16:creationId xmlns:a16="http://schemas.microsoft.com/office/drawing/2014/main" id="{39F6E998-3180-5D29-2587-F7ED9E1B70A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6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57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55" name="Rectangle 5154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28D4522-4585-4E99-B124-7B2722B8A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Rezultati mobilnosti</a:t>
            </a:r>
          </a:p>
        </p:txBody>
      </p:sp>
      <p:sp>
        <p:nvSpPr>
          <p:cNvPr id="5157" name="Rectangle 5156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9" name="Rectangle 515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A942E6-5E7D-4C7A-8CC2-FFBD4CCA3B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err="1"/>
              <a:t>Tijekom</a:t>
            </a:r>
            <a:r>
              <a:rPr lang="en-US" sz="2000" dirty="0"/>
              <a:t> </a:t>
            </a:r>
            <a:r>
              <a:rPr lang="en-US" sz="2000" dirty="0" err="1"/>
              <a:t>boravka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Alpen-Adria </a:t>
            </a:r>
            <a:r>
              <a:rPr lang="en-US" sz="2000" dirty="0" err="1"/>
              <a:t>Sveučilištu</a:t>
            </a:r>
            <a:r>
              <a:rPr lang="en-US" sz="2000" dirty="0"/>
              <a:t> u </a:t>
            </a:r>
            <a:r>
              <a:rPr lang="en-US" sz="2000" dirty="0" err="1"/>
              <a:t>Klagenfurtu</a:t>
            </a:r>
            <a:r>
              <a:rPr lang="en-US" sz="2000" dirty="0"/>
              <a:t> </a:t>
            </a:r>
            <a:r>
              <a:rPr lang="en-US" sz="2000" dirty="0" err="1"/>
              <a:t>održan</a:t>
            </a:r>
            <a:r>
              <a:rPr lang="en-US" sz="2000" dirty="0"/>
              <a:t> je </a:t>
            </a:r>
            <a:r>
              <a:rPr lang="en-US" sz="2000" dirty="0" err="1"/>
              <a:t>niz</a:t>
            </a:r>
            <a:r>
              <a:rPr lang="en-US" sz="2000" dirty="0"/>
              <a:t>  </a:t>
            </a:r>
            <a:r>
              <a:rPr lang="en-US" sz="2000" dirty="0" err="1"/>
              <a:t>radnih</a:t>
            </a:r>
            <a:r>
              <a:rPr lang="en-US" sz="2000" dirty="0"/>
              <a:t> </a:t>
            </a:r>
            <a:r>
              <a:rPr lang="en-US" sz="2000" dirty="0" err="1"/>
              <a:t>sastanaka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Razmotrene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mogućnosti</a:t>
            </a:r>
            <a:r>
              <a:rPr lang="en-US" sz="2000" dirty="0"/>
              <a:t> </a:t>
            </a:r>
            <a:r>
              <a:rPr lang="en-US" sz="2000" dirty="0" err="1"/>
              <a:t>buduće</a:t>
            </a:r>
            <a:r>
              <a:rPr lang="en-US" sz="2000" dirty="0"/>
              <a:t> </a:t>
            </a:r>
            <a:r>
              <a:rPr lang="en-US" sz="2000" dirty="0" err="1"/>
              <a:t>suradnje</a:t>
            </a:r>
            <a:r>
              <a:rPr lang="en-US" sz="2000" dirty="0"/>
              <a:t> u </a:t>
            </a:r>
            <a:r>
              <a:rPr lang="en-US" sz="2000" dirty="0" err="1"/>
              <a:t>smislu</a:t>
            </a:r>
            <a:r>
              <a:rPr lang="en-US" sz="2000" dirty="0"/>
              <a:t> </a:t>
            </a:r>
            <a:r>
              <a:rPr lang="hr-HR" sz="2000" dirty="0"/>
              <a:t>planiranja </a:t>
            </a:r>
            <a:r>
              <a:rPr lang="en-US" sz="2000" dirty="0" err="1"/>
              <a:t>znanstvenih</a:t>
            </a:r>
            <a:r>
              <a:rPr lang="en-US" sz="2000" dirty="0"/>
              <a:t> </a:t>
            </a:r>
            <a:r>
              <a:rPr lang="en-US" sz="2000" dirty="0" err="1"/>
              <a:t>projekata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hr-HR" sz="2000" dirty="0"/>
              <a:t>aktivnosti kao i nastavka suradnje na tome planu</a:t>
            </a:r>
            <a:endParaRPr lang="en-US" sz="2000" dirty="0"/>
          </a:p>
        </p:txBody>
      </p:sp>
      <p:pic>
        <p:nvPicPr>
          <p:cNvPr id="3074" name="Picture 2" descr="Universität Klagenfurt (@alpenadriauni) / Twitter">
            <a:extLst>
              <a:ext uri="{FF2B5EF4-FFF2-40B4-BE49-F238E27FC236}">
                <a16:creationId xmlns:a16="http://schemas.microsoft.com/office/drawing/2014/main" id="{0351610A-BDD7-65D0-A50B-1A736FC40E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85" r="-1" b="-1"/>
          <a:stretch/>
        </p:blipFill>
        <p:spPr bwMode="auto">
          <a:xfrm>
            <a:off x="6562315" y="2484255"/>
            <a:ext cx="3848711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61" name="Rectangle 5160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Triangle 73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51C89C42-AF83-451A-81EA-472844755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1B531D2-0861-4EDC-8A6C-8D572800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9" y="1188637"/>
            <a:ext cx="5917521" cy="15972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/>
              <a:t>Dobro je znati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7F94F6C-8CFA-414C-9690-A4A9881B0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23359" y="2431228"/>
            <a:ext cx="5481126" cy="32952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 err="1"/>
              <a:t>Povoljan</a:t>
            </a:r>
            <a:r>
              <a:rPr lang="en-US" sz="2000" dirty="0"/>
              <a:t> </a:t>
            </a:r>
            <a:r>
              <a:rPr lang="en-US" sz="2000" dirty="0" err="1"/>
              <a:t>smještaj</a:t>
            </a:r>
            <a:r>
              <a:rPr lang="en-US" sz="2000" dirty="0"/>
              <a:t> </a:t>
            </a:r>
            <a:r>
              <a:rPr lang="en-US" sz="2000" dirty="0" err="1"/>
              <a:t>moguće</a:t>
            </a:r>
            <a:r>
              <a:rPr lang="en-US" sz="2000" dirty="0"/>
              <a:t> je </a:t>
            </a:r>
            <a:r>
              <a:rPr lang="hr-HR" sz="2000" dirty="0"/>
              <a:t>pro</a:t>
            </a:r>
            <a:r>
              <a:rPr lang="en-US" sz="2000" dirty="0" err="1"/>
              <a:t>naći</a:t>
            </a:r>
            <a:r>
              <a:rPr lang="en-US" sz="2000" dirty="0"/>
              <a:t> </a:t>
            </a:r>
            <a:r>
              <a:rPr lang="en-US" sz="2000" dirty="0" err="1"/>
              <a:t>pokraj</a:t>
            </a:r>
            <a:r>
              <a:rPr lang="en-US" sz="2000" dirty="0"/>
              <a:t> </a:t>
            </a:r>
            <a:r>
              <a:rPr lang="en-US" sz="2000" dirty="0" err="1"/>
              <a:t>velesajma</a:t>
            </a:r>
            <a:r>
              <a:rPr lang="en-US" sz="2000" dirty="0"/>
              <a:t> (Messe) u </a:t>
            </a:r>
            <a:r>
              <a:rPr lang="en-US" sz="2000" dirty="0" err="1"/>
              <a:t>blizini</a:t>
            </a:r>
            <a:r>
              <a:rPr lang="en-US" sz="2000" dirty="0"/>
              <a:t> centra</a:t>
            </a:r>
            <a:r>
              <a:rPr lang="hr-HR" sz="2000" dirty="0"/>
              <a:t> odakle </a:t>
            </a:r>
            <a:r>
              <a:rPr lang="en-US" sz="2000" dirty="0"/>
              <a:t>autobus </a:t>
            </a:r>
            <a:r>
              <a:rPr lang="en-US" sz="2000" dirty="0" err="1"/>
              <a:t>vozi</a:t>
            </a:r>
            <a:r>
              <a:rPr lang="en-US" sz="2000" dirty="0"/>
              <a:t> </a:t>
            </a:r>
            <a:r>
              <a:rPr lang="en-US" sz="2000" dirty="0" err="1"/>
              <a:t>izravno</a:t>
            </a:r>
            <a:r>
              <a:rPr lang="en-US" sz="2000" dirty="0"/>
              <a:t> do </a:t>
            </a:r>
            <a:r>
              <a:rPr lang="en-US" sz="2000" dirty="0" err="1"/>
              <a:t>Sveučilišta</a:t>
            </a:r>
            <a:endParaRPr lang="en-US" sz="2000" dirty="0"/>
          </a:p>
          <a:p>
            <a:r>
              <a:rPr lang="en-US" sz="2000" dirty="0" err="1"/>
              <a:t>Slovenski</a:t>
            </a:r>
            <a:r>
              <a:rPr lang="en-US" sz="2000" dirty="0"/>
              <a:t> je </a:t>
            </a:r>
            <a:r>
              <a:rPr lang="en-US" sz="2000" dirty="0" err="1"/>
              <a:t>drugi</a:t>
            </a:r>
            <a:r>
              <a:rPr lang="en-US" sz="2000" dirty="0"/>
              <a:t> </a:t>
            </a:r>
            <a:r>
              <a:rPr lang="en-US" sz="2000" dirty="0" err="1"/>
              <a:t>službeni</a:t>
            </a:r>
            <a:r>
              <a:rPr lang="en-US" sz="2000" dirty="0"/>
              <a:t> </a:t>
            </a:r>
            <a:r>
              <a:rPr lang="en-US" sz="2000" dirty="0" err="1"/>
              <a:t>jezik</a:t>
            </a:r>
            <a:r>
              <a:rPr lang="en-US" sz="2000" dirty="0"/>
              <a:t> u </a:t>
            </a:r>
            <a:r>
              <a:rPr lang="en-US" sz="2000" dirty="0" err="1"/>
              <a:t>Klagenfurtu</a:t>
            </a:r>
            <a:endParaRPr lang="en-US" sz="2000" dirty="0"/>
          </a:p>
          <a:p>
            <a:r>
              <a:rPr lang="en-US" sz="2000" dirty="0" err="1"/>
              <a:t>Priroda</a:t>
            </a:r>
            <a:r>
              <a:rPr lang="en-US" sz="2000" dirty="0"/>
              <a:t>: </a:t>
            </a:r>
            <a:r>
              <a:rPr lang="en-US" sz="2000" dirty="0" err="1"/>
              <a:t>osim</a:t>
            </a:r>
            <a:r>
              <a:rPr lang="en-US" sz="2000" dirty="0"/>
              <a:t> </a:t>
            </a:r>
            <a:r>
              <a:rPr lang="en-US" sz="2000" dirty="0" err="1"/>
              <a:t>jezera</a:t>
            </a:r>
            <a:r>
              <a:rPr lang="en-US" sz="2000" dirty="0"/>
              <a:t> </a:t>
            </a:r>
            <a:r>
              <a:rPr lang="en-US" sz="2000" dirty="0" err="1"/>
              <a:t>Wörthersee</a:t>
            </a:r>
            <a:r>
              <a:rPr lang="en-US" sz="2000" dirty="0"/>
              <a:t>,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se </a:t>
            </a:r>
            <a:r>
              <a:rPr lang="en-US" sz="2000" dirty="0" err="1"/>
              <a:t>nalazi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Sveučilište</a:t>
            </a:r>
            <a:r>
              <a:rPr lang="en-US" sz="2000" dirty="0"/>
              <a:t>, u </a:t>
            </a:r>
            <a:r>
              <a:rPr lang="en-US" sz="2000" dirty="0" err="1"/>
              <a:t>blizini</a:t>
            </a:r>
            <a:r>
              <a:rPr lang="en-US" sz="2000" dirty="0"/>
              <a:t> </a:t>
            </a:r>
            <a:r>
              <a:rPr lang="en-US" sz="2000" dirty="0" err="1"/>
              <a:t>grada</a:t>
            </a:r>
            <a:r>
              <a:rPr lang="en-US" sz="2000" dirty="0"/>
              <a:t> </a:t>
            </a:r>
            <a:r>
              <a:rPr lang="en-US" sz="2000" dirty="0" err="1"/>
              <a:t>još</a:t>
            </a:r>
            <a:r>
              <a:rPr lang="en-US" sz="2000" dirty="0"/>
              <a:t> je </a:t>
            </a:r>
            <a:r>
              <a:rPr lang="en-US" sz="2000" dirty="0" err="1"/>
              <a:t>nekoliko</a:t>
            </a:r>
            <a:r>
              <a:rPr lang="en-US" sz="2000" dirty="0"/>
              <a:t> </a:t>
            </a:r>
            <a:r>
              <a:rPr lang="en-US" sz="2000" dirty="0" err="1"/>
              <a:t>jezera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Kupovinu</a:t>
            </a:r>
            <a:r>
              <a:rPr lang="en-US" sz="2000" dirty="0"/>
              <a:t> u </a:t>
            </a:r>
            <a:r>
              <a:rPr lang="en-US" sz="2000" dirty="0" err="1"/>
              <a:t>Klagenfurtu</a:t>
            </a:r>
            <a:r>
              <a:rPr lang="en-US" sz="2000" dirty="0"/>
              <a:t> </a:t>
            </a:r>
            <a:r>
              <a:rPr lang="en-US" sz="2000" dirty="0" err="1"/>
              <a:t>treba</a:t>
            </a:r>
            <a:r>
              <a:rPr lang="en-US" sz="2000" dirty="0"/>
              <a:t> </a:t>
            </a:r>
            <a:r>
              <a:rPr lang="en-US" sz="2000" dirty="0" err="1"/>
              <a:t>obav</a:t>
            </a:r>
            <a:r>
              <a:rPr lang="hr-HR" sz="2000" dirty="0" err="1"/>
              <a:t>iti</a:t>
            </a:r>
            <a:r>
              <a:rPr lang="en-US" sz="2000" dirty="0"/>
              <a:t> do </a:t>
            </a:r>
            <a:r>
              <a:rPr lang="en-US" sz="2000" dirty="0" err="1"/>
              <a:t>šest</a:t>
            </a:r>
            <a:r>
              <a:rPr lang="en-US" sz="2000" dirty="0"/>
              <a:t> sati </a:t>
            </a:r>
            <a:r>
              <a:rPr lang="en-US" sz="2000" dirty="0" err="1"/>
              <a:t>poslijepodne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prije</a:t>
            </a:r>
            <a:r>
              <a:rPr lang="en-US" sz="2000" dirty="0"/>
              <a:t> </a:t>
            </a:r>
            <a:r>
              <a:rPr lang="en-US" sz="2000" dirty="0" err="1"/>
              <a:t>vikenda</a:t>
            </a:r>
            <a:r>
              <a:rPr lang="en-US" sz="2000" dirty="0"/>
              <a:t> - </a:t>
            </a:r>
            <a:r>
              <a:rPr lang="en-US" sz="2000" dirty="0" err="1"/>
              <a:t>navečer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nedjeljom</a:t>
            </a:r>
            <a:r>
              <a:rPr lang="en-US" sz="2000" dirty="0"/>
              <a:t> </a:t>
            </a:r>
            <a:r>
              <a:rPr lang="en-US" sz="2000" dirty="0" err="1"/>
              <a:t>trgovine</a:t>
            </a:r>
            <a:r>
              <a:rPr lang="hr-HR" sz="2000" dirty="0"/>
              <a:t> su</a:t>
            </a:r>
            <a:r>
              <a:rPr lang="en-US" sz="2000" dirty="0"/>
              <a:t> </a:t>
            </a:r>
            <a:r>
              <a:rPr lang="en-US" sz="2000" dirty="0" err="1"/>
              <a:t>zatvorene</a:t>
            </a:r>
            <a:r>
              <a:rPr lang="en-US" sz="2000" dirty="0"/>
              <a:t> </a:t>
            </a:r>
          </a:p>
          <a:p>
            <a:endParaRPr lang="en-US" sz="1700" dirty="0"/>
          </a:p>
          <a:p>
            <a:endParaRPr lang="en-US" sz="17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1626D5B-577B-9AA6-B614-F514F5BD41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561703"/>
            <a:ext cx="3636981" cy="615259"/>
          </a:xfrm>
        </p:spPr>
        <p:txBody>
          <a:bodyPr>
            <a:normAutofit/>
          </a:bodyPr>
          <a:lstStyle/>
          <a:p>
            <a:endParaRPr lang="hr-HR" dirty="0"/>
          </a:p>
          <a:p>
            <a:endParaRPr lang="hr-HR" dirty="0"/>
          </a:p>
        </p:txBody>
      </p:sp>
      <p:pic>
        <p:nvPicPr>
          <p:cNvPr id="1026" name="Picture 2" descr="Klagenfurt am Wörthersee">
            <a:extLst>
              <a:ext uri="{FF2B5EF4-FFF2-40B4-BE49-F238E27FC236}">
                <a16:creationId xmlns:a16="http://schemas.microsoft.com/office/drawing/2014/main" id="{4BB302BD-BF10-A514-5A55-E3288A2B8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925" y="976313"/>
            <a:ext cx="4425875" cy="490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898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128</TotalTime>
  <Words>199</Words>
  <Application>Microsoft Office PowerPoint</Application>
  <PresentationFormat>Široki zaslon</PresentationFormat>
  <Paragraphs>24</Paragraphs>
  <Slides>5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prof. dr. sc.  Renata Relja Odsjek za sociologiju Filozofski fakultet Split</vt:lpstr>
      <vt:lpstr>Vrijeme i mjesto Erasmus+ mobilnosti</vt:lpstr>
      <vt:lpstr>Domaćin</vt:lpstr>
      <vt:lpstr>Rezultati mobilnosti</vt:lpstr>
      <vt:lpstr>Dobro je znati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dr. sc. Renata Relja</dc:title>
  <dc:creator>Renata Relja</dc:creator>
  <cp:lastModifiedBy>Renata Relja</cp:lastModifiedBy>
  <cp:revision>20</cp:revision>
  <dcterms:created xsi:type="dcterms:W3CDTF">2020-03-01T21:08:42Z</dcterms:created>
  <dcterms:modified xsi:type="dcterms:W3CDTF">2023-02-07T18:23:45Z</dcterms:modified>
</cp:coreProperties>
</file>