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6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ija bez naslova" id="{DBA73ECF-EE92-47B1-B76A-02AEC2B41E42}">
          <p14:sldIdLst>
            <p14:sldId id="256"/>
            <p14:sldId id="261"/>
            <p14:sldId id="262"/>
            <p14:sldId id="264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C94354-DDCB-4AC9-BECB-4115E9C11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2D77949-72C6-444D-A07F-B6ABD44AA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2B2ACCB-CA22-4E11-A75A-99D128510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222F145-8776-405D-B45A-78548A51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EEF5B3B-A839-412B-9431-6119A1391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232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D7AF86-77CF-47C8-B497-190B1112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D074F10-E00B-4D4C-A540-7FD5DB406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A4962E9-0B4C-4528-9E00-5C6661CC4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83F10DB-D28F-455B-8653-90BC55B3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EEFB672-6947-4A7B-8B16-110EDF9D6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871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9C604016-E452-461D-A3BF-F7E78DF9C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D033E30-2ED1-4D54-BCA4-57F1253AD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80CC3DD-41CE-4A65-9D4D-D3DECF692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12E3A16-1691-4D31-88BC-777F42E6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C4668EF-AFEA-4CF4-AC67-AD0BBAC77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774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40F475-741F-4AC8-A6BF-C94939D62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5BAB9A-EA90-4ADF-BA66-A625381FA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025D7C9-0480-4230-9205-1EA8BA14D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D001EEC-C922-4489-9317-956FA0092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AD0AB96-3501-4DA5-8E65-38F375F0C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558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F821AF-E0CA-46EB-AE45-06E113AA4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33B9471-7611-40B5-8055-D5FE30090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7E44A3D-0ED0-4D25-A3DD-2EA4FFD91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3D628B7-787E-43FC-8C0F-6F6A95DD2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9853655-6BB4-4221-A2D9-F60BAB5E3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664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376C3E-4AB3-4836-8CC8-6BD055FF4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E5489B-447F-4576-9F8E-CD499E6E5C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88A8CA1-14B2-4F7A-9602-A8BC556BD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8CFC563-1365-4C37-8457-2187C2476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CAF2059-65C9-4A63-A1E8-61A6E7526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5285B78-9F01-435D-9E91-1A33C1D7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939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1802FB-C68C-4F83-B626-EA7F936EC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55C6D79-A15D-4658-A9FE-D629E1248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DB077AF-A38A-40AC-910F-A52F16B42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5EEDE44D-9D7B-442F-B8A4-B1116BE48B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CB853C8-A27D-4EA8-998A-88CC66CE5C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ACCB875E-18F8-4F36-8BD3-823302429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2B8AF012-6C9A-466A-BA23-F5954D47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250867E1-3E4A-4AF2-8BEC-CB1683B7A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918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227B2A-9004-42FC-9969-994B8E80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9C871011-5A82-4C04-A714-9B09CFBE6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C8F42F5-03D4-4BC4-A987-328CF0E4C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4B86998-BC6D-42C3-97D7-9E9F9C3C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741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00C40D99-E13C-4FA3-B3DA-59946B7B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E372EE4-406D-43D4-8810-38D25E798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2537BD4-7869-41E1-B7C2-FF6B526B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906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FA8A9A-0370-4EF1-8021-F519B99E1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EA2C81B-5A8A-4466-9A4D-F7A51266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595DC13-5916-4C69-9630-51CBD5197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BA0DCFD-4764-4459-AC30-C29A27B3E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8CD8F97-CD2A-417B-8B65-53F9EC2F2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236DDA8-84D2-41EA-A0FB-DCE6DA857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495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FB939D-2576-46A3-A59C-5876E3C89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D9DFC7B6-7E5A-4E9A-90D4-59F6C7451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4C018A6-8246-45BA-A2FB-CA6C91EF2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A0E5F25-3114-449C-AC9F-B331DAE7F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446CC67-E13F-47EA-A8DD-E1AB619E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9EFE30D-427D-4D2B-A3CE-095A26A9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343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E972A82F-B561-492C-BDDE-F2018EB90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9E1C519-232F-4FFC-9F07-831EFCA6E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57A85D9-DD9C-4C8C-BD08-E3C3994784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8D711-AC9A-401F-899A-1713D0076076}" type="datetimeFigureOut">
              <a:rPr lang="hr-HR" smtClean="0"/>
              <a:t>2.3.2020.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373FF2D-4E9A-4D98-A231-8BCD724BD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90B84E2-F5CB-49FC-A646-26B684967B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657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E75B87-A8CC-4899-94AA-4D5228594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4189" y="3794336"/>
            <a:ext cx="5847689" cy="1922251"/>
          </a:xfrm>
        </p:spPr>
        <p:txBody>
          <a:bodyPr anchor="t">
            <a:normAutofit/>
          </a:bodyPr>
          <a:lstStyle/>
          <a:p>
            <a:pPr algn="r"/>
            <a:r>
              <a:rPr lang="hr-HR" sz="3600" b="1" dirty="0"/>
              <a:t>prof. dr. sc. Renata Relja</a:t>
            </a:r>
            <a:br>
              <a:rPr lang="hr-HR" sz="3600" b="1" dirty="0"/>
            </a:br>
            <a:r>
              <a:rPr lang="hr-HR" sz="3600" b="1" dirty="0"/>
              <a:t>Odsjek za sociologiju</a:t>
            </a:r>
            <a:br>
              <a:rPr lang="hr-HR" sz="3600" b="1" dirty="0"/>
            </a:br>
            <a:r>
              <a:rPr lang="hr-HR" sz="3600" b="1" dirty="0"/>
              <a:t>Filozofski fakultet Split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2507FD3-634B-47C1-B0EC-CAD4B623BA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2446" y="2793291"/>
            <a:ext cx="5319431" cy="972180"/>
          </a:xfrm>
        </p:spPr>
        <p:txBody>
          <a:bodyPr anchor="b">
            <a:normAutofit/>
          </a:bodyPr>
          <a:lstStyle/>
          <a:p>
            <a:pPr algn="l"/>
            <a:endParaRPr lang="hr-HR" sz="2000" dirty="0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0C526D66-3621-4347-B1EF-342CBF4D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3466"/>
            <a:ext cx="5393770" cy="6374535"/>
          </a:xfrm>
          <a:custGeom>
            <a:avLst/>
            <a:gdLst>
              <a:gd name="connsiteX0" fmla="*/ 2047752 w 5393770"/>
              <a:gd name="connsiteY0" fmla="*/ 0 h 6374535"/>
              <a:gd name="connsiteX1" fmla="*/ 5393770 w 5393770"/>
              <a:gd name="connsiteY1" fmla="*/ 3346018 h 6374535"/>
              <a:gd name="connsiteX2" fmla="*/ 3642663 w 5393770"/>
              <a:gd name="connsiteY2" fmla="*/ 6288190 h 6374535"/>
              <a:gd name="connsiteX3" fmla="*/ 3463422 w 5393770"/>
              <a:gd name="connsiteY3" fmla="*/ 6374535 h 6374535"/>
              <a:gd name="connsiteX4" fmla="*/ 624279 w 5393770"/>
              <a:gd name="connsiteY4" fmla="*/ 6374535 h 6374535"/>
              <a:gd name="connsiteX5" fmla="*/ 382249 w 5393770"/>
              <a:gd name="connsiteY5" fmla="*/ 6248727 h 6374535"/>
              <a:gd name="connsiteX6" fmla="*/ 143729 w 5393770"/>
              <a:gd name="connsiteY6" fmla="*/ 6097845 h 6374535"/>
              <a:gd name="connsiteX7" fmla="*/ 0 w 5393770"/>
              <a:gd name="connsiteY7" fmla="*/ 5989017 h 6374535"/>
              <a:gd name="connsiteX8" fmla="*/ 0 w 5393770"/>
              <a:gd name="connsiteY8" fmla="*/ 703020 h 6374535"/>
              <a:gd name="connsiteX9" fmla="*/ 143728 w 5393770"/>
              <a:gd name="connsiteY9" fmla="*/ 594191 h 6374535"/>
              <a:gd name="connsiteX10" fmla="*/ 2047752 w 5393770"/>
              <a:gd name="connsiteY10" fmla="*/ 0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393770" h="6374535">
                <a:moveTo>
                  <a:pt x="2047752" y="0"/>
                </a:moveTo>
                <a:cubicBezTo>
                  <a:pt x="3895707" y="0"/>
                  <a:pt x="5393770" y="1498063"/>
                  <a:pt x="5393770" y="3346018"/>
                </a:cubicBezTo>
                <a:cubicBezTo>
                  <a:pt x="5393770" y="4616487"/>
                  <a:pt x="4685701" y="5721578"/>
                  <a:pt x="3642663" y="6288190"/>
                </a:cubicBezTo>
                <a:lnTo>
                  <a:pt x="3463422" y="6374535"/>
                </a:lnTo>
                <a:lnTo>
                  <a:pt x="624279" y="6374535"/>
                </a:lnTo>
                <a:lnTo>
                  <a:pt x="382249" y="6248727"/>
                </a:lnTo>
                <a:cubicBezTo>
                  <a:pt x="300507" y="6201724"/>
                  <a:pt x="220937" y="6151368"/>
                  <a:pt x="143729" y="6097845"/>
                </a:cubicBezTo>
                <a:lnTo>
                  <a:pt x="0" y="5989017"/>
                </a:lnTo>
                <a:lnTo>
                  <a:pt x="0" y="703020"/>
                </a:lnTo>
                <a:lnTo>
                  <a:pt x="143728" y="594191"/>
                </a:lnTo>
                <a:cubicBezTo>
                  <a:pt x="684187" y="219535"/>
                  <a:pt x="1340332" y="0"/>
                  <a:pt x="204775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0193166D-DDF1-4F9A-A786-A7AEF537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7373"/>
            <a:ext cx="5229863" cy="6210629"/>
          </a:xfrm>
          <a:custGeom>
            <a:avLst/>
            <a:gdLst>
              <a:gd name="connsiteX0" fmla="*/ 2047751 w 5229863"/>
              <a:gd name="connsiteY0" fmla="*/ 0 h 6210629"/>
              <a:gd name="connsiteX1" fmla="*/ 5229863 w 5229863"/>
              <a:gd name="connsiteY1" fmla="*/ 3182112 h 6210629"/>
              <a:gd name="connsiteX2" fmla="*/ 3286373 w 5229863"/>
              <a:gd name="connsiteY2" fmla="*/ 6114158 h 6210629"/>
              <a:gd name="connsiteX3" fmla="*/ 3022794 w 5229863"/>
              <a:gd name="connsiteY3" fmla="*/ 6210629 h 6210629"/>
              <a:gd name="connsiteX4" fmla="*/ 1077939 w 5229863"/>
              <a:gd name="connsiteY4" fmla="*/ 6210629 h 6210629"/>
              <a:gd name="connsiteX5" fmla="*/ 953634 w 5229863"/>
              <a:gd name="connsiteY5" fmla="*/ 6171135 h 6210629"/>
              <a:gd name="connsiteX6" fmla="*/ 23632 w 5229863"/>
              <a:gd name="connsiteY6" fmla="*/ 5637585 h 6210629"/>
              <a:gd name="connsiteX7" fmla="*/ 0 w 5229863"/>
              <a:gd name="connsiteY7" fmla="*/ 5616107 h 6210629"/>
              <a:gd name="connsiteX8" fmla="*/ 0 w 5229863"/>
              <a:gd name="connsiteY8" fmla="*/ 748118 h 6210629"/>
              <a:gd name="connsiteX9" fmla="*/ 23632 w 5229863"/>
              <a:gd name="connsiteY9" fmla="*/ 726640 h 6210629"/>
              <a:gd name="connsiteX10" fmla="*/ 2047751 w 5229863"/>
              <a:gd name="connsiteY10" fmla="*/ 0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29863" h="6210629">
                <a:moveTo>
                  <a:pt x="2047751" y="0"/>
                </a:moveTo>
                <a:cubicBezTo>
                  <a:pt x="3805183" y="0"/>
                  <a:pt x="5229863" y="1424680"/>
                  <a:pt x="5229863" y="3182112"/>
                </a:cubicBezTo>
                <a:cubicBezTo>
                  <a:pt x="5229863" y="4500186"/>
                  <a:pt x="4428481" y="5631087"/>
                  <a:pt x="3286373" y="6114158"/>
                </a:cubicBezTo>
                <a:lnTo>
                  <a:pt x="3022794" y="6210629"/>
                </a:lnTo>
                <a:lnTo>
                  <a:pt x="1077939" y="6210629"/>
                </a:lnTo>
                <a:lnTo>
                  <a:pt x="953634" y="6171135"/>
                </a:lnTo>
                <a:cubicBezTo>
                  <a:pt x="612471" y="6046219"/>
                  <a:pt x="298661" y="5864559"/>
                  <a:pt x="23632" y="5637585"/>
                </a:cubicBezTo>
                <a:lnTo>
                  <a:pt x="0" y="5616107"/>
                </a:lnTo>
                <a:lnTo>
                  <a:pt x="0" y="748118"/>
                </a:lnTo>
                <a:lnTo>
                  <a:pt x="23632" y="726640"/>
                </a:lnTo>
                <a:cubicBezTo>
                  <a:pt x="573689" y="272693"/>
                  <a:pt x="1278875" y="0"/>
                  <a:pt x="2047751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8A177BCC-4208-4795-8572-4D623BA1E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3763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E4EE7214-AC05-465E-A501-65AA04EF5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98355" y="2"/>
            <a:ext cx="4151376" cy="2349401"/>
          </a:xfrm>
          <a:custGeom>
            <a:avLst/>
            <a:gdLst>
              <a:gd name="connsiteX0" fmla="*/ 20101 w 4151376"/>
              <a:gd name="connsiteY0" fmla="*/ 0 h 2349401"/>
              <a:gd name="connsiteX1" fmla="*/ 4131276 w 4151376"/>
              <a:gd name="connsiteY1" fmla="*/ 0 h 2349401"/>
              <a:gd name="connsiteX2" fmla="*/ 4140659 w 4151376"/>
              <a:gd name="connsiteY2" fmla="*/ 61486 h 2349401"/>
              <a:gd name="connsiteX3" fmla="*/ 4151376 w 4151376"/>
              <a:gd name="connsiteY3" fmla="*/ 273713 h 2349401"/>
              <a:gd name="connsiteX4" fmla="*/ 2075688 w 4151376"/>
              <a:gd name="connsiteY4" fmla="*/ 2349401 h 2349401"/>
              <a:gd name="connsiteX5" fmla="*/ 0 w 4151376"/>
              <a:gd name="connsiteY5" fmla="*/ 273713 h 2349401"/>
              <a:gd name="connsiteX6" fmla="*/ 10717 w 4151376"/>
              <a:gd name="connsiteY6" fmla="*/ 61486 h 2349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3B806ACD-4A9C-4D31-8C98-CECC3B30418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85234" y="788381"/>
            <a:ext cx="3317131" cy="719406"/>
          </a:xfrm>
          <a:prstGeom prst="rect">
            <a:avLst/>
          </a:prstGeom>
        </p:spPr>
      </p:pic>
      <p:pic>
        <p:nvPicPr>
          <p:cNvPr id="1026" name="Picture 2" descr="Slikovni rezultat za alpe adria univeritad klagenfurt">
            <a:extLst>
              <a:ext uri="{FF2B5EF4-FFF2-40B4-BE49-F238E27FC236}">
                <a16:creationId xmlns:a16="http://schemas.microsoft.com/office/drawing/2014/main" id="{8934B7BE-AE42-41D2-849E-E6CDDE5FB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326" y="2101174"/>
            <a:ext cx="4432772" cy="361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947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3E94DBD0-17AE-4A5A-95BB-6090AFD07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Vrijeme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i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hr-HR" sz="4000" dirty="0">
                <a:solidFill>
                  <a:srgbClr val="FFFFFF"/>
                </a:solidFill>
              </a:rPr>
              <a:t>mjesto</a:t>
            </a:r>
            <a:r>
              <a:rPr lang="en-US" sz="4000" dirty="0">
                <a:solidFill>
                  <a:srgbClr val="FFFFFF"/>
                </a:solidFill>
              </a:rPr>
              <a:t> Erasmus+ </a:t>
            </a:r>
            <a:r>
              <a:rPr lang="hr-HR" sz="4000" dirty="0">
                <a:solidFill>
                  <a:srgbClr val="FFFFFF"/>
                </a:solidFill>
              </a:rPr>
              <a:t>mobilnosti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1E20E46-4BE8-4A8F-AA89-755098458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4904" y="2494450"/>
            <a:ext cx="4053545" cy="356315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400" dirty="0"/>
              <a:t>20</a:t>
            </a:r>
            <a:r>
              <a:rPr lang="en-US" sz="2400" dirty="0"/>
              <a:t>. 01.- 2</a:t>
            </a:r>
            <a:r>
              <a:rPr lang="hr-HR" sz="2400" dirty="0"/>
              <a:t>4</a:t>
            </a:r>
            <a:r>
              <a:rPr lang="en-US" sz="2400" dirty="0"/>
              <a:t>. 01. 2020.</a:t>
            </a:r>
          </a:p>
          <a:p>
            <a:r>
              <a:rPr lang="en-US" sz="2400" dirty="0"/>
              <a:t>Alpen-Adria Universität Klagenfurt, Faculty of Cultural Sciences, Department for Media and Communication</a:t>
            </a:r>
          </a:p>
          <a:p>
            <a:endParaRPr lang="en-US" sz="2400" dirty="0"/>
          </a:p>
        </p:txBody>
      </p:sp>
      <p:pic>
        <p:nvPicPr>
          <p:cNvPr id="5" name="Picture 2" descr="Slikovni rezultat za alpe adria univeritad klagenfurt">
            <a:extLst>
              <a:ext uri="{FF2B5EF4-FFF2-40B4-BE49-F238E27FC236}">
                <a16:creationId xmlns:a16="http://schemas.microsoft.com/office/drawing/2014/main" id="{EF5BAF0C-AD5E-4F30-938F-1E3FACEB95D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3" r="12290" b="2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353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89ECA46B-57D2-4F3F-AE2E-B1C199F35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Domaćin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6FFDDF3-F7E6-41A1-8EAC-D0A972F05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4904" y="2494450"/>
            <a:ext cx="4053545" cy="3563159"/>
          </a:xfr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hr-HR" sz="2900" dirty="0" err="1"/>
              <a:t>Univ.Prof</a:t>
            </a:r>
            <a:r>
              <a:rPr lang="hr-HR" sz="2900" dirty="0"/>
              <a:t>. Dipl.-</a:t>
            </a:r>
            <a:r>
              <a:rPr lang="hr-HR" sz="2900" dirty="0" err="1"/>
              <a:t>Psych.Mag.Dr</a:t>
            </a:r>
            <a:r>
              <a:rPr lang="hr-HR" sz="2900" dirty="0"/>
              <a:t>. Rainer </a:t>
            </a:r>
            <a:r>
              <a:rPr lang="hr-HR" sz="2900" dirty="0" err="1"/>
              <a:t>Winter</a:t>
            </a:r>
            <a:endParaRPr lang="hr-HR" sz="2900" dirty="0"/>
          </a:p>
          <a:p>
            <a:pPr marL="0" indent="0">
              <a:buNone/>
            </a:pPr>
            <a:r>
              <a:rPr lang="en-US" sz="2900" dirty="0"/>
              <a:t> </a:t>
            </a:r>
            <a:endParaRPr lang="hr-HR" sz="2900" dirty="0"/>
          </a:p>
          <a:p>
            <a:pPr marL="0" indent="0">
              <a:buNone/>
            </a:pPr>
            <a:r>
              <a:rPr lang="hr-HR" sz="2900" dirty="0" err="1"/>
              <a:t>Assoc.Prof</a:t>
            </a:r>
            <a:r>
              <a:rPr lang="hr-HR" sz="2900" dirty="0"/>
              <a:t>. Matthias </a:t>
            </a:r>
            <a:r>
              <a:rPr lang="hr-HR" sz="2900" dirty="0" err="1"/>
              <a:t>Wieser</a:t>
            </a:r>
            <a:r>
              <a:rPr lang="hr-HR" sz="2900" dirty="0"/>
              <a:t> 	</a:t>
            </a:r>
          </a:p>
          <a:p>
            <a:pPr marL="0" indent="0">
              <a:buNone/>
            </a:pPr>
            <a:r>
              <a:rPr lang="hr-HR" sz="2900" dirty="0"/>
              <a:t> ERASMUS </a:t>
            </a:r>
            <a:r>
              <a:rPr lang="hr-HR" sz="2900" dirty="0" err="1"/>
              <a:t>Coordinator</a:t>
            </a:r>
            <a:r>
              <a:rPr lang="hr-HR" sz="2900" dirty="0"/>
              <a:t> 	</a:t>
            </a:r>
          </a:p>
          <a:p>
            <a:pPr marL="0" indent="0">
              <a:buNone/>
            </a:pPr>
            <a:r>
              <a:rPr lang="hr-HR" sz="2900" dirty="0"/>
              <a:t> Matthias.Wieser@aau.at 	</a:t>
            </a:r>
          </a:p>
          <a:p>
            <a:pPr>
              <a:buNone/>
            </a:pPr>
            <a:endParaRPr lang="hr-HR" sz="2900" dirty="0"/>
          </a:p>
          <a:p>
            <a:pPr>
              <a:buNone/>
            </a:pPr>
            <a:r>
              <a:rPr lang="hr-HR" sz="2900" dirty="0" err="1"/>
              <a:t>Faculty</a:t>
            </a:r>
            <a:r>
              <a:rPr lang="hr-HR" sz="2900" dirty="0"/>
              <a:t> </a:t>
            </a:r>
            <a:r>
              <a:rPr lang="hr-HR" sz="2900" dirty="0" err="1"/>
              <a:t>of</a:t>
            </a:r>
            <a:r>
              <a:rPr lang="hr-HR" sz="2900" dirty="0"/>
              <a:t> </a:t>
            </a:r>
            <a:r>
              <a:rPr lang="hr-HR" sz="2900" dirty="0" err="1"/>
              <a:t>Cultural</a:t>
            </a:r>
            <a:r>
              <a:rPr lang="hr-HR" sz="2900" dirty="0"/>
              <a:t> </a:t>
            </a:r>
            <a:r>
              <a:rPr lang="hr-HR" sz="2900" dirty="0" err="1"/>
              <a:t>Sciences</a:t>
            </a:r>
            <a:endParaRPr lang="hr-HR" sz="2900" dirty="0"/>
          </a:p>
          <a:p>
            <a:pPr>
              <a:buNone/>
            </a:pPr>
            <a:r>
              <a:rPr lang="hr-HR" sz="2900" dirty="0"/>
              <a:t>Department for Media </a:t>
            </a:r>
            <a:r>
              <a:rPr lang="hr-HR" sz="2900" dirty="0" err="1"/>
              <a:t>and</a:t>
            </a:r>
            <a:r>
              <a:rPr lang="hr-HR" sz="2900" dirty="0"/>
              <a:t> </a:t>
            </a:r>
            <a:r>
              <a:rPr lang="hr-HR" sz="2900" dirty="0" err="1"/>
              <a:t>Communication</a:t>
            </a:r>
            <a:endParaRPr lang="hr-HR" sz="2900" dirty="0"/>
          </a:p>
          <a:p>
            <a:pPr>
              <a:buNone/>
            </a:pPr>
            <a:r>
              <a:rPr lang="fr-FR" sz="2900" dirty="0" err="1"/>
              <a:t>Universit</a:t>
            </a:r>
            <a:r>
              <a:rPr lang="hr-HR" sz="2900" dirty="0" err="1"/>
              <a:t>aetstrasse</a:t>
            </a:r>
            <a:r>
              <a:rPr lang="hr-HR" sz="2900" dirty="0"/>
              <a:t> 65-67</a:t>
            </a:r>
          </a:p>
          <a:p>
            <a:pPr>
              <a:buNone/>
            </a:pPr>
            <a:r>
              <a:rPr lang="hr-HR" sz="2900" dirty="0"/>
              <a:t>9020 Klagenfurt am </a:t>
            </a:r>
            <a:r>
              <a:rPr lang="hr-HR" sz="2900" dirty="0" err="1"/>
              <a:t>Wörthersee</a:t>
            </a:r>
            <a:endParaRPr lang="hr-HR" sz="2900" dirty="0"/>
          </a:p>
          <a:p>
            <a:pPr>
              <a:buNone/>
            </a:pPr>
            <a:r>
              <a:rPr lang="fr-FR" sz="2900" dirty="0"/>
              <a:t>T</a:t>
            </a:r>
            <a:r>
              <a:rPr lang="hr-HR" sz="2900" dirty="0" err="1"/>
              <a:t>el</a:t>
            </a:r>
            <a:r>
              <a:rPr lang="fr-FR" sz="2900" dirty="0"/>
              <a:t>: +43 463 2700 1824</a:t>
            </a:r>
            <a:endParaRPr lang="hr-HR" sz="2900" dirty="0"/>
          </a:p>
          <a:p>
            <a:pPr>
              <a:buNone/>
            </a:pPr>
            <a:endParaRPr lang="hr-HR" sz="2900" b="1" dirty="0"/>
          </a:p>
          <a:p>
            <a:pPr>
              <a:buNone/>
            </a:pPr>
            <a:endParaRPr lang="fr-FR" sz="2900" dirty="0"/>
          </a:p>
          <a:p>
            <a:endParaRPr lang="en-US" sz="2400" dirty="0"/>
          </a:p>
        </p:txBody>
      </p:sp>
      <p:pic>
        <p:nvPicPr>
          <p:cNvPr id="5" name="Picture 2" descr="Slikovni rezultat za alpe adria univeritad klagenfurt">
            <a:extLst>
              <a:ext uri="{FF2B5EF4-FFF2-40B4-BE49-F238E27FC236}">
                <a16:creationId xmlns:a16="http://schemas.microsoft.com/office/drawing/2014/main" id="{93035E6A-5A7E-4341-ACCD-6F761C96A97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70" r="35526" b="-1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57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8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528D4522-4585-4E99-B124-7B2722B8A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Rezultati mobilnosti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A942E6-5E7D-4C7A-8CC2-FFBD4CCA3B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4904" y="2494450"/>
            <a:ext cx="4053545" cy="3563159"/>
          </a:xfr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algn="just"/>
            <a:r>
              <a:rPr lang="hr-HR" sz="3600" dirty="0"/>
              <a:t>Tijekom</a:t>
            </a:r>
            <a:r>
              <a:rPr lang="en-US" sz="3600" dirty="0"/>
              <a:t> </a:t>
            </a:r>
            <a:r>
              <a:rPr lang="hr-HR" sz="3600" dirty="0"/>
              <a:t>petodnevnog</a:t>
            </a:r>
            <a:r>
              <a:rPr lang="en-US" sz="3600" dirty="0"/>
              <a:t> </a:t>
            </a:r>
            <a:r>
              <a:rPr lang="en-US" sz="3600" dirty="0" err="1"/>
              <a:t>boravka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Alpen-Adria </a:t>
            </a:r>
            <a:r>
              <a:rPr lang="en-US" sz="3600" dirty="0" err="1"/>
              <a:t>Sveučilištu</a:t>
            </a:r>
            <a:r>
              <a:rPr lang="en-US" sz="3600" dirty="0"/>
              <a:t> u </a:t>
            </a:r>
            <a:r>
              <a:rPr lang="en-US" sz="3600" dirty="0" err="1"/>
              <a:t>Klagenfurtu</a:t>
            </a:r>
            <a:r>
              <a:rPr lang="en-US" sz="3600" dirty="0"/>
              <a:t> </a:t>
            </a:r>
            <a:r>
              <a:rPr lang="en-US" sz="3600" dirty="0" err="1"/>
              <a:t>održa</a:t>
            </a:r>
            <a:r>
              <a:rPr lang="hr-HR" sz="3600" dirty="0"/>
              <a:t>n je niz</a:t>
            </a:r>
            <a:r>
              <a:rPr lang="en-US" sz="3600" dirty="0"/>
              <a:t>  </a:t>
            </a:r>
            <a:r>
              <a:rPr lang="en-US" sz="3600" dirty="0" err="1"/>
              <a:t>predavanja</a:t>
            </a:r>
            <a:r>
              <a:rPr lang="en-US" sz="3600" dirty="0"/>
              <a:t> </a:t>
            </a:r>
            <a:r>
              <a:rPr lang="hr-HR" sz="3600" dirty="0"/>
              <a:t>kao i radnih </a:t>
            </a:r>
            <a:r>
              <a:rPr lang="en-US" sz="3600" dirty="0" err="1"/>
              <a:t>sastanaka</a:t>
            </a:r>
            <a:r>
              <a:rPr lang="hr-HR" sz="3600" dirty="0"/>
              <a:t> s kolegama s Odsjeka</a:t>
            </a:r>
            <a:r>
              <a:rPr lang="en-US" sz="3600" dirty="0"/>
              <a:t> </a:t>
            </a:r>
            <a:endParaRPr lang="hr-HR" sz="3600" dirty="0"/>
          </a:p>
          <a:p>
            <a:pPr algn="just"/>
            <a:r>
              <a:rPr lang="hr-HR" sz="3600" dirty="0"/>
              <a:t>Razmotrene su mogućnosti buduće suradnje u vidu znanstvenih projekata kao i nastavka razmjene profesora i studenata</a:t>
            </a:r>
          </a:p>
          <a:p>
            <a:pPr algn="just"/>
            <a:r>
              <a:rPr lang="hr-HR" dirty="0">
                <a:solidFill>
                  <a:srgbClr val="FFFFFF"/>
                </a:solidFill>
              </a:rPr>
              <a:t>Razmotrene </a:t>
            </a:r>
            <a:r>
              <a:rPr lang="hr-HR" sz="1800" dirty="0">
                <a:solidFill>
                  <a:srgbClr val="FFFFFF"/>
                </a:solidFill>
              </a:rPr>
              <a:t>su mogućnosti  buduće suradnje u vidu znanstvenih istraživačkih projekata i nastavka suradnje u sklopu Centara </a:t>
            </a:r>
            <a:endParaRPr lang="hr-HR" sz="1700" dirty="0"/>
          </a:p>
          <a:p>
            <a:pPr algn="just"/>
            <a:r>
              <a:rPr lang="hr-HR" sz="1800" dirty="0">
                <a:solidFill>
                  <a:srgbClr val="FFFFFF"/>
                </a:solidFill>
              </a:rPr>
              <a:t>Razmotrene su mogućnosti  buduće suradnje u vidu znanstvenih istraživačkih projekata i nastavka suradnje u sklopu Centara </a:t>
            </a:r>
            <a:endParaRPr lang="en-US" sz="1700" b="1" dirty="0"/>
          </a:p>
        </p:txBody>
      </p:sp>
      <p:pic>
        <p:nvPicPr>
          <p:cNvPr id="5122" name="Picture 2" descr="Slikovni rezultat za alpe adria univeritad klagenfurt">
            <a:extLst>
              <a:ext uri="{FF2B5EF4-FFF2-40B4-BE49-F238E27FC236}">
                <a16:creationId xmlns:a16="http://schemas.microsoft.com/office/drawing/2014/main" id="{3BD96E43-01A0-4F61-8202-406C279BDD0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0" r="7646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3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63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71B531D2-0861-4EDC-8A6C-8D572800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Dobro je znati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7F94F6C-8CFA-414C-9690-A4A9881B0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4904" y="2494450"/>
            <a:ext cx="4053545" cy="3563159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sz="2000" dirty="0" err="1"/>
              <a:t>Povoljan</a:t>
            </a:r>
            <a:r>
              <a:rPr lang="en-US" sz="2000" dirty="0"/>
              <a:t> </a:t>
            </a:r>
            <a:r>
              <a:rPr lang="en-US" sz="2000" dirty="0" err="1"/>
              <a:t>smještaj</a:t>
            </a:r>
            <a:r>
              <a:rPr lang="en-US" sz="2000" dirty="0"/>
              <a:t> </a:t>
            </a:r>
            <a:r>
              <a:rPr lang="en-US" sz="2000" dirty="0" err="1"/>
              <a:t>moguće</a:t>
            </a:r>
            <a:r>
              <a:rPr lang="en-US" sz="2000" dirty="0"/>
              <a:t> je </a:t>
            </a:r>
            <a:r>
              <a:rPr lang="en-US" sz="2000" dirty="0" err="1"/>
              <a:t>naći</a:t>
            </a:r>
            <a:r>
              <a:rPr lang="en-US" sz="2000" dirty="0"/>
              <a:t> </a:t>
            </a:r>
            <a:r>
              <a:rPr lang="en-US" sz="2000" dirty="0" err="1"/>
              <a:t>pokraj</a:t>
            </a:r>
            <a:r>
              <a:rPr lang="en-US" sz="2000" dirty="0"/>
              <a:t> </a:t>
            </a:r>
            <a:r>
              <a:rPr lang="en-US" sz="2000" dirty="0" err="1"/>
              <a:t>velesajma</a:t>
            </a:r>
            <a:r>
              <a:rPr lang="en-US" sz="2000" dirty="0"/>
              <a:t> (Messe)</a:t>
            </a:r>
            <a:r>
              <a:rPr lang="hr-HR" sz="2000" dirty="0"/>
              <a:t> u blizini centra</a:t>
            </a:r>
            <a:r>
              <a:rPr lang="en-US" sz="2000" dirty="0"/>
              <a:t>, a autobus </a:t>
            </a:r>
            <a:r>
              <a:rPr lang="en-US" sz="2000" dirty="0" err="1"/>
              <a:t>vozi</a:t>
            </a:r>
            <a:r>
              <a:rPr lang="en-US" sz="2000" dirty="0"/>
              <a:t> </a:t>
            </a:r>
            <a:r>
              <a:rPr lang="en-US" sz="2000" dirty="0" err="1"/>
              <a:t>izravno</a:t>
            </a:r>
            <a:r>
              <a:rPr lang="en-US" sz="2000" dirty="0"/>
              <a:t> do </a:t>
            </a:r>
            <a:r>
              <a:rPr lang="en-US" sz="2000" dirty="0" err="1"/>
              <a:t>Sveučilišta</a:t>
            </a:r>
            <a:endParaRPr lang="en-US" sz="2000" dirty="0"/>
          </a:p>
          <a:p>
            <a:r>
              <a:rPr lang="en-US" sz="2000" dirty="0" err="1"/>
              <a:t>Slovenski</a:t>
            </a:r>
            <a:r>
              <a:rPr lang="en-US" sz="2000" dirty="0"/>
              <a:t> je </a:t>
            </a:r>
            <a:r>
              <a:rPr lang="en-US" sz="2000" dirty="0" err="1"/>
              <a:t>drugi</a:t>
            </a:r>
            <a:r>
              <a:rPr lang="en-US" sz="2000" dirty="0"/>
              <a:t> </a:t>
            </a:r>
            <a:r>
              <a:rPr lang="en-US" sz="2000" dirty="0" err="1"/>
              <a:t>službeni</a:t>
            </a:r>
            <a:r>
              <a:rPr lang="en-US" sz="2000" dirty="0"/>
              <a:t> </a:t>
            </a:r>
            <a:r>
              <a:rPr lang="en-US" sz="2000" dirty="0" err="1"/>
              <a:t>jezik</a:t>
            </a:r>
            <a:r>
              <a:rPr lang="en-US" sz="2000" dirty="0"/>
              <a:t> u </a:t>
            </a:r>
            <a:r>
              <a:rPr lang="en-US" sz="2000" dirty="0" err="1"/>
              <a:t>Klagenfurtu</a:t>
            </a:r>
            <a:endParaRPr lang="en-US" sz="2000" dirty="0"/>
          </a:p>
          <a:p>
            <a:r>
              <a:rPr lang="hr-HR" sz="2000" dirty="0"/>
              <a:t>Priroda</a:t>
            </a:r>
            <a:r>
              <a:rPr lang="hr-HR" sz="2000"/>
              <a:t>: o</a:t>
            </a:r>
            <a:r>
              <a:rPr lang="en-US" sz="2000"/>
              <a:t>sim </a:t>
            </a:r>
            <a:r>
              <a:rPr lang="en-US" sz="2000" dirty="0" err="1"/>
              <a:t>jezera</a:t>
            </a:r>
            <a:r>
              <a:rPr lang="en-US" sz="2000" dirty="0"/>
              <a:t> </a:t>
            </a:r>
            <a:r>
              <a:rPr lang="en-US" sz="2000" dirty="0" err="1"/>
              <a:t>Wörthersee</a:t>
            </a:r>
            <a:r>
              <a:rPr lang="en-US" sz="2000" dirty="0"/>
              <a:t>,</a:t>
            </a:r>
            <a:r>
              <a:rPr lang="hr-HR" sz="2000" dirty="0"/>
              <a:t> uz koje se nalazi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Sveučilište</a:t>
            </a:r>
            <a:r>
              <a:rPr lang="en-US" sz="2000" dirty="0"/>
              <a:t>, u </a:t>
            </a:r>
            <a:r>
              <a:rPr lang="en-US" sz="2000" dirty="0" err="1"/>
              <a:t>blizini</a:t>
            </a:r>
            <a:r>
              <a:rPr lang="en-US" sz="2000" dirty="0"/>
              <a:t> </a:t>
            </a:r>
            <a:r>
              <a:rPr lang="en-US" sz="2000" dirty="0" err="1"/>
              <a:t>grada</a:t>
            </a:r>
            <a:r>
              <a:rPr lang="en-US" sz="2000" dirty="0"/>
              <a:t> </a:t>
            </a:r>
            <a:r>
              <a:rPr lang="en-US" sz="2000" dirty="0" err="1"/>
              <a:t>još</a:t>
            </a:r>
            <a:r>
              <a:rPr lang="en-US" sz="2000" dirty="0"/>
              <a:t> </a:t>
            </a:r>
            <a:r>
              <a:rPr lang="hr-HR" sz="2000" dirty="0"/>
              <a:t>je </a:t>
            </a:r>
            <a:r>
              <a:rPr lang="en-US" sz="2000" dirty="0" err="1"/>
              <a:t>nekoliko</a:t>
            </a:r>
            <a:r>
              <a:rPr lang="en-US" sz="2000" dirty="0"/>
              <a:t> </a:t>
            </a:r>
            <a:r>
              <a:rPr lang="en-US" sz="2000" dirty="0" err="1"/>
              <a:t>jezera</a:t>
            </a:r>
            <a:r>
              <a:rPr lang="en-US" sz="2000" dirty="0"/>
              <a:t> </a:t>
            </a:r>
            <a:endParaRPr lang="hr-HR" sz="2000" dirty="0"/>
          </a:p>
          <a:p>
            <a:r>
              <a:rPr lang="hr-HR" sz="2000" dirty="0"/>
              <a:t>K</a:t>
            </a:r>
            <a:r>
              <a:rPr lang="en-US" sz="2000" dirty="0" err="1"/>
              <a:t>upovinu</a:t>
            </a:r>
            <a:r>
              <a:rPr lang="en-US" sz="2000" dirty="0"/>
              <a:t> u </a:t>
            </a:r>
            <a:r>
              <a:rPr lang="en-US" sz="2000" dirty="0" err="1"/>
              <a:t>Klagenfurtu</a:t>
            </a:r>
            <a:r>
              <a:rPr lang="en-US" sz="2000" dirty="0"/>
              <a:t> </a:t>
            </a:r>
            <a:r>
              <a:rPr lang="en-US" sz="2000" dirty="0" err="1"/>
              <a:t>treba</a:t>
            </a:r>
            <a:r>
              <a:rPr lang="en-US" sz="2000" dirty="0"/>
              <a:t> </a:t>
            </a:r>
            <a:r>
              <a:rPr lang="en-US" sz="2000" dirty="0" err="1"/>
              <a:t>obavljati</a:t>
            </a:r>
            <a:r>
              <a:rPr lang="en-US" sz="2000" dirty="0"/>
              <a:t> do </a:t>
            </a:r>
            <a:r>
              <a:rPr lang="en-US" sz="2000" dirty="0" err="1"/>
              <a:t>šest</a:t>
            </a:r>
            <a:r>
              <a:rPr lang="en-US" sz="2000" dirty="0"/>
              <a:t> sati </a:t>
            </a:r>
            <a:r>
              <a:rPr lang="en-US" sz="2000" dirty="0" err="1"/>
              <a:t>poslijepodne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prije</a:t>
            </a:r>
            <a:r>
              <a:rPr lang="en-US" sz="2000" dirty="0"/>
              <a:t> </a:t>
            </a:r>
            <a:r>
              <a:rPr lang="en-US" sz="2000" dirty="0" err="1"/>
              <a:t>vikenda</a:t>
            </a:r>
            <a:r>
              <a:rPr lang="en-US" sz="2000" dirty="0"/>
              <a:t> - </a:t>
            </a:r>
            <a:r>
              <a:rPr lang="en-US" sz="2000" dirty="0" err="1"/>
              <a:t>navečer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nedjeljom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trgovine</a:t>
            </a:r>
            <a:r>
              <a:rPr lang="en-US" sz="2000" dirty="0"/>
              <a:t> </a:t>
            </a:r>
            <a:r>
              <a:rPr lang="en-US" sz="2000" dirty="0" err="1"/>
              <a:t>zatvorene</a:t>
            </a:r>
            <a:r>
              <a:rPr lang="en-US" sz="2000" dirty="0"/>
              <a:t> </a:t>
            </a:r>
            <a:endParaRPr lang="en-US" sz="1500" dirty="0"/>
          </a:p>
          <a:p>
            <a:endParaRPr lang="en-US" sz="1500" dirty="0"/>
          </a:p>
          <a:p>
            <a:endParaRPr lang="en-US" sz="1500" dirty="0"/>
          </a:p>
        </p:txBody>
      </p:sp>
      <p:pic>
        <p:nvPicPr>
          <p:cNvPr id="5" name="Picture 2" descr="Slikovni rezultat za alpe adria univeritad klagenfurt">
            <a:extLst>
              <a:ext uri="{FF2B5EF4-FFF2-40B4-BE49-F238E27FC236}">
                <a16:creationId xmlns:a16="http://schemas.microsoft.com/office/drawing/2014/main" id="{D5074F75-18B4-43DE-A979-44BFAB141D1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6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898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203</Words>
  <Application>Microsoft Office PowerPoint</Application>
  <PresentationFormat>Široki zaslon</PresentationFormat>
  <Paragraphs>27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prof. dr. sc. Renata Relja Odsjek za sociologiju Filozofski fakultet Split</vt:lpstr>
      <vt:lpstr>Vrijeme i mjesto Erasmus+ mobilnosti</vt:lpstr>
      <vt:lpstr>Domaćin</vt:lpstr>
      <vt:lpstr>Rezultati mobilnosti</vt:lpstr>
      <vt:lpstr>Dobro je znati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dr. sc. Renata Relja</dc:title>
  <dc:creator>Renata Relja</dc:creator>
  <cp:lastModifiedBy>Renata Relja</cp:lastModifiedBy>
  <cp:revision>13</cp:revision>
  <dcterms:created xsi:type="dcterms:W3CDTF">2020-03-01T21:08:42Z</dcterms:created>
  <dcterms:modified xsi:type="dcterms:W3CDTF">2020-03-02T07:55:06Z</dcterms:modified>
</cp:coreProperties>
</file>