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60" r:id="rId5"/>
    <p:sldId id="279" r:id="rId6"/>
    <p:sldId id="280" r:id="rId7"/>
    <p:sldId id="27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4AD8-B80D-4CD0-A703-5A425A64EB7E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989D-C580-4E45-9093-D8733042DE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101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4AD8-B80D-4CD0-A703-5A425A64EB7E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989D-C580-4E45-9093-D8733042DE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289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4AD8-B80D-4CD0-A703-5A425A64EB7E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989D-C580-4E45-9093-D8733042DE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65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4AD8-B80D-4CD0-A703-5A425A64EB7E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989D-C580-4E45-9093-D8733042DE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41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4AD8-B80D-4CD0-A703-5A425A64EB7E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989D-C580-4E45-9093-D8733042DE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26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4AD8-B80D-4CD0-A703-5A425A64EB7E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989D-C580-4E45-9093-D8733042DE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46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4AD8-B80D-4CD0-A703-5A425A64EB7E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989D-C580-4E45-9093-D8733042DE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353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4AD8-B80D-4CD0-A703-5A425A64EB7E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989D-C580-4E45-9093-D8733042DE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4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4AD8-B80D-4CD0-A703-5A425A64EB7E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989D-C580-4E45-9093-D8733042DE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05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4AD8-B80D-4CD0-A703-5A425A64EB7E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989D-C580-4E45-9093-D8733042DE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305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4AD8-B80D-4CD0-A703-5A425A64EB7E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989D-C580-4E45-9093-D8733042DE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90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F4AD8-B80D-4CD0-A703-5A425A64EB7E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C989D-C580-4E45-9093-D8733042DE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22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um.edu.mt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rasmus+ logo.jpg">
            <a:extLst>
              <a:ext uri="{FF2B5EF4-FFF2-40B4-BE49-F238E27FC236}">
                <a16:creationId xmlns:a16="http://schemas.microsoft.com/office/drawing/2014/main" id="{73D09111-E2FE-CB22-F10B-AA66E51B4E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0408" y="86152"/>
            <a:ext cx="4289195" cy="782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973F0F-15D6-73C3-DA16-B9F9FBCB0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59" y="1112422"/>
            <a:ext cx="1628649" cy="14159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81657C-A66D-8216-D8FC-443FB35C1F1B}"/>
              </a:ext>
            </a:extLst>
          </p:cNvPr>
          <p:cNvSpPr txBox="1"/>
          <p:nvPr/>
        </p:nvSpPr>
        <p:spPr>
          <a:xfrm>
            <a:off x="900260" y="2842259"/>
            <a:ext cx="7343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Realizacija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ERASMUS+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mobilnosti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za </a:t>
            </a:r>
            <a:r>
              <a:rPr lang="hr-HR" sz="2800" b="1" dirty="0" err="1">
                <a:solidFill>
                  <a:schemeClr val="accent2">
                    <a:lumMod val="75000"/>
                  </a:schemeClr>
                </a:solidFill>
              </a:rPr>
              <a:t>staff</a:t>
            </a:r>
            <a:r>
              <a:rPr lang="hr-HR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800" b="1" dirty="0" err="1">
                <a:solidFill>
                  <a:schemeClr val="accent2">
                    <a:lumMod val="75000"/>
                  </a:schemeClr>
                </a:solidFill>
              </a:rPr>
              <a:t>week</a:t>
            </a:r>
            <a:r>
              <a:rPr lang="hr-HR" sz="2800" b="1" dirty="0">
                <a:solidFill>
                  <a:schemeClr val="accent2">
                    <a:lumMod val="75000"/>
                  </a:schemeClr>
                </a:solidFill>
              </a:rPr>
              <a:t> University </a:t>
            </a:r>
            <a:r>
              <a:rPr lang="hr-HR" sz="2800" b="1" dirty="0" err="1">
                <a:solidFill>
                  <a:schemeClr val="accent2">
                    <a:lumMod val="75000"/>
                  </a:schemeClr>
                </a:solidFill>
              </a:rPr>
              <a:t>of</a:t>
            </a:r>
            <a:r>
              <a:rPr lang="hr-HR" sz="2800" b="1" dirty="0">
                <a:solidFill>
                  <a:schemeClr val="accent2">
                    <a:lumMod val="75000"/>
                  </a:schemeClr>
                </a:solidFill>
              </a:rPr>
              <a:t> Malta </a:t>
            </a:r>
            <a:r>
              <a:rPr lang="hr-HR" sz="2800" b="1" dirty="0" err="1">
                <a:solidFill>
                  <a:schemeClr val="accent2">
                    <a:lumMod val="75000"/>
                  </a:schemeClr>
                </a:solidFill>
              </a:rPr>
              <a:t>Malta</a:t>
            </a:r>
            <a:endParaRPr lang="en-GB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9856DA-A0E9-B206-B87F-5DA188F35F60}"/>
              </a:ext>
            </a:extLst>
          </p:cNvPr>
          <p:cNvSpPr txBox="1"/>
          <p:nvPr/>
        </p:nvSpPr>
        <p:spPr>
          <a:xfrm>
            <a:off x="1763207" y="4676346"/>
            <a:ext cx="5203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dr.</a:t>
            </a:r>
            <a:r>
              <a:rPr lang="en-GB" sz="2400" dirty="0"/>
              <a:t> sc. Marita </a:t>
            </a:r>
            <a:r>
              <a:rPr lang="en-GB" sz="2400" dirty="0" err="1"/>
              <a:t>Brčić</a:t>
            </a:r>
            <a:r>
              <a:rPr lang="en-GB" sz="2400" dirty="0"/>
              <a:t> </a:t>
            </a:r>
            <a:r>
              <a:rPr lang="en-GB" sz="2400" dirty="0" err="1"/>
              <a:t>Kuljiš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36BF19-5D5A-6FDD-74FA-639FB5B5F69F}"/>
              </a:ext>
            </a:extLst>
          </p:cNvPr>
          <p:cNvSpPr txBox="1"/>
          <p:nvPr/>
        </p:nvSpPr>
        <p:spPr>
          <a:xfrm>
            <a:off x="2969991" y="6026103"/>
            <a:ext cx="3539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1</a:t>
            </a:r>
            <a:r>
              <a:rPr lang="hr-HR" dirty="0"/>
              <a:t>0. lipnja – 12. lipnja 2024.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D93057-EC28-41DD-AD38-273C605D2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3659" y="1020301"/>
            <a:ext cx="2857500" cy="1600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BDE1AD-EF25-48E2-8AD3-6C61E57F0C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471" y="89071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97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7A81C3-6FF6-687F-AB39-C30B5731C8F1}"/>
              </a:ext>
            </a:extLst>
          </p:cNvPr>
          <p:cNvSpPr txBox="1"/>
          <p:nvPr/>
        </p:nvSpPr>
        <p:spPr>
          <a:xfrm>
            <a:off x="157316" y="58307"/>
            <a:ext cx="7334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University </a:t>
            </a:r>
            <a:r>
              <a:rPr lang="hr-HR" dirty="0" err="1"/>
              <a:t>of</a:t>
            </a:r>
            <a:r>
              <a:rPr lang="hr-HR" dirty="0"/>
              <a:t> Malta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hlinkClick r:id="rId2"/>
              </a:rPr>
              <a:t>https://www.um.edu.mt/</a:t>
            </a:r>
            <a:r>
              <a:rPr lang="hr-H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78E050-A854-48FE-8293-828836D35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5047"/>
            <a:ext cx="9144000" cy="58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18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6E1F6B-511E-2734-F45F-B9A7F050F086}"/>
              </a:ext>
            </a:extLst>
          </p:cNvPr>
          <p:cNvSpPr txBox="1"/>
          <p:nvPr/>
        </p:nvSpPr>
        <p:spPr>
          <a:xfrm>
            <a:off x="44245" y="497840"/>
            <a:ext cx="9055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b="1" i="0" dirty="0">
                <a:solidFill>
                  <a:srgbClr val="333333"/>
                </a:solidFill>
                <a:effectLst/>
                <a:latin typeface="dinpro"/>
              </a:rPr>
              <a:t>Sveučilište na Malti </a:t>
            </a:r>
          </a:p>
          <a:p>
            <a:pPr algn="just"/>
            <a:endParaRPr lang="en-GB" b="0" i="0" dirty="0">
              <a:solidFill>
                <a:srgbClr val="333333"/>
              </a:solidFill>
              <a:effectLst/>
              <a:latin typeface="dinpro"/>
            </a:endParaRPr>
          </a:p>
          <a:p>
            <a:pPr algn="just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210700-6CFB-4042-8A29-D2488BBC60D1}"/>
              </a:ext>
            </a:extLst>
          </p:cNvPr>
          <p:cNvSpPr/>
          <p:nvPr/>
        </p:nvSpPr>
        <p:spPr>
          <a:xfrm>
            <a:off x="325120" y="1080760"/>
            <a:ext cx="52933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Sveučilište na Malti (malteški: L-</a:t>
            </a:r>
            <a:r>
              <a:rPr lang="hr-HR" dirty="0" err="1"/>
              <a:t>Università</a:t>
            </a:r>
            <a:r>
              <a:rPr lang="hr-HR" dirty="0"/>
              <a:t> ta' Malta, UM, ranije UOM) je visokoškolska ustanova na Malti. Nudi preddiplomske diplome, poslijediplomske magisterije i poslijediplomske doktorate. </a:t>
            </a:r>
          </a:p>
          <a:p>
            <a:r>
              <a:rPr lang="hr-HR" dirty="0"/>
              <a:t>Član je European University </a:t>
            </a:r>
            <a:r>
              <a:rPr lang="hr-HR" dirty="0" err="1"/>
              <a:t>Association</a:t>
            </a:r>
            <a:r>
              <a:rPr lang="hr-HR" dirty="0"/>
              <a:t>, European Access Network, </a:t>
            </a:r>
            <a:r>
              <a:rPr lang="hr-HR" dirty="0" err="1"/>
              <a:t>Association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Commonwealth </a:t>
            </a:r>
            <a:r>
              <a:rPr lang="hr-HR" dirty="0" err="1"/>
              <a:t>Universities</a:t>
            </a:r>
            <a:r>
              <a:rPr lang="hr-HR" dirty="0"/>
              <a:t>, </a:t>
            </a:r>
            <a:r>
              <a:rPr lang="hr-HR" dirty="0" err="1"/>
              <a:t>Utrecht</a:t>
            </a:r>
            <a:r>
              <a:rPr lang="hr-HR" dirty="0"/>
              <a:t> Network, Santander Network, </a:t>
            </a:r>
            <a:r>
              <a:rPr lang="hr-HR" dirty="0" err="1"/>
              <a:t>Compostela</a:t>
            </a:r>
            <a:r>
              <a:rPr lang="hr-HR" dirty="0"/>
              <a:t> Group, European </a:t>
            </a:r>
            <a:r>
              <a:rPr lang="hr-HR" dirty="0" err="1"/>
              <a:t>Association</a:t>
            </a:r>
            <a:r>
              <a:rPr lang="hr-HR" dirty="0"/>
              <a:t> for University </a:t>
            </a:r>
            <a:r>
              <a:rPr lang="hr-HR" dirty="0" err="1"/>
              <a:t>Lifelong</a:t>
            </a:r>
            <a:r>
              <a:rPr lang="hr-HR" dirty="0"/>
              <a:t> </a:t>
            </a:r>
            <a:r>
              <a:rPr lang="hr-HR" dirty="0" err="1"/>
              <a:t>Learning</a:t>
            </a:r>
            <a:r>
              <a:rPr lang="hr-HR" dirty="0"/>
              <a:t> (EUCEN) i International Student Exchange </a:t>
            </a:r>
            <a:r>
              <a:rPr lang="hr-HR" dirty="0" err="1"/>
              <a:t>Programme</a:t>
            </a:r>
            <a:r>
              <a:rPr lang="hr-HR" dirty="0"/>
              <a:t> (ISEP) ).[3]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669603-F184-46F5-855F-626F8C16C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763" y="3870895"/>
            <a:ext cx="3066554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41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B8051A-CA00-6E78-D55A-4D2A0FAE86B6}"/>
              </a:ext>
            </a:extLst>
          </p:cNvPr>
          <p:cNvSpPr txBox="1"/>
          <p:nvPr/>
        </p:nvSpPr>
        <p:spPr>
          <a:xfrm>
            <a:off x="127819" y="88490"/>
            <a:ext cx="884903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Observatory of Migration and Human Rights </a:t>
            </a:r>
            <a:endParaRPr lang="en-US" dirty="0"/>
          </a:p>
          <a:p>
            <a:r>
              <a:rPr lang="hr-HR" b="1" dirty="0" err="1"/>
              <a:t>Staff</a:t>
            </a:r>
            <a:r>
              <a:rPr lang="hr-HR" b="1" dirty="0"/>
              <a:t> </a:t>
            </a:r>
            <a:r>
              <a:rPr lang="hr-HR" b="1" dirty="0" err="1"/>
              <a:t>Week</a:t>
            </a:r>
            <a:r>
              <a:rPr lang="hr-HR" b="1" dirty="0"/>
              <a:t> </a:t>
            </a:r>
            <a:endParaRPr lang="en-GB" sz="1800" dirty="0"/>
          </a:p>
          <a:p>
            <a:pPr marL="0" indent="0">
              <a:lnSpc>
                <a:spcPct val="100000"/>
              </a:lnSpc>
              <a:buNone/>
            </a:pPr>
            <a:endParaRPr lang="en-GB" b="1" dirty="0"/>
          </a:p>
          <a:p>
            <a:pPr marL="0" indent="0">
              <a:lnSpc>
                <a:spcPct val="100000"/>
              </a:lnSpc>
              <a:buNone/>
            </a:pPr>
            <a:r>
              <a:rPr lang="hr-HR" sz="1800" b="1" dirty="0"/>
              <a:t>Aktivnosti:</a:t>
            </a:r>
            <a:endParaRPr lang="en-GB" sz="1800" b="1" dirty="0"/>
          </a:p>
          <a:p>
            <a:pPr marL="0" indent="0">
              <a:lnSpc>
                <a:spcPct val="100000"/>
              </a:lnSpc>
              <a:buNone/>
            </a:pPr>
            <a:endParaRPr lang="hr-HR" sz="2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 err="1"/>
              <a:t>Prezentacije</a:t>
            </a:r>
            <a:r>
              <a:rPr lang="en-GB" sz="2400" dirty="0"/>
              <a:t> </a:t>
            </a:r>
            <a:r>
              <a:rPr lang="en-GB" sz="2400" dirty="0" err="1"/>
              <a:t>lokalnih</a:t>
            </a:r>
            <a:r>
              <a:rPr lang="en-GB" sz="2400" dirty="0"/>
              <a:t> </a:t>
            </a:r>
            <a:r>
              <a:rPr lang="en-GB" sz="2400" dirty="0" err="1"/>
              <a:t>dionika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nevladinih</a:t>
            </a:r>
            <a:r>
              <a:rPr lang="en-GB" sz="2400" dirty="0"/>
              <a:t> </a:t>
            </a:r>
            <a:r>
              <a:rPr lang="en-GB" sz="2400" dirty="0" err="1"/>
              <a:t>organizacija</a:t>
            </a:r>
            <a:r>
              <a:rPr lang="en-GB" sz="2400" dirty="0"/>
              <a:t> </a:t>
            </a:r>
            <a:r>
              <a:rPr lang="en-GB" sz="2400" dirty="0" err="1"/>
              <a:t>koje</a:t>
            </a:r>
            <a:r>
              <a:rPr lang="en-GB" sz="2400" dirty="0"/>
              <a:t> </a:t>
            </a:r>
            <a:r>
              <a:rPr lang="en-GB" sz="2400" dirty="0" err="1"/>
              <a:t>rade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polju</a:t>
            </a:r>
            <a:r>
              <a:rPr lang="en-GB" sz="2400" dirty="0"/>
              <a:t> </a:t>
            </a:r>
            <a:r>
              <a:rPr lang="en-GB" sz="2400" dirty="0" err="1"/>
              <a:t>migracija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ljudskih</a:t>
            </a:r>
            <a:r>
              <a:rPr lang="en-GB" sz="2400" dirty="0"/>
              <a:t> </a:t>
            </a:r>
            <a:r>
              <a:rPr lang="en-GB" sz="2400" dirty="0" err="1"/>
              <a:t>prava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Malti</a:t>
            </a:r>
            <a:r>
              <a:rPr lang="hr-HR" sz="2400" dirty="0"/>
              <a:t> – radionica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 err="1"/>
              <a:t>Trenutno</a:t>
            </a:r>
            <a:r>
              <a:rPr lang="en-GB" sz="2400" dirty="0"/>
              <a:t> </a:t>
            </a:r>
            <a:r>
              <a:rPr lang="en-GB" sz="2400" dirty="0" err="1"/>
              <a:t>stanje</a:t>
            </a:r>
            <a:r>
              <a:rPr lang="en-GB" sz="2400" dirty="0"/>
              <a:t> </a:t>
            </a:r>
            <a:r>
              <a:rPr lang="en-GB" sz="2400" dirty="0" err="1"/>
              <a:t>migracijske</a:t>
            </a:r>
            <a:r>
              <a:rPr lang="en-GB" sz="2400" dirty="0"/>
              <a:t> </a:t>
            </a:r>
            <a:r>
              <a:rPr lang="en-GB" sz="2400" dirty="0" err="1"/>
              <a:t>stvarnosti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granicama</a:t>
            </a:r>
            <a:r>
              <a:rPr lang="en-GB" sz="2400" dirty="0"/>
              <a:t> </a:t>
            </a:r>
            <a:r>
              <a:rPr lang="en-GB" sz="2400" dirty="0" err="1"/>
              <a:t>država</a:t>
            </a:r>
            <a:r>
              <a:rPr lang="en-GB" sz="2400" dirty="0"/>
              <a:t>/</a:t>
            </a:r>
            <a:r>
              <a:rPr lang="en-GB" sz="2400" dirty="0" err="1"/>
              <a:t>regija</a:t>
            </a:r>
            <a:r>
              <a:rPr lang="en-GB" sz="2400" dirty="0"/>
              <a:t> u </a:t>
            </a:r>
            <a:r>
              <a:rPr lang="en-GB" sz="2400" dirty="0" err="1"/>
              <a:t>kojima</a:t>
            </a:r>
            <a:r>
              <a:rPr lang="en-GB" sz="2400" dirty="0"/>
              <a:t> se </a:t>
            </a:r>
            <a:r>
              <a:rPr lang="en-GB" sz="2400" dirty="0" err="1"/>
              <a:t>nalaze</a:t>
            </a:r>
            <a:r>
              <a:rPr lang="en-GB" sz="2400" dirty="0"/>
              <a:t> </a:t>
            </a:r>
            <a:r>
              <a:rPr lang="en-GB" sz="2400" dirty="0" err="1"/>
              <a:t>sveučilišta</a:t>
            </a:r>
            <a:r>
              <a:rPr lang="en-GB" sz="2400" dirty="0"/>
              <a:t> </a:t>
            </a:r>
            <a:r>
              <a:rPr lang="en-GB" sz="2400" dirty="0" err="1"/>
              <a:t>Opservatorija</a:t>
            </a:r>
            <a:r>
              <a:rPr lang="en-GB" sz="2400" dirty="0"/>
              <a:t>. </a:t>
            </a:r>
            <a:r>
              <a:rPr lang="en-GB" sz="2400" dirty="0" err="1"/>
              <a:t>Podaci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problematika</a:t>
            </a:r>
            <a:r>
              <a:rPr lang="hr-HR" sz="2400" dirty="0"/>
              <a:t> – radni sastanak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400" dirty="0"/>
              <a:t>Organizacija međunarodne konferencije Observatorija za ljudska prava i migracije u Cadizu u studenome 2024. – radni sastanak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400" dirty="0"/>
              <a:t>Stvaranje Mreže istraživača Observatorija za ljudska prava i migracije i izbor Sveučilišta/tima koji će je koordinirati.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400" dirty="0"/>
              <a:t>Razgledavanja Valette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721691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367D6A-1669-49EE-9D4A-FAFDAA7A0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17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35CEC8-7753-4A55-8A83-11D4FB069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78400" cy="3627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9F1BB0-CBB8-4B93-BDFB-6E7325C04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0" y="0"/>
            <a:ext cx="52324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1C05C5-BBE0-4A07-AA80-A07229199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6000"/>
            <a:ext cx="506984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40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9E554-25BD-B2D5-C53E-3A9659F50F36}"/>
              </a:ext>
            </a:extLst>
          </p:cNvPr>
          <p:cNvSpPr txBox="1"/>
          <p:nvPr/>
        </p:nvSpPr>
        <p:spPr>
          <a:xfrm>
            <a:off x="147484" y="117693"/>
            <a:ext cx="88490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Praktični</a:t>
            </a:r>
            <a:r>
              <a:rPr lang="en-GB" dirty="0"/>
              <a:t> </a:t>
            </a:r>
            <a:r>
              <a:rPr lang="en-GB" dirty="0" err="1"/>
              <a:t>savjeti</a:t>
            </a:r>
            <a:r>
              <a:rPr lang="en-GB" dirty="0"/>
              <a:t>:</a:t>
            </a:r>
          </a:p>
          <a:p>
            <a:endParaRPr lang="en-GB" dirty="0"/>
          </a:p>
          <a:p>
            <a:pPr algn="just"/>
            <a:r>
              <a:rPr lang="en-GB" dirty="0" err="1"/>
              <a:t>Sveučilište</a:t>
            </a:r>
            <a:r>
              <a:rPr lang="en-GB" dirty="0"/>
              <a:t> </a:t>
            </a:r>
            <a:r>
              <a:rPr lang="hr-HR" dirty="0"/>
              <a:t>na Malti ima četiri </a:t>
            </a:r>
            <a:r>
              <a:rPr lang="hr-HR" dirty="0" err="1"/>
              <a:t>kampusa</a:t>
            </a:r>
            <a:r>
              <a:rPr lang="hr-HR" dirty="0"/>
              <a:t> – </a:t>
            </a:r>
            <a:r>
              <a:rPr lang="hr-HR" dirty="0" err="1"/>
              <a:t>Staff</a:t>
            </a:r>
            <a:r>
              <a:rPr lang="hr-HR" dirty="0"/>
              <a:t> </a:t>
            </a:r>
            <a:r>
              <a:rPr lang="hr-HR" dirty="0" err="1"/>
              <a:t>Week</a:t>
            </a:r>
            <a:r>
              <a:rPr lang="hr-HR" dirty="0"/>
              <a:t> se održavao u Valletta </a:t>
            </a:r>
            <a:r>
              <a:rPr lang="hr-HR" dirty="0" err="1"/>
              <a:t>Campusu</a:t>
            </a:r>
            <a:r>
              <a:rPr lang="hr-HR" dirty="0"/>
              <a:t> koji se nalazi u samom središtu glavnog grada. Malta je površinom vrlo mala stoga je svaka opcija smještaja prikladna jer se svugdje može doći za pola sata automobilom. </a:t>
            </a:r>
          </a:p>
          <a:p>
            <a:pPr algn="just"/>
            <a:endParaRPr lang="hr-HR" dirty="0"/>
          </a:p>
          <a:p>
            <a:pPr algn="just"/>
            <a:r>
              <a:rPr lang="hr-HR" dirty="0"/>
              <a:t>Valletta je turističko središte prepuno znamenitosti i muzeja. Restorani i kafići su na svakom koraku, a cijene su standardno turističke, ali nisu preskupe. </a:t>
            </a:r>
          </a:p>
          <a:p>
            <a:pPr algn="just"/>
            <a:r>
              <a:rPr lang="hr-HR" dirty="0"/>
              <a:t>Velike su gužve i visoke su temperature pa je obavezno korištenje kreme sa zaštitnim faktorom, pokrivalo za glavu i velike količine tekućine.</a:t>
            </a:r>
          </a:p>
          <a:p>
            <a:pPr algn="just"/>
            <a:endParaRPr lang="hr-HR" dirty="0"/>
          </a:p>
          <a:p>
            <a:pPr algn="just"/>
            <a:endParaRPr lang="en-GB" dirty="0"/>
          </a:p>
          <a:p>
            <a:pPr algn="just"/>
            <a:r>
              <a:rPr lang="en-GB" dirty="0" err="1"/>
              <a:t>Preporuka</a:t>
            </a:r>
            <a:r>
              <a:rPr lang="en-GB" dirty="0"/>
              <a:t> je</a:t>
            </a:r>
            <a:r>
              <a:rPr lang="hr-HR" dirty="0"/>
              <a:t> otići na otok </a:t>
            </a:r>
            <a:r>
              <a:rPr lang="hr-HR" dirty="0" err="1"/>
              <a:t>Gozo</a:t>
            </a:r>
            <a:r>
              <a:rPr lang="hr-HR" dirty="0"/>
              <a:t> gdje je također smješten Sveučilišni </a:t>
            </a:r>
            <a:r>
              <a:rPr lang="hr-HR" dirty="0" err="1"/>
              <a:t>kampus</a:t>
            </a:r>
            <a:r>
              <a:rPr lang="hr-HR" dirty="0"/>
              <a:t>, ali i prekrasna mjesta za kupanje jer na samoj Malti plaže baš i nisu za kupanje.</a:t>
            </a:r>
            <a:r>
              <a:rPr lang="en-GB" dirty="0"/>
              <a:t>.</a:t>
            </a:r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28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444</TotalTime>
  <Words>338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dinpro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Helena Buric</dc:creator>
  <cp:lastModifiedBy>Hewlett-Packard Company</cp:lastModifiedBy>
  <cp:revision>65</cp:revision>
  <dcterms:created xsi:type="dcterms:W3CDTF">2023-05-21T07:34:19Z</dcterms:created>
  <dcterms:modified xsi:type="dcterms:W3CDTF">2024-09-02T16:05:41Z</dcterms:modified>
</cp:coreProperties>
</file>