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859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5614-72A7-D64A-92F8-24F385C714E2}" type="datetimeFigureOut">
              <a:rPr lang="hr-HR" smtClean="0"/>
              <a:t>17.04.2023.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26D6-3DFF-9F47-845A-CFA84FC57C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826D6-3DFF-9F47-845A-CFA84FC57C2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88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6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0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ollegegazette.com/university-of-amsterdam-acceptance-rate-ranking-notable-alumni-and-mo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www.scipost.org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.r.lips@uva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scipos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ost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scipost.or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80691&amp;picture=anne-frank-house-amsterdam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arcelocampi/34359066121/in/photolist-UmcciK-6zhXqw-q53cao-6yNiTK-zMShgy-zLPTys-4JqXnY-4ju5Kf-pqip1J-zHQvJJ-zMUDZh-ay7UB5-r9LeVX-gJE214-6ySe43-zKuB11-RWy4TJ-A1Y4Eo-zKrKSh-rbCCYX-zHqd2M-6zPn4P-6ySoru-zKurwU-6yNfhK-A3sn5e-6zPnPa-dwDu6y-6ySmu5-zMysy3-67CWjZ-E3YxNT-6MoqGa-o5JbRa-zZKYHU-6ySnf5-z7jYsh-6ENuTg-dv7bjq-6Btac7-e5jfuV-z69QzP-zMAev3-zHmW75-6yN8We-QW8e1k-9MkE7p-zLo41s-bAdd4C-zHDBrf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flickr.com/photos/pv9007/11825512234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recommendatio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3CB07-84A7-7512-FBA6-C0A96F85F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2325" y="770890"/>
            <a:ext cx="4988760" cy="413708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0" dirty="0">
                <a:solidFill>
                  <a:schemeClr val="bg2">
                    <a:lumMod val="25000"/>
                    <a:lumOff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izv. prof. dr. sc. Jagoda Granić</a:t>
            </a:r>
            <a:br>
              <a:rPr lang="hr-HR" sz="3200" b="0" dirty="0">
                <a:solidFill>
                  <a:schemeClr val="bg2">
                    <a:lumMod val="25000"/>
                    <a:lumOff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hr-HR" sz="2200" b="0" dirty="0" err="1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Kloveniersburgwal</a:t>
            </a:r>
            <a:r>
              <a:rPr lang="hr-HR" sz="2200" b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48</a:t>
            </a:r>
            <a:br>
              <a:rPr lang="hr-HR" sz="2200" b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hr-HR" sz="2200" b="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1012 CX Amsterdam</a:t>
            </a:r>
            <a:br>
              <a:rPr lang="hr-HR" sz="2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hr-HR" sz="27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Faculty</a:t>
            </a:r>
            <a:r>
              <a:rPr lang="hr-HR" sz="27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sz="27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of</a:t>
            </a:r>
            <a:r>
              <a:rPr lang="hr-HR" sz="27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sz="27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Humanities</a:t>
            </a: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hr-HR" sz="20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23/02/2020-29/02/2020</a:t>
            </a:r>
            <a:br>
              <a:rPr lang="hr-HR" sz="3200" b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hr-HR" sz="31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Teaching</a:t>
            </a:r>
            <a:r>
              <a:rPr lang="hr-HR" sz="31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sz="31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Staff</a:t>
            </a:r>
            <a:r>
              <a:rPr lang="hr-HR" sz="3100" b="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sz="3100" b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Mobility</a:t>
            </a:r>
            <a:endParaRPr lang="hr-HR" sz="31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69464-532D-FB82-EF7F-BDE5C1B6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771" y="5086350"/>
            <a:ext cx="2899954" cy="100076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C3284-9CA7-9374-DAA4-B68C93E61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5" r="2" b="2"/>
          <a:stretch/>
        </p:blipFill>
        <p:spPr>
          <a:xfrm>
            <a:off x="3068" y="1451688"/>
            <a:ext cx="6554895" cy="54825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D97D42-A01D-BC41-A1DE-4E2766A4E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258F36-452C-D64A-A553-BEE4EAFE4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4CEC6-CA31-481C-7D11-5A4ECC620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9" y="5072998"/>
            <a:ext cx="3843057" cy="1556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351E76-55D4-A6C3-C98C-C172CB4C2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5" r="2" b="2"/>
          <a:stretch/>
        </p:blipFill>
        <p:spPr>
          <a:xfrm>
            <a:off x="152421" y="1527892"/>
            <a:ext cx="3676630" cy="5482508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27797819-0764-A642-223B-9A94C0C55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80072" y="1521182"/>
            <a:ext cx="6181013" cy="1027112"/>
          </a:xfrm>
          <a:prstGeom prst="rect">
            <a:avLst/>
          </a:prstGeom>
        </p:spPr>
      </p:pic>
      <p:pic>
        <p:nvPicPr>
          <p:cNvPr id="21" name="Content Placeholder 4" descr="A picture containing sky, outdoor, lined, several&#10;&#10;Description automatically generated">
            <a:extLst>
              <a:ext uri="{FF2B5EF4-FFF2-40B4-BE49-F238E27FC236}">
                <a16:creationId xmlns:a16="http://schemas.microsoft.com/office/drawing/2014/main" id="{4296B02E-A105-9C8B-EB69-A6D7BACB0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44705" y="3644900"/>
            <a:ext cx="4827191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812A-E597-588A-F851-95D15B2F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713" y="771832"/>
            <a:ext cx="5272087" cy="59976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45F1-0BC1-530B-938B-0B85CF8F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788" y="2010857"/>
            <a:ext cx="9239250" cy="4532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UvA</a:t>
            </a:r>
            <a:endParaRPr lang="hr-HR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susret i razgovor s kolegama iz Ureda za međunarodnu suradnju</a:t>
            </a:r>
          </a:p>
          <a:p>
            <a:r>
              <a:rPr lang="hr-H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kontakt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Letje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Lips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, voditeljica Ureda: </a:t>
            </a:r>
            <a:r>
              <a:rPr lang="en-GB" sz="2000" dirty="0">
                <a:solidFill>
                  <a:srgbClr val="00B0F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a.r.lips@uva.nl</a:t>
            </a:r>
            <a:endParaRPr lang="hr-HR" sz="2000" dirty="0">
              <a:solidFill>
                <a:srgbClr val="00B0F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razgovor s kolegama na studiju Lingvistike: realizacija interdisciplinarnih programa</a:t>
            </a:r>
          </a:p>
          <a:p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razgovori s kolegama na Odsjeku za slavenske jezike i književnosti</a:t>
            </a:r>
          </a:p>
          <a:p>
            <a:pPr marL="0" indent="0">
              <a:buNone/>
            </a:pP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- domaćin: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drs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. R. (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Lutz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)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Lucic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: tema ⇒ status hrvatskoga kao stranog jezika na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UvA</a:t>
            </a:r>
            <a:endParaRPr lang="hr-HR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- planovi o intenziviranju suradnje </a:t>
            </a:r>
            <a:r>
              <a:rPr lang="hr-HR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UvA</a:t>
            </a: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i FF-a, Centra za hrvatske studije u svijetu </a:t>
            </a:r>
          </a:p>
          <a:p>
            <a:pPr marL="0" indent="0">
              <a:buNone/>
            </a:pP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                       (promoviranje Ljetne škole hrvatskoga jezika i kulture)</a:t>
            </a:r>
          </a:p>
          <a:p>
            <a:pPr marL="0" indent="0">
              <a:buNone/>
            </a:pP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- održavanje predavanja u sklopu redovne nastave </a:t>
            </a:r>
          </a:p>
          <a:p>
            <a:pPr marL="0" indent="0">
              <a:buNone/>
            </a:pPr>
            <a:endParaRPr lang="hr-HR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  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072CCC4-DE65-D781-31DF-1F234469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85900" y="314192"/>
            <a:ext cx="7558088" cy="1239025"/>
          </a:xfrm>
          <a:prstGeom prst="rect">
            <a:avLst/>
          </a:prstGeom>
        </p:spPr>
      </p:pic>
      <p:pic>
        <p:nvPicPr>
          <p:cNvPr id="7" name="Picture 6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BD249649-85E4-1385-7131-72F42025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240" y="-1"/>
            <a:ext cx="2906761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3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DC83-F784-AF9A-8CFF-AD983574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839" y="500063"/>
            <a:ext cx="6400800" cy="100259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BFCF904-F8CE-E990-D68E-FC22A6265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4836" y="314192"/>
            <a:ext cx="7599152" cy="123902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C3A3302-E5A9-3B4A-C168-0DBC82E19EC3}"/>
              </a:ext>
            </a:extLst>
          </p:cNvPr>
          <p:cNvSpPr/>
          <p:nvPr/>
        </p:nvSpPr>
        <p:spPr>
          <a:xfrm>
            <a:off x="1444836" y="3428999"/>
            <a:ext cx="5984666" cy="24574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3728-61BD-F45A-737F-DA235B36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914525"/>
            <a:ext cx="9913728" cy="4629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predavanja na engleskom jeziku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    (osim studenata slavistike, prisustvovali i profesori i doktorandi lingvistike i antropologije)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1"/>
                </a:solidFill>
              </a:rPr>
              <a:t>TEME predavanja:</a:t>
            </a:r>
          </a:p>
          <a:p>
            <a:endParaRPr lang="hr-HR" u="sng" dirty="0"/>
          </a:p>
          <a:p>
            <a:r>
              <a:rPr lang="en-GB" sz="2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Croatian Language Policy in the EU Context</a:t>
            </a:r>
            <a:endParaRPr lang="en-HR" sz="20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r>
              <a:rPr lang="en-GB" sz="2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Ideology and Linguistic </a:t>
            </a:r>
            <a:r>
              <a:rPr lang="en-GB" sz="2000" dirty="0"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I</a:t>
            </a:r>
            <a:r>
              <a:rPr lang="en-GB" sz="2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dentity</a:t>
            </a:r>
            <a:endParaRPr lang="en-HR" sz="20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r>
              <a:rPr lang="en-GB" sz="2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"Unwelcome" Immigrant Minorities in a Globalised Europe</a:t>
            </a:r>
            <a:endParaRPr lang="en-HR" sz="20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r>
              <a:rPr lang="en-GB" sz="20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Revaluing Language Rights: The Core and the Periphery</a:t>
            </a:r>
            <a:endParaRPr lang="en-HR" sz="20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&gt;&gt;&gt; poslije uslijedila duga diskusija</a:t>
            </a:r>
          </a:p>
        </p:txBody>
      </p:sp>
      <p:pic>
        <p:nvPicPr>
          <p:cNvPr id="16" name="Picture 15" descr="A group of people sitting at a table in a room with windows&#10;&#10;Description automatically generated with low confidence">
            <a:extLst>
              <a:ext uri="{FF2B5EF4-FFF2-40B4-BE49-F238E27FC236}">
                <a16:creationId xmlns:a16="http://schemas.microsoft.com/office/drawing/2014/main" id="{A88E61F3-FF88-E8B6-B252-130DB8D66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2" y="3428999"/>
            <a:ext cx="476249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4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47DF-FF97-9EEA-CC18-3164E52D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838" y="455363"/>
            <a:ext cx="6729412" cy="93052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A666820-E013-E505-25C0-DC840169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3575" y="2082892"/>
            <a:ext cx="6448425" cy="4425289"/>
          </a:xfr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C6BB406-F716-7420-04F7-00B7204AB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3039" y="301113"/>
            <a:ext cx="7600950" cy="1239025"/>
          </a:xfrm>
          <a:prstGeom prst="rect">
            <a:avLst/>
          </a:prstGeom>
        </p:spPr>
      </p:pic>
      <p:pic>
        <p:nvPicPr>
          <p:cNvPr id="8" name="Picture 7" descr="A picture containing outdoor, sky, bicycle, building&#10;&#10;Description automatically generated">
            <a:extLst>
              <a:ext uri="{FF2B5EF4-FFF2-40B4-BE49-F238E27FC236}">
                <a16:creationId xmlns:a16="http://schemas.microsoft.com/office/drawing/2014/main" id="{13452048-0BC5-C2C5-F1AF-1ADD4D6F0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13" y="2786063"/>
            <a:ext cx="5488550" cy="40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120D8-197B-B08D-7424-D0F04885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1" y="455362"/>
            <a:ext cx="3613718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 b="1">
                <a:latin typeface="Arial Narrow" panose="020B0604020202020204" pitchFamily="34" charset="0"/>
                <a:cs typeface="Arial Narrow" panose="020B0604020202020204" pitchFamily="34" charset="0"/>
              </a:rPr>
              <a:t>KULTURNI PROGRAM</a:t>
            </a:r>
            <a:br>
              <a:rPr lang="hr-HR" sz="3400" b="1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hr-HR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EDDE-14B5-C02C-9180-C8C8C6805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1" y="2160016"/>
            <a:ext cx="3613718" cy="3926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posjeti muzejima: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Rijksmuseum</a:t>
            </a:r>
            <a:endParaRPr lang="hr-H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Van Gogh </a:t>
            </a:r>
            <a:r>
              <a:rPr lang="hr-HR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Museum</a:t>
            </a:r>
            <a:endParaRPr lang="hr-H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Stedelijk</a:t>
            </a: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hr-HR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Museum</a:t>
            </a:r>
            <a:endParaRPr lang="hr-HR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Rembrandt House </a:t>
            </a:r>
            <a:r>
              <a:rPr lang="hr-HR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Museum</a:t>
            </a: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 Anne Frank House…</a:t>
            </a:r>
          </a:p>
          <a:p>
            <a:pPr>
              <a:buFontTx/>
              <a:buChar char="-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galerijama i </a:t>
            </a:r>
          </a:p>
          <a:p>
            <a:pPr>
              <a:buFontTx/>
              <a:buChar char="-"/>
            </a:pPr>
            <a:r>
              <a:rPr lang="hr-HR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Nacionalnoj operi</a:t>
            </a:r>
          </a:p>
        </p:txBody>
      </p:sp>
      <p:pic>
        <p:nvPicPr>
          <p:cNvPr id="18" name="Picture 17" descr="A picture containing sky, outdoor, water, boat&#10;&#10;Description automatically generated">
            <a:extLst>
              <a:ext uri="{FF2B5EF4-FFF2-40B4-BE49-F238E27FC236}">
                <a16:creationId xmlns:a16="http://schemas.microsoft.com/office/drawing/2014/main" id="{08DD9D95-D3EF-6ABD-D06C-502E3954D7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971"/>
          <a:stretch/>
        </p:blipFill>
        <p:spPr>
          <a:xfrm>
            <a:off x="4173368" y="1"/>
            <a:ext cx="4983189" cy="3708914"/>
          </a:xfrm>
          <a:prstGeom prst="rect">
            <a:avLst/>
          </a:prstGeom>
        </p:spPr>
      </p:pic>
      <p:pic>
        <p:nvPicPr>
          <p:cNvPr id="12" name="Picture 11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27E17FD2-2ED7-886E-16EE-9876967570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8456" r="13323" b="-1"/>
          <a:stretch/>
        </p:blipFill>
        <p:spPr>
          <a:xfrm>
            <a:off x="8591407" y="-5"/>
            <a:ext cx="3600593" cy="3710692"/>
          </a:xfrm>
          <a:prstGeom prst="rect">
            <a:avLst/>
          </a:prstGeom>
        </p:spPr>
      </p:pic>
      <p:pic>
        <p:nvPicPr>
          <p:cNvPr id="10" name="Picture 9" descr="A picture containing building, sky, outdoor, boat&#10;&#10;Description automatically generated">
            <a:extLst>
              <a:ext uri="{FF2B5EF4-FFF2-40B4-BE49-F238E27FC236}">
                <a16:creationId xmlns:a16="http://schemas.microsoft.com/office/drawing/2014/main" id="{BABF1D95-6B03-646B-0176-2C7400BB4A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731" r="16541"/>
          <a:stretch/>
        </p:blipFill>
        <p:spPr>
          <a:xfrm>
            <a:off x="4169300" y="3710689"/>
            <a:ext cx="4422107" cy="3145536"/>
          </a:xfrm>
          <a:prstGeom prst="rect">
            <a:avLst/>
          </a:prstGeom>
        </p:spPr>
      </p:pic>
      <p:pic>
        <p:nvPicPr>
          <p:cNvPr id="21" name="Picture 20" descr="A picture containing building, outdoor, sky, street&#10;&#10;Description automatically generated">
            <a:extLst>
              <a:ext uri="{FF2B5EF4-FFF2-40B4-BE49-F238E27FC236}">
                <a16:creationId xmlns:a16="http://schemas.microsoft.com/office/drawing/2014/main" id="{438CCE68-C63D-D120-FA32-6B331BA3E8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31" r="8367"/>
          <a:stretch/>
        </p:blipFill>
        <p:spPr>
          <a:xfrm>
            <a:off x="8591407" y="3710691"/>
            <a:ext cx="3600593" cy="3147311"/>
          </a:xfrm>
          <a:prstGeom prst="rect">
            <a:avLst/>
          </a:prstGeom>
        </p:spPr>
      </p:pic>
      <p:sp>
        <p:nvSpPr>
          <p:cNvPr id="48" name="Rectangle 42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701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1407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B4456-F9F1-DC49-B3DE-9940D582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hr-HR">
                <a:latin typeface="Arial Narrow" panose="020B0604020202020204" pitchFamily="34" charset="0"/>
                <a:cs typeface="Arial Narrow" panose="020B0604020202020204" pitchFamily="34" charset="0"/>
              </a:rPr>
              <a:t>PREPORUKA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F410AE-5D62-EB44-DD1D-1DE4FA2C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534" r="23005" b="2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8BAF-C24F-D230-278D-EC10069E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3" y="2160016"/>
            <a:ext cx="7222777" cy="3926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izvrsna prometna povezanost Amsterdama s drugim gradovima                                                        &gt; vlakom &gt;&gt;&gt; kraći i poludnevni posjeti sveučilištima i kulturnim  i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povijesnim znamenitostima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u drugim gradovima </a:t>
            </a:r>
          </a:p>
          <a:p>
            <a:pPr marL="0" indent="0">
              <a:buNone/>
            </a:pP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                          (npr. u Haagu, </a:t>
            </a:r>
            <a:r>
              <a:rPr lang="hr-H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Delftu</a:t>
            </a: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hr-H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Utrechtu</a:t>
            </a: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hr-H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Haarlemu</a:t>
            </a:r>
            <a:r>
              <a:rPr lang="hr-HR" dirty="0">
                <a:latin typeface="Arial Narrow" panose="020B0604020202020204" pitchFamily="34" charset="0"/>
                <a:cs typeface="Arial Narrow" panose="020B0604020202020204" pitchFamily="34" charset="0"/>
              </a:rPr>
              <a:t> i dr.)</a:t>
            </a:r>
          </a:p>
        </p:txBody>
      </p:sp>
    </p:spTree>
    <p:extLst>
      <p:ext uri="{BB962C8B-B14F-4D97-AF65-F5344CB8AC3E}">
        <p14:creationId xmlns:p14="http://schemas.microsoft.com/office/powerpoint/2010/main" val="328246699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{9C9E6D4F-4499-0449-A508-2A81917D7F6F}tf10001119_mac</Template>
  <TotalTime>133</TotalTime>
  <Words>262</Words>
  <Application>Microsoft Macintosh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Neue Haas Grotesk Text Pro</vt:lpstr>
      <vt:lpstr>Wingdings</vt:lpstr>
      <vt:lpstr>InterweaveVTI</vt:lpstr>
      <vt:lpstr>izv. prof. dr. sc. Jagoda Granić    Kloveniersburgwal 48 1012 CX Amsterdam Faculty of Humanities  23/02/2020-29/02/2020 Teaching Staff Mobility</vt:lpstr>
      <vt:lpstr>PowerPoint Presentation</vt:lpstr>
      <vt:lpstr>PowerPoint Presentation</vt:lpstr>
      <vt:lpstr>PowerPoint Presentation</vt:lpstr>
      <vt:lpstr>KULTURNI PROGRAM </vt:lpstr>
      <vt:lpstr>PREPORUKA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Jagoda Granić    Faculty of Humanities  23/02/2020-29/02/2020 Teaching Staff Mobility</dc:title>
  <dc:creator>Jagoda Granić</dc:creator>
  <cp:lastModifiedBy>Jagoda Granić</cp:lastModifiedBy>
  <cp:revision>3</cp:revision>
  <dcterms:created xsi:type="dcterms:W3CDTF">2023-04-16T19:34:44Z</dcterms:created>
  <dcterms:modified xsi:type="dcterms:W3CDTF">2023-04-16T22:12:52Z</dcterms:modified>
</cp:coreProperties>
</file>