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45BB12-A8B9-0B94-3008-960C529FF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5BC759-6365-452E-C9ED-9B9831ADD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2F2563-CF9E-9BB8-0896-92016166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CA1D83-AAB3-8EAF-B559-E195E17F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0C9A65-3960-3F4A-7CBA-10B866C2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2F89C-F701-DB55-3E11-AE5028FC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06F53E-2C12-7C76-EDDA-060922D54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79EB91-1732-831A-56B2-7BCF6EBB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4574C-1868-AACA-D53C-06362D292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6978FE-C573-427A-AC70-FDCBAEFE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B41998-E52D-C4DD-B50D-B5AB1C84A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4DE308-E683-293D-F246-E5629790F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41310B-8BC1-4E07-DF5B-644E6ABC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3A2FB7-5EC3-BC6B-5F80-5F06CC94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B60C03-5D68-3F82-6456-C59D22ED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125587-CD2E-0655-1706-A78E506E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A6557C-0DBA-5FEC-F2CA-70BF8BA15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EDD680-5BEC-FF67-5F48-58065910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7915BB-9960-F895-E6F6-6A499E5C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6F505-08BE-BE99-4B13-7DA200F7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7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611C5-AE76-855C-122E-A450EBB1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E52B8E-A06D-1D55-3FE4-EA54FC4A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9D08C0-806F-D80F-D8D0-34A2B506D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BAF763-9600-2E79-9CE0-53672F47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C8C29B-DB61-FA64-DCAC-6A0A9E30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7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2D4B26-6346-D7B4-CEFC-DB01D421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A249A7-E2ED-061E-3560-DF90577E9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EE6E9E2-7DBB-0C14-5372-60D2FA986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5FF886F-14E5-F4A2-6E23-8008ECD7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014211-7822-CA6A-EB82-DD0C162E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47D9C9-FB3D-59B0-8170-A2EA175A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CADB4F-F7C7-EE20-1418-4514DE36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34193A-445F-5BC4-C3FB-A5CB69881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FCD6142-C5C0-AA2C-6258-6C30E0ACC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0294E3-C0DF-9533-7761-FC4EEE9BB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1FDF1B7-3475-26B6-7546-D08B436B7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723AE51-0DB6-A064-FA59-CF03E261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2BD114-EF49-9DB6-BE0B-7C1EC315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F51A699-78D2-B8DF-6BAB-6A1A16AF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5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D9940-FD2F-074C-D59E-C185E60C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6564874-505A-484A-7C34-F65BE09C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BF00DF1-2ACD-F80C-1A35-C2CB1BA3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43EBE8F-C2B7-561D-E285-F1C24118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5C1BD9-75EE-AB6D-FC33-E48F6C4D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A9C40-511A-D00A-E557-F53EC1603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4DAA21-9A3C-93EB-AFEB-D2421B96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513D22-E05E-3C0C-FB79-55A97410B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C721CA-0E4B-805D-5543-3B2AFA69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A1D2FF-0A82-1F1D-0B7E-B6E06BB34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4B9E5F-8397-6173-9095-A4A69BB7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CE8BA0-187B-C11A-A328-706578EF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0EC2F0-9AB3-67CF-7427-4E9B1BBD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5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3D7BB8-23F3-DF17-92C3-84A48F8E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502224C-998A-75D1-145B-6E1B068F4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205D82-5441-68FB-9D16-53B4CF8C9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1C835E-458D-8313-FEFD-339F6502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A49051-D3A4-09B6-0521-D7CD2C7D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0C6043-1EF6-8345-7CCA-9BC89C02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2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766B4DC-1132-34AE-1469-EF7E0278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65D78F-56AD-5D38-876D-AE22727B2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725EF3-B18C-4282-FC3E-7F02857F8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0B67-7D09-4295-AFA2-CF7A08B9FD0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32C028-9727-3B14-9137-BE2D141E4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04363B-6155-AA7C-1A4A-9A8A7F55B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xmlns="" id="{0E91F5CA-B392-444C-88E3-BF5BAAEBDE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xmlns="" id="{0459807F-B6FA-44D3-9A53-C55B6B5688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AADD6-1212-6881-B0FD-FD4780033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060" y="5279511"/>
            <a:ext cx="9681882" cy="739880"/>
          </a:xfrm>
        </p:spPr>
        <p:txBody>
          <a:bodyPr anchor="b">
            <a:normAutofit/>
          </a:bodyPr>
          <a:lstStyle/>
          <a:p>
            <a:r>
              <a:rPr lang="hr-HR" sz="3600" dirty="0">
                <a:solidFill>
                  <a:srgbClr val="B82B46"/>
                </a:solidFill>
              </a:rPr>
              <a:t>Krakow, Poljska</a:t>
            </a:r>
            <a:endParaRPr lang="en-US" sz="3600" dirty="0">
              <a:solidFill>
                <a:srgbClr val="B82B4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A93322-E02C-E1CF-5B5F-C0FACBB2E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6447" y="6019391"/>
            <a:ext cx="7315199" cy="365125"/>
          </a:xfrm>
        </p:spPr>
        <p:txBody>
          <a:bodyPr anchor="t">
            <a:noAutofit/>
          </a:bodyPr>
          <a:lstStyle/>
          <a:p>
            <a:r>
              <a:rPr lang="hr-H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Prof. dr. sc. Ivana Batarelo Kokić</a:t>
            </a:r>
          </a:p>
        </p:txBody>
      </p:sp>
      <p:pic>
        <p:nvPicPr>
          <p:cNvPr id="1026" name="Picture 2" descr="Wawel Hill and Castle">
            <a:extLst>
              <a:ext uri="{FF2B5EF4-FFF2-40B4-BE49-F238E27FC236}">
                <a16:creationId xmlns:a16="http://schemas.microsoft.com/office/drawing/2014/main" xmlns="" id="{C9823DA0-45FF-6246-362D-3D38E1FD6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53" b="15443"/>
          <a:stretch/>
        </p:blipFill>
        <p:spPr bwMode="auto"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47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D2AF4E-9A9A-9DE8-7132-349E93E2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2"/>
            <a:ext cx="4597747" cy="953594"/>
          </a:xfrm>
        </p:spPr>
        <p:txBody>
          <a:bodyPr anchor="b">
            <a:normAutofit/>
          </a:bodyPr>
          <a:lstStyle/>
          <a:p>
            <a:r>
              <a:rPr lang="hr-HR" sz="3200" dirty="0">
                <a:solidFill>
                  <a:srgbClr val="B82B46"/>
                </a:solidFill>
              </a:rPr>
              <a:t>Prihvatna ustanova</a:t>
            </a:r>
            <a:endParaRPr lang="en-US" sz="3200" dirty="0">
              <a:solidFill>
                <a:srgbClr val="B82B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E537A0-8BD7-C68D-4163-2F4B6BDA5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2" y="2051824"/>
            <a:ext cx="5219307" cy="39294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r-HR" sz="2000" dirty="0">
                <a:solidFill>
                  <a:srgbClr val="B82B46"/>
                </a:solidFill>
              </a:rPr>
              <a:t>Naziv ustanove: </a:t>
            </a:r>
            <a:r>
              <a:rPr lang="en-US" sz="2000" dirty="0"/>
              <a:t>Faculty of Social Sciences at the Pontifical University of John Paul II</a:t>
            </a:r>
            <a:r>
              <a:rPr lang="hr-HR" sz="2000" dirty="0"/>
              <a:t>, Krakow, Poljska.</a:t>
            </a:r>
          </a:p>
          <a:p>
            <a:pPr marL="0" indent="0">
              <a:buNone/>
            </a:pPr>
            <a:r>
              <a:rPr lang="hr-HR" sz="2000" dirty="0">
                <a:solidFill>
                  <a:srgbClr val="B82B46"/>
                </a:solidFill>
              </a:rPr>
              <a:t>Razdoblje mobilnosti:  </a:t>
            </a:r>
            <a:r>
              <a:rPr lang="hr-HR" sz="2000" dirty="0"/>
              <a:t>11. – 17. studeni 2024.</a:t>
            </a:r>
          </a:p>
          <a:p>
            <a:pPr marL="0" indent="0">
              <a:buNone/>
            </a:pPr>
            <a:r>
              <a:rPr lang="hr-HR" sz="2000" dirty="0">
                <a:solidFill>
                  <a:srgbClr val="B82B46"/>
                </a:solidFill>
              </a:rPr>
              <a:t>Vrsta mobilnosti:  </a:t>
            </a:r>
            <a:r>
              <a:rPr lang="hr-HR" sz="2000" dirty="0"/>
              <a:t>Staff mobility for teaching</a:t>
            </a:r>
          </a:p>
          <a:p>
            <a:pPr marL="0" indent="0">
              <a:buNone/>
            </a:pPr>
            <a:r>
              <a:rPr lang="hr-HR" sz="2000" dirty="0">
                <a:solidFill>
                  <a:srgbClr val="B82B46"/>
                </a:solidFill>
              </a:rPr>
              <a:t>Ime domaćina: </a:t>
            </a:r>
            <a:r>
              <a:rPr lang="es-ES" sz="2000" dirty="0">
                <a:solidFill>
                  <a:srgbClr val="B82B46"/>
                </a:solidFill>
              </a:rPr>
              <a:t> </a:t>
            </a:r>
            <a:endParaRPr lang="hr-HR" sz="2000" dirty="0">
              <a:solidFill>
                <a:srgbClr val="B82B46"/>
              </a:solidFill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fr. Grzegorz </a:t>
            </a:r>
            <a:r>
              <a:rPr lang="en-US" sz="2000" dirty="0" err="1">
                <a:latin typeface="Calibri" panose="020F0502020204030204" pitchFamily="34" charset="0"/>
              </a:rPr>
              <a:t>Godawa</a:t>
            </a:r>
            <a:r>
              <a:rPr lang="hr-HR" sz="2000" dirty="0">
                <a:latin typeface="Calibri" panose="020F0502020204030204" pitchFamily="34" charset="0"/>
              </a:rPr>
              <a:t>, PhD, Dean of </a:t>
            </a:r>
            <a:r>
              <a:rPr lang="en-US" sz="2000" dirty="0">
                <a:latin typeface="Calibri" panose="020F0502020204030204" pitchFamily="34" charset="0"/>
              </a:rPr>
              <a:t>Faculty of Social Sciences </a:t>
            </a:r>
            <a:endParaRPr lang="hr-H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000" dirty="0">
                <a:latin typeface="Calibri" panose="020F0502020204030204" pitchFamily="34" charset="0"/>
              </a:rPr>
              <a:t>T</a:t>
            </a:r>
            <a:r>
              <a:rPr lang="en-US" sz="2000" dirty="0" err="1">
                <a:latin typeface="Calibri" panose="020F0502020204030204" pitchFamily="34" charset="0"/>
              </a:rPr>
              <a:t>omasz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Kniaz</a:t>
            </a:r>
            <a:r>
              <a:rPr lang="en-US" sz="2000" dirty="0">
                <a:latin typeface="Calibri" panose="020F0502020204030204" pitchFamily="34" charset="0"/>
              </a:rPr>
              <a:t>, MA, Head of </a:t>
            </a:r>
            <a:r>
              <a:rPr lang="en-US" sz="2000" dirty="0"/>
              <a:t>the International Cooperation Office</a:t>
            </a:r>
            <a:r>
              <a:rPr lang="es-ES" sz="2000" dirty="0"/>
              <a:t/>
            </a:r>
            <a:br>
              <a:rPr lang="es-ES" sz="2000" dirty="0"/>
            </a:b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DE08F19-1AC4-A886-F9E4-37C0BDBB2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959" y="4016566"/>
            <a:ext cx="5319062" cy="1755289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1FD67D68-9B83-C338-8342-3348D8F223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1E397F34-6B84-0D3B-0F29-B1D134B3B8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9BD98075-BFC1-BE9C-7FB7-23FE55E433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072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227543-EC7D-F89F-65FA-6CB381B7E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380" y="741392"/>
            <a:ext cx="6705206" cy="819780"/>
          </a:xfrm>
        </p:spPr>
        <p:txBody>
          <a:bodyPr anchor="b">
            <a:normAutofit/>
          </a:bodyPr>
          <a:lstStyle/>
          <a:p>
            <a:r>
              <a:rPr lang="hr-HR" sz="3200" dirty="0">
                <a:solidFill>
                  <a:srgbClr val="B82B46"/>
                </a:solidFill>
              </a:rPr>
              <a:t>Sadržaj mobilnosti</a:t>
            </a:r>
            <a:endParaRPr lang="en-US" sz="3200" dirty="0">
              <a:solidFill>
                <a:srgbClr val="B82B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EFB737-DC69-06F0-440A-428EBD933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380" y="2377440"/>
            <a:ext cx="9233396" cy="3603868"/>
          </a:xfrm>
        </p:spPr>
        <p:txBody>
          <a:bodyPr anchor="t">
            <a:normAutofit/>
          </a:bodyPr>
          <a:lstStyle/>
          <a:p>
            <a:r>
              <a:rPr lang="hr-HR" sz="2400" dirty="0"/>
              <a:t>Predavanja za studente pedagogije:</a:t>
            </a:r>
          </a:p>
          <a:p>
            <a:pPr lvl="1"/>
            <a:r>
              <a:rPr lang="en-US" dirty="0"/>
              <a:t>Applications of the Positive-</a:t>
            </a:r>
            <a:r>
              <a:rPr lang="en-US" dirty="0" err="1"/>
              <a:t>Behaviour</a:t>
            </a:r>
            <a:r>
              <a:rPr lang="en-US" dirty="0"/>
              <a:t> Support Approach in Early Childhood, School, and Family Contexts (2 </a:t>
            </a:r>
            <a:r>
              <a:rPr lang="hr-HR" dirty="0"/>
              <a:t>sata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Universal Design for Learning and New Technologies (2 </a:t>
            </a:r>
            <a:r>
              <a:rPr lang="hr-HR" dirty="0"/>
              <a:t>sata</a:t>
            </a:r>
            <a:r>
              <a:rPr lang="en-US" dirty="0"/>
              <a:t>)</a:t>
            </a:r>
          </a:p>
          <a:p>
            <a:endParaRPr lang="hr-HR" sz="2400" dirty="0"/>
          </a:p>
          <a:p>
            <a:r>
              <a:rPr lang="hr-HR" sz="2400" dirty="0"/>
              <a:t>Planiranje buduće Erasmus+ suradnje.</a:t>
            </a:r>
          </a:p>
          <a:p>
            <a:r>
              <a:rPr lang="hr-HR" sz="2400" dirty="0"/>
              <a:t>Razmjena iskustava o provedbi i organizaciji visokoškolskih programa.</a:t>
            </a:r>
            <a:endParaRPr lang="en-US" sz="2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26D12BCC-61D9-328E-F085-BB357865E8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CE600A4-5138-6E7C-0A6C-3653FBD817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A4652843-24E8-329C-92EE-9B5CA2D4D4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786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E4EE3421-84DA-7A3B-43CD-56631FF6E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380" y="741391"/>
            <a:ext cx="6705206" cy="864385"/>
          </a:xfrm>
        </p:spPr>
        <p:txBody>
          <a:bodyPr anchor="b">
            <a:normAutofit/>
          </a:bodyPr>
          <a:lstStyle/>
          <a:p>
            <a:r>
              <a:rPr lang="hr-HR" sz="3200" dirty="0">
                <a:solidFill>
                  <a:srgbClr val="B82B46"/>
                </a:solidFill>
              </a:rPr>
              <a:t>Iskustvo s mobilnosti</a:t>
            </a:r>
            <a:endParaRPr lang="en-US" sz="3200" dirty="0">
              <a:solidFill>
                <a:srgbClr val="B82B46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06A3997-D9E8-1CE8-F40F-12FD7094F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379" y="2580640"/>
            <a:ext cx="9846713" cy="3400668"/>
          </a:xfrm>
        </p:spPr>
        <p:txBody>
          <a:bodyPr anchor="t">
            <a:normAutofit fontScale="92500"/>
          </a:bodyPr>
          <a:lstStyle/>
          <a:p>
            <a:r>
              <a:rPr lang="hr-HR" sz="2400"/>
              <a:t>održavanje predavanja </a:t>
            </a:r>
            <a:r>
              <a:rPr lang="hr-HR" sz="2400" dirty="0"/>
              <a:t>na studiju pedagogije;</a:t>
            </a:r>
          </a:p>
          <a:p>
            <a:r>
              <a:rPr lang="hr-HR" sz="2400" dirty="0"/>
              <a:t>ugodan radni ambijent;</a:t>
            </a:r>
          </a:p>
          <a:p>
            <a:r>
              <a:rPr lang="hr-HR" sz="2400" dirty="0"/>
              <a:t>analiza dosadašnjih i planiranje budućih suradnji;</a:t>
            </a:r>
          </a:p>
          <a:p>
            <a:r>
              <a:rPr lang="hr-HR" sz="2400" dirty="0"/>
              <a:t>razmjena istraživačkih iskustava i interesa;</a:t>
            </a:r>
          </a:p>
          <a:p>
            <a:r>
              <a:rPr lang="hr-HR" sz="2400" dirty="0">
                <a:latin typeface="Calibri" panose="020F0502020204030204" pitchFamily="34" charset="0"/>
              </a:rPr>
              <a:t>sastanak s </a:t>
            </a:r>
            <a:r>
              <a:rPr lang="en-US" sz="2400" dirty="0">
                <a:latin typeface="Calibri" panose="020F0502020204030204" pitchFamily="34" charset="0"/>
              </a:rPr>
              <a:t>fr. </a:t>
            </a:r>
            <a:r>
              <a:rPr lang="hr-HR" sz="2400" dirty="0">
                <a:latin typeface="Calibri" panose="020F0502020204030204" pitchFamily="34" charset="0"/>
              </a:rPr>
              <a:t>prof. dr. sc. </a:t>
            </a:r>
            <a:r>
              <a:rPr lang="en-US" sz="2400" dirty="0">
                <a:latin typeface="Calibri" panose="020F0502020204030204" pitchFamily="34" charset="0"/>
              </a:rPr>
              <a:t>Grzegorz </a:t>
            </a:r>
            <a:r>
              <a:rPr lang="en-US" sz="2400" dirty="0" err="1">
                <a:latin typeface="Calibri" panose="020F0502020204030204" pitchFamily="34" charset="0"/>
              </a:rPr>
              <a:t>Godawa</a:t>
            </a:r>
            <a:r>
              <a:rPr lang="hr-HR" sz="2400" dirty="0">
                <a:latin typeface="Calibri" panose="020F0502020204030204" pitchFamily="34" charset="0"/>
              </a:rPr>
              <a:t>, Dekanom Fakulteta društvenih znanosti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hr-HR" sz="2400" dirty="0">
              <a:latin typeface="Calibri" panose="020F0502020204030204" pitchFamily="34" charset="0"/>
            </a:endParaRPr>
          </a:p>
          <a:p>
            <a:r>
              <a:rPr lang="hr-HR" sz="2400" dirty="0">
                <a:latin typeface="Calibri" panose="020F0502020204030204" pitchFamily="34" charset="0"/>
              </a:rPr>
              <a:t>sastanak s dr. </a:t>
            </a:r>
            <a:r>
              <a:rPr lang="en-US" sz="2400" dirty="0">
                <a:latin typeface="Calibri" panose="020F0502020204030204" pitchFamily="34" charset="0"/>
              </a:rPr>
              <a:t>Paulin</a:t>
            </a:r>
            <a:r>
              <a:rPr lang="hr-HR" sz="2400" dirty="0">
                <a:latin typeface="Calibri" panose="020F0502020204030204" pitchFamily="34" charset="0"/>
              </a:rPr>
              <a:t>om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Rzewuck</a:t>
            </a:r>
            <a:r>
              <a:rPr lang="hr-HR" sz="2400" dirty="0">
                <a:latin typeface="Calibri" panose="020F0502020204030204" pitchFamily="34" charset="0"/>
              </a:rPr>
              <a:t>om i dr. Monikom </a:t>
            </a:r>
            <a:r>
              <a:rPr lang="en-US" sz="2400" dirty="0" err="1">
                <a:latin typeface="Calibri" panose="020F0502020204030204" pitchFamily="34" charset="0"/>
              </a:rPr>
              <a:t>Pyrczak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Piega</a:t>
            </a:r>
            <a:endParaRPr lang="hr-HR" sz="2400" dirty="0">
              <a:latin typeface="Calibri" panose="020F0502020204030204" pitchFamily="34" charset="0"/>
            </a:endParaRPr>
          </a:p>
          <a:p>
            <a:r>
              <a:rPr lang="hr-HR" sz="2400" dirty="0">
                <a:latin typeface="Calibri" panose="020F0502020204030204" pitchFamily="34" charset="0"/>
              </a:rPr>
              <a:t>sastanak s T</a:t>
            </a:r>
            <a:r>
              <a:rPr lang="en-US" sz="2400" dirty="0" err="1">
                <a:latin typeface="Calibri" panose="020F0502020204030204" pitchFamily="34" charset="0"/>
              </a:rPr>
              <a:t>omasz</a:t>
            </a:r>
            <a:r>
              <a:rPr lang="hr-HR" sz="2400" dirty="0">
                <a:latin typeface="Calibri" panose="020F0502020204030204" pitchFamily="34" charset="0"/>
              </a:rPr>
              <a:t>om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Kniaz</a:t>
            </a:r>
            <a:r>
              <a:rPr lang="hr-HR" sz="2400" dirty="0">
                <a:latin typeface="Calibri" panose="020F0502020204030204" pitchFamily="34" charset="0"/>
              </a:rPr>
              <a:t>om</a:t>
            </a:r>
            <a:r>
              <a:rPr lang="en-US" sz="2400" dirty="0">
                <a:latin typeface="Calibri" panose="020F0502020204030204" pitchFamily="34" charset="0"/>
              </a:rPr>
              <a:t>, MA, </a:t>
            </a:r>
            <a:r>
              <a:rPr lang="hr-HR" sz="2400" dirty="0">
                <a:latin typeface="Calibri" panose="020F0502020204030204" pitchFamily="34" charset="0"/>
              </a:rPr>
              <a:t>Voditeljem Ureda za međunarodnu suradnju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6D12BCC-61D9-328E-F085-BB357865E8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CE600A4-5138-6E7C-0A6C-3653FBD817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4652843-24E8-329C-92EE-9B5CA2D4D4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190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95892C-32CE-8086-3EDB-249E248C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741391"/>
            <a:ext cx="5479719" cy="920141"/>
          </a:xfrm>
        </p:spPr>
        <p:txBody>
          <a:bodyPr anchor="b">
            <a:normAutofit/>
          </a:bodyPr>
          <a:lstStyle/>
          <a:p>
            <a:r>
              <a:rPr lang="hr-HR" sz="3200" dirty="0">
                <a:solidFill>
                  <a:srgbClr val="B82B46"/>
                </a:solidFill>
              </a:rPr>
              <a:t>Preporuke</a:t>
            </a:r>
            <a:endParaRPr lang="en-US" sz="3200" dirty="0">
              <a:solidFill>
                <a:srgbClr val="B82B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FDA037-2191-017C-F13A-88C23C4ED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2" y="2152185"/>
            <a:ext cx="5780586" cy="4170555"/>
          </a:xfrm>
        </p:spPr>
        <p:txBody>
          <a:bodyPr anchor="t">
            <a:normAutofit/>
          </a:bodyPr>
          <a:lstStyle/>
          <a:p>
            <a:r>
              <a:rPr lang="hr-HR" sz="1800" dirty="0"/>
              <a:t>preporučuje se sudjelovati u Erasmus + mobilnosti s ciljem jačanja kompetencija i širenja mreže profesionalnih kontakata;</a:t>
            </a:r>
          </a:p>
          <a:p>
            <a:r>
              <a:rPr lang="hr-HR" sz="1800" dirty="0"/>
              <a:t>mogućnost održavanje nastave i izravne komunikacije sa studentima;</a:t>
            </a:r>
          </a:p>
          <a:p>
            <a:r>
              <a:rPr lang="hr-HR" sz="1800" dirty="0"/>
              <a:t>potrebno se na vrijeme informirati o smještaju;</a:t>
            </a:r>
          </a:p>
          <a:p>
            <a:r>
              <a:rPr lang="hr-HR" sz="1800" dirty="0"/>
              <a:t>Iskoristiti mogućnost obilaska turističkih znamenitosti Krakowa i okolice;</a:t>
            </a:r>
          </a:p>
          <a:p>
            <a:r>
              <a:rPr lang="hr-HR" sz="1800" dirty="0"/>
              <a:t>biti spreman/spremna na potpunu fleksibilnost tijekom trajanja mobilnosti u pogledu sudjeovanja u dodatnim aktivnostima u prihvatnoj ustanovi.</a:t>
            </a:r>
          </a:p>
          <a:p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4AAA278-EF3B-BDF1-D82D-143E063B04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792" r="1" b="1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8CE57D37-C2D0-066B-1AE3-6F4244344F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A24DCA44-89CF-872A-903F-96C50780EA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4B0CC4F5-AC85-FFFA-7EB5-33C4FCE90A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402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266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Krakow, Poljska</vt:lpstr>
      <vt:lpstr>Prihvatna ustanova</vt:lpstr>
      <vt:lpstr>Sadržaj mobilnosti</vt:lpstr>
      <vt:lpstr>Iskustvo s mobilnosti</vt:lpstr>
      <vt:lpstr>Preporuke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 Batarelo Kokić</dc:creator>
  <cp:lastModifiedBy>recenzent</cp:lastModifiedBy>
  <cp:revision>11</cp:revision>
  <dcterms:created xsi:type="dcterms:W3CDTF">2023-10-27T19:07:37Z</dcterms:created>
  <dcterms:modified xsi:type="dcterms:W3CDTF">2024-11-18T19:04:18Z</dcterms:modified>
</cp:coreProperties>
</file>