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5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51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B30CB-C296-45A4-BDC3-165655AD894F}" type="datetimeFigureOut">
              <a:rPr lang="hr-HR" smtClean="0"/>
              <a:t>20.5.2025.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C4995-45DB-4549-B530-77F59F04B350}" type="slidenum">
              <a:rPr lang="hr-HR" smtClean="0"/>
              <a:t>‹#›</a:t>
            </a:fld>
            <a:endParaRPr lang="hr-H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2096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B30CB-C296-45A4-BDC3-165655AD894F}" type="datetimeFigureOut">
              <a:rPr lang="hr-HR" smtClean="0"/>
              <a:t>20.5.2025.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C4995-45DB-4549-B530-77F59F04B35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941950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B30CB-C296-45A4-BDC3-165655AD894F}" type="datetimeFigureOut">
              <a:rPr lang="hr-HR" smtClean="0"/>
              <a:t>20.5.2025.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C4995-45DB-4549-B530-77F59F04B35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633945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B30CB-C296-45A4-BDC3-165655AD894F}" type="datetimeFigureOut">
              <a:rPr lang="hr-HR" smtClean="0"/>
              <a:t>20.5.2025.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C4995-45DB-4549-B530-77F59F04B35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883200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aglavlje sekcij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B30CB-C296-45A4-BDC3-165655AD894F}" type="datetimeFigureOut">
              <a:rPr lang="hr-HR" smtClean="0"/>
              <a:t>20.5.2025.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C4995-45DB-4549-B530-77F59F04B350}" type="slidenum">
              <a:rPr lang="hr-HR" smtClean="0"/>
              <a:t>‹#›</a:t>
            </a:fld>
            <a:endParaRPr lang="hr-H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58960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B30CB-C296-45A4-BDC3-165655AD894F}" type="datetimeFigureOut">
              <a:rPr lang="hr-HR" smtClean="0"/>
              <a:t>20.5.2025.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C4995-45DB-4549-B530-77F59F04B35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490513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B30CB-C296-45A4-BDC3-165655AD894F}" type="datetimeFigureOut">
              <a:rPr lang="hr-HR" smtClean="0"/>
              <a:t>20.5.2025.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C4995-45DB-4549-B530-77F59F04B35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713029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B30CB-C296-45A4-BDC3-165655AD894F}" type="datetimeFigureOut">
              <a:rPr lang="hr-HR" smtClean="0"/>
              <a:t>20.5.2025.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C4995-45DB-4549-B530-77F59F04B35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085733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B30CB-C296-45A4-BDC3-165655AD894F}" type="datetimeFigureOut">
              <a:rPr lang="hr-HR" smtClean="0"/>
              <a:t>20.5.2025.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C4995-45DB-4549-B530-77F59F04B35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488123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49CB30CB-C296-45A4-BDC3-165655AD894F}" type="datetimeFigureOut">
              <a:rPr lang="hr-HR" smtClean="0"/>
              <a:t>20.5.2025.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4BC4995-45DB-4549-B530-77F59F04B35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417739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B30CB-C296-45A4-BDC3-165655AD894F}" type="datetimeFigureOut">
              <a:rPr lang="hr-HR" smtClean="0"/>
              <a:t>20.5.2025.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C4995-45DB-4549-B530-77F59F04B35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518273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49CB30CB-C296-45A4-BDC3-165655AD894F}" type="datetimeFigureOut">
              <a:rPr lang="hr-HR" smtClean="0"/>
              <a:t>20.5.2025.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04BC4995-45DB-4549-B530-77F59F04B350}" type="slidenum">
              <a:rPr lang="hr-HR" smtClean="0"/>
              <a:t>‹#›</a:t>
            </a:fld>
            <a:endParaRPr lang="hr-HR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529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747C30A-B937-47F6-A149-3D49F3EDC8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84669" y="2099733"/>
            <a:ext cx="8495944" cy="2677648"/>
          </a:xfrm>
        </p:spPr>
        <p:txBody>
          <a:bodyPr/>
          <a:lstStyle/>
          <a:p>
            <a:r>
              <a:rPr lang="hr-HR" sz="3200" dirty="0"/>
              <a:t>ERASMUS+ mobilnost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EC20BA69-5078-4136-A248-03C25E825B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84669" y="4778966"/>
            <a:ext cx="7766936" cy="1096899"/>
          </a:xfrm>
        </p:spPr>
        <p:txBody>
          <a:bodyPr>
            <a:normAutofit fontScale="77500" lnSpcReduction="20000"/>
          </a:bodyPr>
          <a:lstStyle/>
          <a:p>
            <a:r>
              <a:rPr lang="hr-HR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JELENA ŽERAVICA</a:t>
            </a:r>
          </a:p>
          <a:p>
            <a:r>
              <a:rPr lang="hr-HR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Universita</a:t>
            </a:r>
            <a:r>
              <a:rPr lang="hr-HR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hr-HR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degli</a:t>
            </a:r>
            <a:r>
              <a:rPr lang="hr-HR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hr-HR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Studi</a:t>
            </a:r>
            <a:r>
              <a:rPr lang="hr-HR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di Napoli </a:t>
            </a:r>
            <a:r>
              <a:rPr lang="hr-HR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Parthenope</a:t>
            </a:r>
            <a:endParaRPr lang="hr-HR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r>
              <a:rPr lang="hr-HR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13.5.-17.5.2025.</a:t>
            </a:r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2130735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0128C50-AEE7-4359-981E-AB1A557E07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6134" y="448733"/>
            <a:ext cx="8596668" cy="1320800"/>
          </a:xfrm>
        </p:spPr>
        <p:txBody>
          <a:bodyPr>
            <a:normAutofit/>
          </a:bodyPr>
          <a:lstStyle/>
          <a:p>
            <a:r>
              <a:rPr lang="hr-HR" sz="2000" dirty="0"/>
              <a:t>UNIVERSITA DEGLI STUDI DI NAPOLI PARTHENOPE</a:t>
            </a:r>
            <a:br>
              <a:rPr lang="hr-HR" sz="2000" dirty="0"/>
            </a:br>
            <a:r>
              <a:rPr lang="hr-HR" sz="1400" dirty="0">
                <a:solidFill>
                  <a:schemeClr val="tx1"/>
                </a:solidFill>
              </a:rPr>
              <a:t>Via </a:t>
            </a:r>
            <a:r>
              <a:rPr lang="hr-HR" sz="1400" dirty="0" err="1">
                <a:solidFill>
                  <a:schemeClr val="tx1"/>
                </a:solidFill>
              </a:rPr>
              <a:t>Amm</a:t>
            </a:r>
            <a:r>
              <a:rPr lang="hr-HR" sz="1400" dirty="0">
                <a:solidFill>
                  <a:schemeClr val="tx1"/>
                </a:solidFill>
              </a:rPr>
              <a:t>. F. </a:t>
            </a:r>
            <a:r>
              <a:rPr lang="hr-HR" sz="1400" dirty="0" err="1">
                <a:solidFill>
                  <a:schemeClr val="tx1"/>
                </a:solidFill>
              </a:rPr>
              <a:t>Acton</a:t>
            </a:r>
            <a:r>
              <a:rPr lang="hr-HR" sz="1400" dirty="0">
                <a:solidFill>
                  <a:schemeClr val="tx1"/>
                </a:solidFill>
              </a:rPr>
              <a:t> 38, 80133 Napoli</a:t>
            </a:r>
            <a:br>
              <a:rPr lang="hr-HR" sz="2000" dirty="0"/>
            </a:br>
            <a:br>
              <a:rPr lang="hr-HR" sz="2000" dirty="0"/>
            </a:br>
            <a:endParaRPr lang="hr-HR" sz="2000" dirty="0"/>
          </a:p>
        </p:txBody>
      </p:sp>
      <p:pic>
        <p:nvPicPr>
          <p:cNvPr id="5" name="Rezervirano mjesto sadržaja 4">
            <a:extLst>
              <a:ext uri="{FF2B5EF4-FFF2-40B4-BE49-F238E27FC236}">
                <a16:creationId xmlns:a16="http://schemas.microsoft.com/office/drawing/2014/main" id="{9A05EEF2-91F3-441D-8FDC-0C9193128F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6522" y="1769533"/>
            <a:ext cx="2251662" cy="3881437"/>
          </a:xfrm>
        </p:spPr>
      </p:pic>
    </p:spTree>
    <p:extLst>
      <p:ext uri="{BB962C8B-B14F-4D97-AF65-F5344CB8AC3E}">
        <p14:creationId xmlns:p14="http://schemas.microsoft.com/office/powerpoint/2010/main" val="5678042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65622CD-7BEA-4779-A5AB-4A40B93078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870" y="1693333"/>
            <a:ext cx="4291955" cy="3801534"/>
          </a:xfrm>
        </p:spPr>
        <p:txBody>
          <a:bodyPr>
            <a:normAutofit/>
          </a:bodyPr>
          <a:lstStyle/>
          <a:p>
            <a:r>
              <a:rPr lang="hr-HR" sz="1400" dirty="0">
                <a:solidFill>
                  <a:schemeClr val="tx1"/>
                </a:solidFill>
              </a:rPr>
              <a:t>Domaćin:</a:t>
            </a:r>
            <a:br>
              <a:rPr lang="hr-HR" sz="1400" dirty="0">
                <a:solidFill>
                  <a:schemeClr val="tx1"/>
                </a:solidFill>
              </a:rPr>
            </a:br>
            <a:endParaRPr lang="hr-HR" sz="1400" dirty="0">
              <a:solidFill>
                <a:schemeClr val="tx1"/>
              </a:solidFill>
            </a:endParaRPr>
          </a:p>
        </p:txBody>
      </p:sp>
      <p:pic>
        <p:nvPicPr>
          <p:cNvPr id="10" name="Rezervirano mjesto slike 9">
            <a:extLst>
              <a:ext uri="{FF2B5EF4-FFF2-40B4-BE49-F238E27FC236}">
                <a16:creationId xmlns:a16="http://schemas.microsoft.com/office/drawing/2014/main" id="{CF80E03E-123A-4BD3-990E-999E13601D81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651" b="21651"/>
          <a:stretch>
            <a:fillRect/>
          </a:stretch>
        </p:blipFill>
        <p:spPr/>
      </p:pic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9749A565-509A-4B58-98DA-43460228E2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1870" y="5358282"/>
            <a:ext cx="12820650" cy="3263680"/>
          </a:xfrm>
        </p:spPr>
        <p:txBody>
          <a:bodyPr/>
          <a:lstStyle/>
          <a:p>
            <a:r>
              <a:rPr lang="hr-HR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Virginia </a:t>
            </a:r>
            <a:r>
              <a:rPr lang="hr-HR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Formisano</a:t>
            </a:r>
            <a:r>
              <a:rPr lang="hr-HR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, voditeljica Ureda za međunarodnu suradnju</a:t>
            </a:r>
          </a:p>
          <a:p>
            <a:r>
              <a:rPr lang="hr-HR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Kontakt e-mail: internazionale.lingue@uniparthenope.it</a:t>
            </a:r>
          </a:p>
        </p:txBody>
      </p:sp>
    </p:spTree>
    <p:extLst>
      <p:ext uri="{BB962C8B-B14F-4D97-AF65-F5344CB8AC3E}">
        <p14:creationId xmlns:p14="http://schemas.microsoft.com/office/powerpoint/2010/main" val="25999450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3736202-411C-44CD-B121-927AF1C1A6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6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Svrha mobilnosti: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6DB9D8BC-DF66-4E40-9746-0D752FAB59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- upoznavanje s kolegama iz Ureda za međunarodnu suradnju i SEA-EU Alijanse</a:t>
            </a:r>
          </a:p>
          <a:p>
            <a:r>
              <a:rPr lang="hr-HR" dirty="0"/>
              <a:t>- razmjena iskustva s kolegama o procesu i načinu distribucije dokumenata po službama</a:t>
            </a:r>
          </a:p>
          <a:p>
            <a:endParaRPr lang="hr-HR" dirty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85350C22-A695-4745-B3EE-9ACD64C40E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4365" y="2834639"/>
            <a:ext cx="2581836" cy="3429001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E4C85E25-44BD-48E2-9592-C179379F72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3727" y="2864273"/>
            <a:ext cx="6035808" cy="3202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7338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B4FC93E-C3D0-4281-8204-D0165C012D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7401" y="-288499"/>
            <a:ext cx="10080413" cy="1931664"/>
          </a:xfrm>
        </p:spPr>
        <p:txBody>
          <a:bodyPr>
            <a:normAutofit/>
          </a:bodyPr>
          <a:lstStyle/>
          <a:p>
            <a:r>
              <a:rPr lang="hr-HR" sz="16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Preporuke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33146553-4C12-4677-B7CA-F25CF3A9B2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7401" y="1862667"/>
            <a:ext cx="10337800" cy="2975186"/>
          </a:xfrm>
        </p:spPr>
        <p:txBody>
          <a:bodyPr>
            <a:noAutofit/>
          </a:bodyPr>
          <a:lstStyle/>
          <a:p>
            <a:r>
              <a:rPr lang="hr-HR" sz="900" dirty="0"/>
              <a:t>- na vrijeme kupiti zrakoplovne karte jer se mogu kupiti po maloj cijeni</a:t>
            </a:r>
          </a:p>
          <a:p>
            <a:r>
              <a:rPr lang="hr-HR" sz="900" dirty="0"/>
              <a:t>- Napulj je vrlo dobro povezan vlakom s obližnjim mjestima pa preporučam posjet </a:t>
            </a:r>
            <a:r>
              <a:rPr lang="hr-HR" sz="900" dirty="0" err="1"/>
              <a:t>Pompeima</a:t>
            </a:r>
            <a:r>
              <a:rPr lang="hr-HR" sz="900" dirty="0"/>
              <a:t> i Vezuvu</a:t>
            </a:r>
          </a:p>
          <a:p>
            <a:r>
              <a:rPr lang="hr-HR" sz="900" dirty="0"/>
              <a:t>- trajektom do nekih od obližnjih otoka, preporučam Capri</a:t>
            </a:r>
          </a:p>
          <a:p>
            <a:r>
              <a:rPr lang="hr-HR" sz="16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Što posjetiti u Napulju?</a:t>
            </a:r>
          </a:p>
          <a:p>
            <a:r>
              <a:rPr lang="hr-HR" sz="900" dirty="0"/>
              <a:t>- </a:t>
            </a:r>
            <a:r>
              <a:rPr lang="hr-HR" sz="900" i="0" dirty="0">
                <a:solidFill>
                  <a:srgbClr val="313131"/>
                </a:solidFill>
                <a:effectLst/>
              </a:rPr>
              <a:t>Castel </a:t>
            </a:r>
            <a:r>
              <a:rPr lang="hr-HR" sz="900" i="0" dirty="0" err="1">
                <a:solidFill>
                  <a:srgbClr val="313131"/>
                </a:solidFill>
                <a:effectLst/>
              </a:rPr>
              <a:t>dell’Ovo</a:t>
            </a:r>
            <a:endParaRPr lang="hr-HR" sz="900" i="0" dirty="0">
              <a:solidFill>
                <a:srgbClr val="313131"/>
              </a:solidFill>
              <a:effectLst/>
            </a:endParaRPr>
          </a:p>
          <a:p>
            <a:r>
              <a:rPr lang="hr-HR" sz="900" dirty="0"/>
              <a:t>- </a:t>
            </a:r>
            <a:r>
              <a:rPr lang="hr-HR" sz="900" i="0" dirty="0" err="1">
                <a:solidFill>
                  <a:srgbClr val="313131"/>
                </a:solidFill>
                <a:effectLst/>
              </a:rPr>
              <a:t>Centro</a:t>
            </a:r>
            <a:r>
              <a:rPr lang="hr-HR" sz="900" i="0" dirty="0">
                <a:solidFill>
                  <a:srgbClr val="313131"/>
                </a:solidFill>
                <a:effectLst/>
              </a:rPr>
              <a:t> </a:t>
            </a:r>
            <a:r>
              <a:rPr lang="hr-HR" sz="900" i="0" dirty="0" err="1">
                <a:solidFill>
                  <a:srgbClr val="313131"/>
                </a:solidFill>
                <a:effectLst/>
              </a:rPr>
              <a:t>Storico</a:t>
            </a:r>
            <a:endParaRPr lang="hr-HR" sz="900" i="0" dirty="0">
              <a:solidFill>
                <a:srgbClr val="313131"/>
              </a:solidFill>
              <a:effectLst/>
            </a:endParaRPr>
          </a:p>
          <a:p>
            <a:r>
              <a:rPr lang="hr-HR" sz="900" dirty="0"/>
              <a:t>- </a:t>
            </a:r>
            <a:r>
              <a:rPr lang="hr-HR" sz="900" i="0" dirty="0">
                <a:solidFill>
                  <a:srgbClr val="313131"/>
                </a:solidFill>
                <a:effectLst/>
              </a:rPr>
              <a:t>Napuljska podzemlja (Napoli </a:t>
            </a:r>
            <a:r>
              <a:rPr lang="hr-HR" sz="900" i="0" dirty="0" err="1">
                <a:solidFill>
                  <a:srgbClr val="313131"/>
                </a:solidFill>
                <a:effectLst/>
              </a:rPr>
              <a:t>Sotterranea</a:t>
            </a:r>
            <a:r>
              <a:rPr lang="hr-HR" sz="900" i="0" dirty="0">
                <a:solidFill>
                  <a:srgbClr val="313131"/>
                </a:solidFill>
                <a:effectLst/>
              </a:rPr>
              <a:t>)</a:t>
            </a:r>
          </a:p>
          <a:p>
            <a:r>
              <a:rPr lang="hr-HR" sz="900" dirty="0">
                <a:solidFill>
                  <a:srgbClr val="313131"/>
                </a:solidFill>
              </a:rPr>
              <a:t>- </a:t>
            </a:r>
            <a:r>
              <a:rPr lang="hr-HR" sz="900" i="0" dirty="0" err="1">
                <a:solidFill>
                  <a:srgbClr val="313131"/>
                </a:solidFill>
                <a:effectLst/>
              </a:rPr>
              <a:t>Piazza</a:t>
            </a:r>
            <a:r>
              <a:rPr lang="hr-HR" sz="900" i="0" dirty="0">
                <a:solidFill>
                  <a:srgbClr val="313131"/>
                </a:solidFill>
                <a:effectLst/>
              </a:rPr>
              <a:t> del </a:t>
            </a:r>
            <a:r>
              <a:rPr lang="hr-HR" sz="900" i="0" dirty="0" err="1">
                <a:solidFill>
                  <a:srgbClr val="313131"/>
                </a:solidFill>
                <a:effectLst/>
              </a:rPr>
              <a:t>Plebiscito</a:t>
            </a:r>
            <a:endParaRPr lang="hr-HR" sz="900" i="0" dirty="0">
              <a:solidFill>
                <a:srgbClr val="313131"/>
              </a:solidFill>
              <a:effectLst/>
            </a:endParaRPr>
          </a:p>
          <a:p>
            <a:r>
              <a:rPr lang="hr-HR" sz="900" dirty="0">
                <a:solidFill>
                  <a:srgbClr val="313131"/>
                </a:solidFill>
              </a:rPr>
              <a:t>- </a:t>
            </a:r>
            <a:r>
              <a:rPr lang="it-IT" sz="900" i="0" dirty="0">
                <a:solidFill>
                  <a:srgbClr val="313131"/>
                </a:solidFill>
                <a:effectLst/>
              </a:rPr>
              <a:t> Museo Archeologico Nazionale di Napoli</a:t>
            </a:r>
            <a:endParaRPr lang="hr-HR" sz="900" i="0" dirty="0">
              <a:solidFill>
                <a:srgbClr val="313131"/>
              </a:solidFill>
              <a:effectLst/>
            </a:endParaRPr>
          </a:p>
          <a:p>
            <a:r>
              <a:rPr lang="hr-HR" sz="900" dirty="0">
                <a:solidFill>
                  <a:srgbClr val="313131"/>
                </a:solidFill>
              </a:rPr>
              <a:t>- </a:t>
            </a:r>
            <a:r>
              <a:rPr lang="hr-HR" sz="900" i="0" dirty="0">
                <a:solidFill>
                  <a:srgbClr val="0B0B09"/>
                </a:solidFill>
                <a:effectLst/>
              </a:rPr>
              <a:t>Castel Nuovo</a:t>
            </a:r>
            <a:endParaRPr lang="it-IT" sz="900" i="0" dirty="0">
              <a:solidFill>
                <a:srgbClr val="313131"/>
              </a:solidFill>
              <a:effectLst/>
            </a:endParaRPr>
          </a:p>
          <a:p>
            <a:endParaRPr lang="hr-HR" sz="900" b="1" i="0" dirty="0">
              <a:solidFill>
                <a:srgbClr val="313131"/>
              </a:solidFill>
              <a:effectLst/>
              <a:latin typeface="Rufina"/>
            </a:endParaRPr>
          </a:p>
          <a:p>
            <a:endParaRPr lang="hr-HR" sz="900" b="1" i="0" dirty="0">
              <a:solidFill>
                <a:srgbClr val="313131"/>
              </a:solidFill>
              <a:effectLst/>
              <a:latin typeface="Rufina"/>
            </a:endParaRPr>
          </a:p>
          <a:p>
            <a:endParaRPr lang="hr-HR" sz="900" b="1" i="0" dirty="0">
              <a:solidFill>
                <a:srgbClr val="313131"/>
              </a:solidFill>
              <a:effectLst/>
              <a:latin typeface="Rufina"/>
            </a:endParaRPr>
          </a:p>
          <a:p>
            <a:endParaRPr lang="hr-HR" sz="900" dirty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581F2E64-DC61-489E-BBCE-1C5E71099F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4662" y="601133"/>
            <a:ext cx="5163671" cy="5579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444174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ktiva">
  <a:themeElements>
    <a:clrScheme name="Retrospektiva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ktiv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73</TotalTime>
  <Words>154</Words>
  <Application>Microsoft Office PowerPoint</Application>
  <PresentationFormat>Široki zaslon</PresentationFormat>
  <Paragraphs>29</Paragraphs>
  <Slides>5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5</vt:i4>
      </vt:variant>
    </vt:vector>
  </HeadingPairs>
  <TitlesOfParts>
    <vt:vector size="9" baseType="lpstr">
      <vt:lpstr>Calibri</vt:lpstr>
      <vt:lpstr>Calibri Light</vt:lpstr>
      <vt:lpstr>Rufina</vt:lpstr>
      <vt:lpstr>Retrospektiva</vt:lpstr>
      <vt:lpstr>ERASMUS+ mobilnost</vt:lpstr>
      <vt:lpstr>UNIVERSITA DEGLI STUDI DI NAPOLI PARTHENOPE Via Amm. F. Acton 38, 80133 Napoli  </vt:lpstr>
      <vt:lpstr>Domaćin: </vt:lpstr>
      <vt:lpstr>Svrha mobilnosti:</vt:lpstr>
      <vt:lpstr>Preporuke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ERASMUS+ mobilnost</dc:title>
  <dc:creator>korisnik</dc:creator>
  <cp:lastModifiedBy>korisnik</cp:lastModifiedBy>
  <cp:revision>8</cp:revision>
  <dcterms:created xsi:type="dcterms:W3CDTF">2025-05-20T07:47:04Z</dcterms:created>
  <dcterms:modified xsi:type="dcterms:W3CDTF">2025-05-20T09:01:17Z</dcterms:modified>
</cp:coreProperties>
</file>