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75" r:id="rId5"/>
    <p:sldId id="260" r:id="rId6"/>
    <p:sldId id="279" r:id="rId7"/>
    <p:sldId id="281" r:id="rId8"/>
    <p:sldId id="28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0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8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65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41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6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46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5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0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0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4AD8-B80D-4CD0-A703-5A425A64EB7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+ logo.jpg">
            <a:extLst>
              <a:ext uri="{FF2B5EF4-FFF2-40B4-BE49-F238E27FC236}">
                <a16:creationId xmlns:a16="http://schemas.microsoft.com/office/drawing/2014/main" id="{73D09111-E2FE-CB22-F10B-AA66E51B4E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0408" y="86152"/>
            <a:ext cx="4289195" cy="782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73F0F-15D6-73C3-DA16-B9F9FBCB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19" y="981325"/>
            <a:ext cx="1628649" cy="1415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1657C-A66D-8216-D8FC-443FB35C1F1B}"/>
              </a:ext>
            </a:extLst>
          </p:cNvPr>
          <p:cNvSpPr txBox="1"/>
          <p:nvPr/>
        </p:nvSpPr>
        <p:spPr>
          <a:xfrm>
            <a:off x="900260" y="2842259"/>
            <a:ext cx="7343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Realizacija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ERASMUS+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mobilnosti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za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nastavno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osoblje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endParaRPr lang="hr-HR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Department of Social &amp; Educational Policy University of Peloponnese</a:t>
            </a:r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, Grčka</a:t>
            </a:r>
            <a:endParaRPr lang="en-GB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856DA-A0E9-B206-B87F-5DA188F35F60}"/>
              </a:ext>
            </a:extLst>
          </p:cNvPr>
          <p:cNvSpPr txBox="1"/>
          <p:nvPr/>
        </p:nvSpPr>
        <p:spPr>
          <a:xfrm>
            <a:off x="1763207" y="4676346"/>
            <a:ext cx="520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dr.</a:t>
            </a:r>
            <a:r>
              <a:rPr lang="en-GB" sz="2400" dirty="0"/>
              <a:t> sc. Marita </a:t>
            </a:r>
            <a:r>
              <a:rPr lang="en-GB" sz="2400" dirty="0" err="1"/>
              <a:t>Brčić</a:t>
            </a:r>
            <a:r>
              <a:rPr lang="en-GB" sz="2400" dirty="0"/>
              <a:t> </a:t>
            </a:r>
            <a:r>
              <a:rPr lang="en-GB" sz="2400" dirty="0" err="1"/>
              <a:t>Kuljiš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6BF19-5D5A-6FDD-74FA-639FB5B5F69F}"/>
              </a:ext>
            </a:extLst>
          </p:cNvPr>
          <p:cNvSpPr txBox="1"/>
          <p:nvPr/>
        </p:nvSpPr>
        <p:spPr>
          <a:xfrm>
            <a:off x="2969991" y="6026103"/>
            <a:ext cx="35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/>
              <a:t>28</a:t>
            </a:r>
            <a:r>
              <a:rPr lang="en-GB" dirty="0"/>
              <a:t>. </a:t>
            </a:r>
            <a:r>
              <a:rPr lang="en-GB" dirty="0" err="1"/>
              <a:t>listopada</a:t>
            </a:r>
            <a:r>
              <a:rPr lang="en-GB" dirty="0"/>
              <a:t> – </a:t>
            </a:r>
            <a:r>
              <a:rPr lang="hr-HR" dirty="0"/>
              <a:t>01</a:t>
            </a:r>
            <a:r>
              <a:rPr lang="en-GB" dirty="0"/>
              <a:t>. </a:t>
            </a:r>
            <a:r>
              <a:rPr lang="hr-HR" dirty="0"/>
              <a:t>studenoga</a:t>
            </a:r>
            <a:r>
              <a:rPr lang="en-GB" dirty="0"/>
              <a:t> 202</a:t>
            </a:r>
            <a:r>
              <a:rPr lang="hr-HR" dirty="0"/>
              <a:t>4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39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2F84C04-95B2-3964-24FC-A6CAB07158ED}"/>
              </a:ext>
            </a:extLst>
          </p:cNvPr>
          <p:cNvSpPr txBox="1"/>
          <p:nvPr/>
        </p:nvSpPr>
        <p:spPr>
          <a:xfrm>
            <a:off x="452285" y="5740794"/>
            <a:ext cx="540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ADRESA:</a:t>
            </a:r>
            <a:r>
              <a:rPr lang="pl-PL" dirty="0"/>
              <a:t> Damaskinou kai</a:t>
            </a:r>
            <a:br>
              <a:rPr lang="pl-PL" dirty="0"/>
            </a:br>
            <a:r>
              <a:rPr lang="pl-PL" dirty="0"/>
              <a:t>Kolokotroni, GR-20100 Corinth</a:t>
            </a:r>
            <a:endParaRPr lang="nb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F3126-6FAE-4957-8658-3A8DBE1D3979}"/>
              </a:ext>
            </a:extLst>
          </p:cNvPr>
          <p:cNvSpPr/>
          <p:nvPr/>
        </p:nvSpPr>
        <p:spPr>
          <a:xfrm>
            <a:off x="599440" y="147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Department of Social &amp; Educational Policy University of Peloponnese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, Grčka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Opis fotografije nije dostupan.">
            <a:extLst>
              <a:ext uri="{FF2B5EF4-FFF2-40B4-BE49-F238E27FC236}">
                <a16:creationId xmlns:a16="http://schemas.microsoft.com/office/drawing/2014/main" id="{478EAA8E-5AB9-48A3-9579-473C20F5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04925"/>
            <a:ext cx="90424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1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427664-7F4E-497F-B399-B3A768379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360"/>
            <a:ext cx="8717280" cy="411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9350CD-616A-4BD7-9804-2E8210B5D2F1}"/>
              </a:ext>
            </a:extLst>
          </p:cNvPr>
          <p:cNvSpPr/>
          <p:nvPr/>
        </p:nvSpPr>
        <p:spPr>
          <a:xfrm>
            <a:off x="772160" y="3016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Department of Social &amp; Educational Policy University of Peloponnese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, Grčka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5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E1F6B-511E-2734-F45F-B9A7F050F086}"/>
              </a:ext>
            </a:extLst>
          </p:cNvPr>
          <p:cNvSpPr txBox="1"/>
          <p:nvPr/>
        </p:nvSpPr>
        <p:spPr>
          <a:xfrm>
            <a:off x="44245" y="0"/>
            <a:ext cx="905551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4400" b="1" dirty="0">
                <a:latin typeface="+mj-lt"/>
              </a:rPr>
              <a:t>Department </a:t>
            </a:r>
            <a:r>
              <a:rPr lang="hr-HR" sz="4400" b="1" dirty="0" err="1">
                <a:latin typeface="+mj-lt"/>
              </a:rPr>
              <a:t>of</a:t>
            </a:r>
            <a:r>
              <a:rPr lang="hr-HR" sz="4400" b="1" dirty="0">
                <a:latin typeface="+mj-lt"/>
              </a:rPr>
              <a:t> </a:t>
            </a:r>
            <a:r>
              <a:rPr lang="hr-HR" sz="4400" b="1" dirty="0" err="1">
                <a:latin typeface="+mj-lt"/>
              </a:rPr>
              <a:t>Social</a:t>
            </a:r>
            <a:r>
              <a:rPr lang="hr-HR" sz="4400" b="1" dirty="0">
                <a:latin typeface="+mj-lt"/>
              </a:rPr>
              <a:t> &amp; </a:t>
            </a:r>
            <a:r>
              <a:rPr lang="hr-HR" sz="4400" b="1" dirty="0" err="1">
                <a:latin typeface="+mj-lt"/>
              </a:rPr>
              <a:t>Educational</a:t>
            </a:r>
            <a:r>
              <a:rPr lang="hr-HR" sz="4400" b="1" dirty="0">
                <a:latin typeface="+mj-lt"/>
              </a:rPr>
              <a:t> </a:t>
            </a:r>
            <a:r>
              <a:rPr lang="hr-HR" sz="4400" b="1" dirty="0" err="1">
                <a:latin typeface="+mj-lt"/>
              </a:rPr>
              <a:t>Policy</a:t>
            </a:r>
            <a:r>
              <a:rPr lang="hr-HR" sz="4400" b="1" dirty="0">
                <a:latin typeface="+mj-lt"/>
              </a:rPr>
              <a:t> University </a:t>
            </a:r>
            <a:r>
              <a:rPr lang="hr-HR" sz="4400" b="1" dirty="0" err="1">
                <a:latin typeface="+mj-lt"/>
              </a:rPr>
              <a:t>of</a:t>
            </a:r>
            <a:r>
              <a:rPr lang="hr-HR" sz="4400" b="1" dirty="0">
                <a:latin typeface="+mj-lt"/>
              </a:rPr>
              <a:t> </a:t>
            </a:r>
            <a:r>
              <a:rPr lang="hr-HR" sz="4400" b="1" dirty="0" err="1">
                <a:latin typeface="+mj-lt"/>
              </a:rPr>
              <a:t>Peloponnese</a:t>
            </a:r>
            <a:endParaRPr lang="en-GB" sz="4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just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B8B1CD-EA7B-4978-9812-9302F40A9C06}"/>
              </a:ext>
            </a:extLst>
          </p:cNvPr>
          <p:cNvSpPr/>
          <p:nvPr/>
        </p:nvSpPr>
        <p:spPr>
          <a:xfrm>
            <a:off x="203200" y="1635760"/>
            <a:ext cx="86156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Domaćini</a:t>
            </a:r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hr-HR" dirty="0"/>
              <a:t>Prof. </a:t>
            </a:r>
            <a:r>
              <a:rPr lang="hr-HR" dirty="0" err="1"/>
              <a:t>Despina</a:t>
            </a:r>
            <a:r>
              <a:rPr lang="hr-HR" dirty="0"/>
              <a:t> </a:t>
            </a:r>
            <a:r>
              <a:rPr lang="hr-HR" dirty="0" err="1"/>
              <a:t>Karakatsani</a:t>
            </a:r>
            <a:endParaRPr lang="hr-HR" dirty="0"/>
          </a:p>
          <a:p>
            <a:r>
              <a:rPr lang="hr-HR" dirty="0"/>
              <a:t>Prof. </a:t>
            </a:r>
            <a:r>
              <a:rPr lang="hr-HR" dirty="0" err="1"/>
              <a:t>Athanassia</a:t>
            </a:r>
            <a:r>
              <a:rPr lang="hr-HR" dirty="0"/>
              <a:t> </a:t>
            </a:r>
            <a:r>
              <a:rPr lang="hr-HR" dirty="0" err="1"/>
              <a:t>Spyrop</a:t>
            </a:r>
            <a:r>
              <a:rPr lang="hr-HR" dirty="0"/>
              <a:t> 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Nastava: </a:t>
            </a:r>
          </a:p>
          <a:p>
            <a:r>
              <a:rPr lang="hr-HR" dirty="0"/>
              <a:t>Na kolegiju </a:t>
            </a:r>
            <a:r>
              <a:rPr lang="en-US" dirty="0"/>
              <a:t>English for Academic Purposes </a:t>
            </a:r>
            <a:r>
              <a:rPr lang="hr-HR" dirty="0"/>
              <a:t>kod prof. </a:t>
            </a:r>
            <a:r>
              <a:rPr lang="hr-HR" dirty="0" err="1"/>
              <a:t>Athanassia</a:t>
            </a:r>
            <a:r>
              <a:rPr lang="hr-HR" dirty="0"/>
              <a:t> </a:t>
            </a:r>
            <a:r>
              <a:rPr lang="hr-HR" dirty="0" err="1"/>
              <a:t>Spyrop</a:t>
            </a:r>
            <a:r>
              <a:rPr lang="hr-HR" dirty="0"/>
              <a:t> održala sam predavanje na temu: </a:t>
            </a:r>
            <a:r>
              <a:rPr lang="en-US" dirty="0"/>
              <a:t>The role of academic freedom in the development of transversal skills </a:t>
            </a:r>
            <a:endParaRPr lang="hr-HR" dirty="0"/>
          </a:p>
          <a:p>
            <a:r>
              <a:rPr lang="hr-HR" dirty="0"/>
              <a:t>Na kolegiju </a:t>
            </a:r>
            <a:r>
              <a:rPr lang="en-US" dirty="0"/>
              <a:t>Pedagogical theories and Education Sciences taught </a:t>
            </a:r>
            <a:r>
              <a:rPr lang="hr-HR" dirty="0"/>
              <a:t>kod </a:t>
            </a:r>
            <a:r>
              <a:rPr lang="en-US" dirty="0"/>
              <a:t>Prof. Despina </a:t>
            </a:r>
            <a:r>
              <a:rPr lang="en-US" dirty="0" err="1"/>
              <a:t>Karakatsani</a:t>
            </a:r>
            <a:r>
              <a:rPr lang="hr-HR" dirty="0"/>
              <a:t> održala sam  predavanje na temu: </a:t>
            </a:r>
            <a:r>
              <a:rPr lang="en-US" dirty="0"/>
              <a:t>The role of educational philosophy in personal and professional development.</a:t>
            </a:r>
            <a:endParaRPr lang="hr-HR" dirty="0"/>
          </a:p>
          <a:p>
            <a:r>
              <a:rPr lang="hr-HR" dirty="0"/>
              <a:t>Konzultacije sa studentima te predstavljanje Filozofskog fakulteta i Sveučilišta u Splitu zainteresiranim studentima. </a:t>
            </a:r>
            <a:r>
              <a:rPr lang="en-US" dirty="0"/>
              <a:t> </a:t>
            </a:r>
            <a:endParaRPr lang="hr-H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34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8051A-CA00-6E78-D55A-4D2A0FAE86B6}"/>
              </a:ext>
            </a:extLst>
          </p:cNvPr>
          <p:cNvSpPr txBox="1"/>
          <p:nvPr/>
        </p:nvSpPr>
        <p:spPr>
          <a:xfrm>
            <a:off x="127819" y="88490"/>
            <a:ext cx="88490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r>
              <a:rPr lang="hr-HR" sz="1800" b="1" dirty="0"/>
              <a:t>Ostale aktivnosti:</a:t>
            </a:r>
            <a:endParaRPr lang="en-GB" sz="1800" b="1" dirty="0"/>
          </a:p>
          <a:p>
            <a:pPr marL="0" indent="0">
              <a:lnSpc>
                <a:spcPct val="100000"/>
              </a:lnSpc>
              <a:buNone/>
            </a:pPr>
            <a:endParaRPr lang="hr-HR" sz="1800" b="1" dirty="0"/>
          </a:p>
          <a:p>
            <a:pPr algn="just"/>
            <a:r>
              <a:rPr lang="en-GB" dirty="0" err="1"/>
              <a:t>Sudjelovale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u </a:t>
            </a:r>
            <a:r>
              <a:rPr lang="en-GB" dirty="0" err="1"/>
              <a:t>nizu</a:t>
            </a:r>
            <a:r>
              <a:rPr lang="en-GB" dirty="0"/>
              <a:t> </a:t>
            </a:r>
            <a:r>
              <a:rPr lang="en-GB" dirty="0" err="1"/>
              <a:t>radnih</a:t>
            </a:r>
            <a:r>
              <a:rPr lang="en-GB" dirty="0"/>
              <a:t> </a:t>
            </a:r>
            <a:r>
              <a:rPr lang="en-GB" dirty="0" err="1"/>
              <a:t>sastanaka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razmijenile</a:t>
            </a:r>
            <a:r>
              <a:rPr lang="en-GB" dirty="0"/>
              <a:t> </a:t>
            </a:r>
            <a:r>
              <a:rPr lang="en-GB" dirty="0" err="1"/>
              <a:t>profesionalna</a:t>
            </a:r>
            <a:r>
              <a:rPr lang="en-GB" dirty="0"/>
              <a:t> </a:t>
            </a:r>
            <a:r>
              <a:rPr lang="en-GB" dirty="0" err="1"/>
              <a:t>iskustva</a:t>
            </a:r>
            <a:r>
              <a:rPr lang="en-GB" dirty="0"/>
              <a:t> s </a:t>
            </a:r>
            <a:r>
              <a:rPr lang="en-GB" dirty="0" err="1"/>
              <a:t>azerbajdžanskim</a:t>
            </a:r>
            <a:r>
              <a:rPr lang="en-GB" dirty="0"/>
              <a:t> </a:t>
            </a:r>
            <a:r>
              <a:rPr lang="en-GB" dirty="0" err="1"/>
              <a:t>kolegicama</a:t>
            </a:r>
            <a:r>
              <a:rPr lang="en-GB" dirty="0"/>
              <a:t>, </a:t>
            </a:r>
            <a:r>
              <a:rPr lang="en-GB" dirty="0" err="1"/>
              <a:t>predstavile</a:t>
            </a:r>
            <a:r>
              <a:rPr lang="en-GB" dirty="0"/>
              <a:t> </a:t>
            </a:r>
            <a:r>
              <a:rPr lang="en-GB" dirty="0" err="1"/>
              <a:t>Sveučilište</a:t>
            </a:r>
            <a:r>
              <a:rPr lang="en-GB" dirty="0"/>
              <a:t> u </a:t>
            </a:r>
            <a:r>
              <a:rPr lang="en-GB" dirty="0" err="1"/>
              <a:t>Splitu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se </a:t>
            </a:r>
            <a:r>
              <a:rPr lang="en-GB" dirty="0" err="1"/>
              <a:t>upoznale</a:t>
            </a:r>
            <a:r>
              <a:rPr lang="en-GB" dirty="0"/>
              <a:t> s </a:t>
            </a:r>
            <a:r>
              <a:rPr lang="en-GB" dirty="0" err="1"/>
              <a:t>različitim</a:t>
            </a:r>
            <a:r>
              <a:rPr lang="en-GB" dirty="0"/>
              <a:t> </a:t>
            </a:r>
            <a:r>
              <a:rPr lang="en-GB" dirty="0" err="1"/>
              <a:t>aspektima</a:t>
            </a:r>
            <a:r>
              <a:rPr lang="en-GB" dirty="0"/>
              <a:t> </a:t>
            </a:r>
            <a:r>
              <a:rPr lang="hr-HR" b="1" dirty="0"/>
              <a:t>Department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Social</a:t>
            </a:r>
            <a:r>
              <a:rPr lang="hr-HR" b="1" dirty="0"/>
              <a:t> &amp; </a:t>
            </a:r>
            <a:r>
              <a:rPr lang="hr-HR" b="1" dirty="0" err="1"/>
              <a:t>Educational</a:t>
            </a:r>
            <a:r>
              <a:rPr lang="hr-HR" b="1" dirty="0"/>
              <a:t> </a:t>
            </a:r>
            <a:r>
              <a:rPr lang="hr-HR" b="1" dirty="0" err="1"/>
              <a:t>Policy</a:t>
            </a:r>
            <a:r>
              <a:rPr lang="hr-HR" b="1" dirty="0"/>
              <a:t> University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Peloponnese</a:t>
            </a:r>
            <a:r>
              <a:rPr lang="en-GB" dirty="0"/>
              <a:t>. </a:t>
            </a:r>
            <a:r>
              <a:rPr lang="en-GB" dirty="0" err="1"/>
              <a:t>Razmotrene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mogućnosti</a:t>
            </a:r>
            <a:r>
              <a:rPr lang="en-GB" dirty="0"/>
              <a:t>  </a:t>
            </a:r>
            <a:r>
              <a:rPr lang="en-GB" dirty="0" err="1"/>
              <a:t>buduće</a:t>
            </a:r>
            <a:r>
              <a:rPr lang="en-GB" dirty="0"/>
              <a:t> </a:t>
            </a:r>
            <a:r>
              <a:rPr lang="en-GB" dirty="0" err="1"/>
              <a:t>suradnje</a:t>
            </a:r>
            <a:r>
              <a:rPr lang="en-GB" dirty="0"/>
              <a:t> u </a:t>
            </a:r>
            <a:r>
              <a:rPr lang="en-GB" dirty="0" err="1"/>
              <a:t>obliku</a:t>
            </a:r>
            <a:r>
              <a:rPr lang="en-GB" dirty="0"/>
              <a:t> </a:t>
            </a:r>
            <a:r>
              <a:rPr lang="en-GB" dirty="0" err="1"/>
              <a:t>znanstvenih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istraživačkih</a:t>
            </a:r>
            <a:r>
              <a:rPr lang="en-GB" dirty="0"/>
              <a:t> </a:t>
            </a:r>
            <a:r>
              <a:rPr lang="en-GB" dirty="0" err="1"/>
              <a:t>projekata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nastavka</a:t>
            </a:r>
            <a:r>
              <a:rPr lang="en-GB" dirty="0"/>
              <a:t> </a:t>
            </a:r>
            <a:r>
              <a:rPr lang="en-GB" dirty="0" err="1"/>
              <a:t>suradnje</a:t>
            </a:r>
            <a:r>
              <a:rPr lang="en-GB" dirty="0"/>
              <a:t>, </a:t>
            </a:r>
            <a:r>
              <a:rPr lang="en-GB" dirty="0" err="1"/>
              <a:t>posebice</a:t>
            </a:r>
            <a:r>
              <a:rPr lang="en-GB" dirty="0"/>
              <a:t> u </a:t>
            </a:r>
            <a:r>
              <a:rPr lang="en-GB" dirty="0" err="1"/>
              <a:t>okviru</a:t>
            </a:r>
            <a:r>
              <a:rPr lang="en-GB" dirty="0"/>
              <a:t> ERASMUS+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mobilnosti</a:t>
            </a:r>
            <a:r>
              <a:rPr lang="en-GB" dirty="0"/>
              <a:t> </a:t>
            </a:r>
            <a:r>
              <a:rPr lang="en-GB" dirty="0" err="1"/>
              <a:t>studenata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nastavnoga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nenastavnoga</a:t>
            </a:r>
            <a:r>
              <a:rPr lang="en-GB" dirty="0"/>
              <a:t> </a:t>
            </a:r>
            <a:r>
              <a:rPr lang="en-GB" dirty="0" err="1"/>
              <a:t>osoblja</a:t>
            </a:r>
            <a:r>
              <a:rPr lang="en-GB" dirty="0"/>
              <a:t>.</a:t>
            </a:r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hr-HR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hr-HR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r>
              <a:rPr lang="hr-HR" dirty="0"/>
              <a:t>Praktični savjeti:</a:t>
            </a:r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hr-HR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r>
              <a:rPr lang="hr-HR" dirty="0"/>
              <a:t>Korint je mali, simpatičan grad koji oduševljava na svakom koraku. Od Atene je udaljen svega sat vremena vlakom, a od Mikene svega 20 minuta automobilom. Ukoliko volite antiku i želite osjetiti duh prošlosti, svakako posjetiti navedene lokacije.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691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042E9-982F-4F5E-A6AC-4B18E69C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955040"/>
            <a:ext cx="4480559" cy="418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E77A2-A330-40D3-86CB-31E83863A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985520"/>
            <a:ext cx="4480560" cy="41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1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4896B-4578-4EC5-B26C-FD3F749D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7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C0184-4CEC-434D-AF48-D9EDCCE2B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45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DD7C8-B2E9-4343-90C8-2FDCF0803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61" y="0"/>
            <a:ext cx="440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53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447</TotalTime>
  <Words>274</Words>
  <Application>Microsoft Office PowerPoint</Application>
  <PresentationFormat>On-screen Show (4:3)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Buric</dc:creator>
  <cp:lastModifiedBy>Tamara</cp:lastModifiedBy>
  <cp:revision>65</cp:revision>
  <dcterms:created xsi:type="dcterms:W3CDTF">2023-05-21T07:34:19Z</dcterms:created>
  <dcterms:modified xsi:type="dcterms:W3CDTF">2024-12-10T12:31:02Z</dcterms:modified>
</cp:coreProperties>
</file>