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6" r:id="rId2"/>
    <p:sldId id="267" r:id="rId3"/>
    <p:sldId id="268" r:id="rId4"/>
    <p:sldId id="429" r:id="rId5"/>
    <p:sldId id="257" r:id="rId6"/>
    <p:sldId id="427" r:id="rId7"/>
    <p:sldId id="433" r:id="rId8"/>
    <p:sldId id="430" r:id="rId9"/>
    <p:sldId id="431" r:id="rId10"/>
    <p:sldId id="436" r:id="rId11"/>
    <p:sldId id="434" r:id="rId12"/>
    <p:sldId id="432" r:id="rId13"/>
    <p:sldId id="271" r:id="rId14"/>
    <p:sldId id="441" r:id="rId15"/>
    <p:sldId id="262" r:id="rId16"/>
    <p:sldId id="439" r:id="rId17"/>
    <p:sldId id="440" r:id="rId18"/>
    <p:sldId id="437" r:id="rId19"/>
    <p:sldId id="272" r:id="rId20"/>
    <p:sldId id="273" r:id="rId21"/>
    <p:sldId id="442" r:id="rId22"/>
    <p:sldId id="264" r:id="rId23"/>
    <p:sldId id="265" r:id="rId24"/>
    <p:sldId id="266" r:id="rId25"/>
    <p:sldId id="263" r:id="rId26"/>
    <p:sldId id="275" r:id="rId27"/>
    <p:sldId id="276"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25" autoAdjust="0"/>
    <p:restoredTop sz="94660"/>
  </p:normalViewPr>
  <p:slideViewPr>
    <p:cSldViewPr snapToGrid="0">
      <p:cViewPr varScale="1">
        <p:scale>
          <a:sx n="107" d="100"/>
          <a:sy n="107" d="100"/>
        </p:scale>
        <p:origin x="63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_rels/data4.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4.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C43A7A7C-846C-4171-9075-8BF24F06FAC4}"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0DCDCF8F-DBCB-4EDE-85F7-6241B4A02161}">
      <dgm:prSet/>
      <dgm:spPr/>
      <dgm:t>
        <a:bodyPr/>
        <a:lstStyle/>
        <a:p>
          <a:r>
            <a:rPr lang="en-GB" b="0" i="0" baseline="0" dirty="0">
              <a:latin typeface="Calibri" panose="020F0502020204030204" pitchFamily="34" charset="0"/>
              <a:cs typeface="Calibri" panose="020F0502020204030204" pitchFamily="34" charset="0"/>
            </a:rPr>
            <a:t>Episodic and longitudinal interviews (Flick, 2000).</a:t>
          </a:r>
          <a:endParaRPr lang="en-US" dirty="0">
            <a:latin typeface="Calibri" panose="020F0502020204030204" pitchFamily="34" charset="0"/>
            <a:cs typeface="Calibri" panose="020F0502020204030204" pitchFamily="34" charset="0"/>
          </a:endParaRPr>
        </a:p>
      </dgm:t>
    </dgm:pt>
    <dgm:pt modelId="{A9F99C6C-58C8-418B-AEDE-712F8192C802}" type="parTrans" cxnId="{369124E1-7198-478B-82B8-92E253717C47}">
      <dgm:prSet/>
      <dgm:spPr/>
      <dgm:t>
        <a:bodyPr/>
        <a:lstStyle/>
        <a:p>
          <a:endParaRPr lang="en-US"/>
        </a:p>
      </dgm:t>
    </dgm:pt>
    <dgm:pt modelId="{BB706A67-D654-40E2-AADC-3CA009302A00}" type="sibTrans" cxnId="{369124E1-7198-478B-82B8-92E253717C47}">
      <dgm:prSet/>
      <dgm:spPr/>
      <dgm:t>
        <a:bodyPr/>
        <a:lstStyle/>
        <a:p>
          <a:endParaRPr lang="en-US"/>
        </a:p>
      </dgm:t>
    </dgm:pt>
    <dgm:pt modelId="{6FE10377-8751-4F39-83C4-5C176C7CCBB0}">
      <dgm:prSet/>
      <dgm:spPr/>
      <dgm:t>
        <a:bodyPr/>
        <a:lstStyle/>
        <a:p>
          <a:r>
            <a:rPr lang="en-GB" b="0" i="0" baseline="0" dirty="0">
              <a:latin typeface="Calibri" panose="020F0502020204030204" pitchFamily="34" charset="0"/>
              <a:cs typeface="Calibri" panose="020F0502020204030204" pitchFamily="34" charset="0"/>
            </a:rPr>
            <a:t>Life History narrative interviews (adapted from McAdams, 1996).</a:t>
          </a:r>
          <a:endParaRPr lang="en-US" dirty="0">
            <a:latin typeface="Calibri" panose="020F0502020204030204" pitchFamily="34" charset="0"/>
            <a:cs typeface="Calibri" panose="020F0502020204030204" pitchFamily="34" charset="0"/>
          </a:endParaRPr>
        </a:p>
      </dgm:t>
    </dgm:pt>
    <dgm:pt modelId="{A7943BD4-D970-46BE-8841-7A79F5DE4EA4}" type="parTrans" cxnId="{46862B19-B35B-4ADC-B676-5A4F7051E242}">
      <dgm:prSet/>
      <dgm:spPr/>
      <dgm:t>
        <a:bodyPr/>
        <a:lstStyle/>
        <a:p>
          <a:endParaRPr lang="en-US"/>
        </a:p>
      </dgm:t>
    </dgm:pt>
    <dgm:pt modelId="{5235DE38-6DA9-4104-8457-5C1AC0734ECF}" type="sibTrans" cxnId="{46862B19-B35B-4ADC-B676-5A4F7051E242}">
      <dgm:prSet/>
      <dgm:spPr/>
      <dgm:t>
        <a:bodyPr/>
        <a:lstStyle/>
        <a:p>
          <a:endParaRPr lang="en-US"/>
        </a:p>
      </dgm:t>
    </dgm:pt>
    <dgm:pt modelId="{9A00F0B7-0318-40D3-B0A4-B111B3815934}">
      <dgm:prSet/>
      <dgm:spPr/>
      <dgm:t>
        <a:bodyPr/>
        <a:lstStyle/>
        <a:p>
          <a:r>
            <a:rPr lang="en-GB" dirty="0">
              <a:latin typeface="Calibri" panose="020F0502020204030204" pitchFamily="34" charset="0"/>
              <a:cs typeface="Calibri" panose="020F0502020204030204" pitchFamily="34" charset="0"/>
            </a:rPr>
            <a:t>Life stage mapping</a:t>
          </a:r>
          <a:endParaRPr lang="en-US" dirty="0">
            <a:latin typeface="Calibri" panose="020F0502020204030204" pitchFamily="34" charset="0"/>
            <a:cs typeface="Calibri" panose="020F0502020204030204" pitchFamily="34" charset="0"/>
          </a:endParaRPr>
        </a:p>
      </dgm:t>
    </dgm:pt>
    <dgm:pt modelId="{50A86718-CA4F-4677-806F-1B0E39D7A242}" type="parTrans" cxnId="{74306AA3-4C15-4C40-AA01-43ACB491CCCE}">
      <dgm:prSet/>
      <dgm:spPr/>
      <dgm:t>
        <a:bodyPr/>
        <a:lstStyle/>
        <a:p>
          <a:endParaRPr lang="en-US"/>
        </a:p>
      </dgm:t>
    </dgm:pt>
    <dgm:pt modelId="{C5B724C9-6BCE-46E6-9490-921D937928CD}" type="sibTrans" cxnId="{74306AA3-4C15-4C40-AA01-43ACB491CCCE}">
      <dgm:prSet/>
      <dgm:spPr/>
      <dgm:t>
        <a:bodyPr/>
        <a:lstStyle/>
        <a:p>
          <a:endParaRPr lang="en-US"/>
        </a:p>
      </dgm:t>
    </dgm:pt>
    <dgm:pt modelId="{B9E1AF8A-ADFD-4024-8645-D330BC0F1824}">
      <dgm:prSet/>
      <dgm:spPr/>
      <dgm:t>
        <a:bodyPr/>
        <a:lstStyle/>
        <a:p>
          <a:r>
            <a:rPr lang="en-GB" b="0" i="0" baseline="0" dirty="0">
              <a:latin typeface="Calibri" panose="020F0502020204030204" pitchFamily="34" charset="0"/>
              <a:cs typeface="Calibri" panose="020F0502020204030204" pitchFamily="34" charset="0"/>
            </a:rPr>
            <a:t>Ethnographic observation capturing participant behaviours in real time (Drake et al., 2015). </a:t>
          </a:r>
          <a:endParaRPr lang="en-US" dirty="0">
            <a:latin typeface="Calibri" panose="020F0502020204030204" pitchFamily="34" charset="0"/>
            <a:cs typeface="Calibri" panose="020F0502020204030204" pitchFamily="34" charset="0"/>
          </a:endParaRPr>
        </a:p>
      </dgm:t>
    </dgm:pt>
    <dgm:pt modelId="{2610BFED-52E7-4892-BC52-89C5708D707F}" type="parTrans" cxnId="{A1470898-6C9F-4044-8697-2AF59D04B4B9}">
      <dgm:prSet/>
      <dgm:spPr/>
      <dgm:t>
        <a:bodyPr/>
        <a:lstStyle/>
        <a:p>
          <a:endParaRPr lang="en-US"/>
        </a:p>
      </dgm:t>
    </dgm:pt>
    <dgm:pt modelId="{F3C235E5-30CE-46EE-B6EF-C003B7D5ED73}" type="sibTrans" cxnId="{A1470898-6C9F-4044-8697-2AF59D04B4B9}">
      <dgm:prSet/>
      <dgm:spPr/>
      <dgm:t>
        <a:bodyPr/>
        <a:lstStyle/>
        <a:p>
          <a:endParaRPr lang="en-US"/>
        </a:p>
      </dgm:t>
    </dgm:pt>
    <dgm:pt modelId="{F5CC8CCF-A896-4C7B-AF09-0C641391A9D6}">
      <dgm:prSet/>
      <dgm:spPr/>
      <dgm:t>
        <a:bodyPr/>
        <a:lstStyle/>
        <a:p>
          <a:r>
            <a:rPr lang="en-GB" b="0" i="0" baseline="0" dirty="0">
              <a:latin typeface="Calibri" panose="020F0502020204030204" pitchFamily="34" charset="0"/>
              <a:cs typeface="Calibri" panose="020F0502020204030204" pitchFamily="34" charset="0"/>
            </a:rPr>
            <a:t>Social capital qualitative data capture (see, Albertson and Albertson, 2023). </a:t>
          </a:r>
          <a:endParaRPr lang="en-US" dirty="0">
            <a:latin typeface="Calibri" panose="020F0502020204030204" pitchFamily="34" charset="0"/>
            <a:cs typeface="Calibri" panose="020F0502020204030204" pitchFamily="34" charset="0"/>
          </a:endParaRPr>
        </a:p>
      </dgm:t>
    </dgm:pt>
    <dgm:pt modelId="{995CE046-28E5-4767-B43A-CAF974A87EB0}" type="parTrans" cxnId="{D3F77ABD-B8DC-4C0A-8E48-7049DA061D86}">
      <dgm:prSet/>
      <dgm:spPr/>
      <dgm:t>
        <a:bodyPr/>
        <a:lstStyle/>
        <a:p>
          <a:endParaRPr lang="en-US"/>
        </a:p>
      </dgm:t>
    </dgm:pt>
    <dgm:pt modelId="{88A78FA5-DE73-4BB7-B7D8-655DED9D0A78}" type="sibTrans" cxnId="{D3F77ABD-B8DC-4C0A-8E48-7049DA061D86}">
      <dgm:prSet/>
      <dgm:spPr/>
      <dgm:t>
        <a:bodyPr/>
        <a:lstStyle/>
        <a:p>
          <a:endParaRPr lang="en-US"/>
        </a:p>
      </dgm:t>
    </dgm:pt>
    <dgm:pt modelId="{7DEB57F4-2132-4A9C-9E0E-5624A5D4DF14}" type="pres">
      <dgm:prSet presAssocID="{C43A7A7C-846C-4171-9075-8BF24F06FAC4}" presName="linear" presStyleCnt="0">
        <dgm:presLayoutVars>
          <dgm:animLvl val="lvl"/>
          <dgm:resizeHandles val="exact"/>
        </dgm:presLayoutVars>
      </dgm:prSet>
      <dgm:spPr/>
    </dgm:pt>
    <dgm:pt modelId="{E9988818-AE75-4D18-B6B4-793B8E164E97}" type="pres">
      <dgm:prSet presAssocID="{0DCDCF8F-DBCB-4EDE-85F7-6241B4A02161}" presName="parentText" presStyleLbl="node1" presStyleIdx="0" presStyleCnt="5">
        <dgm:presLayoutVars>
          <dgm:chMax val="0"/>
          <dgm:bulletEnabled val="1"/>
        </dgm:presLayoutVars>
      </dgm:prSet>
      <dgm:spPr/>
    </dgm:pt>
    <dgm:pt modelId="{E2B92F01-D822-4EDD-BDAD-A55FAC6A741A}" type="pres">
      <dgm:prSet presAssocID="{BB706A67-D654-40E2-AADC-3CA009302A00}" presName="spacer" presStyleCnt="0"/>
      <dgm:spPr/>
    </dgm:pt>
    <dgm:pt modelId="{F4C732BB-C33F-4859-B8B0-BAF06ED3CE5F}" type="pres">
      <dgm:prSet presAssocID="{6FE10377-8751-4F39-83C4-5C176C7CCBB0}" presName="parentText" presStyleLbl="node1" presStyleIdx="1" presStyleCnt="5">
        <dgm:presLayoutVars>
          <dgm:chMax val="0"/>
          <dgm:bulletEnabled val="1"/>
        </dgm:presLayoutVars>
      </dgm:prSet>
      <dgm:spPr/>
    </dgm:pt>
    <dgm:pt modelId="{4F09135E-0B9D-49EB-B0A9-7D18C80A2FEE}" type="pres">
      <dgm:prSet presAssocID="{5235DE38-6DA9-4104-8457-5C1AC0734ECF}" presName="spacer" presStyleCnt="0"/>
      <dgm:spPr/>
    </dgm:pt>
    <dgm:pt modelId="{9D5280B6-A008-4BE5-96AB-E3DD653A20CD}" type="pres">
      <dgm:prSet presAssocID="{9A00F0B7-0318-40D3-B0A4-B111B3815934}" presName="parentText" presStyleLbl="node1" presStyleIdx="2" presStyleCnt="5">
        <dgm:presLayoutVars>
          <dgm:chMax val="0"/>
          <dgm:bulletEnabled val="1"/>
        </dgm:presLayoutVars>
      </dgm:prSet>
      <dgm:spPr/>
    </dgm:pt>
    <dgm:pt modelId="{299022A7-8E06-46AC-AD80-CBEEFE1CB3AD}" type="pres">
      <dgm:prSet presAssocID="{C5B724C9-6BCE-46E6-9490-921D937928CD}" presName="spacer" presStyleCnt="0"/>
      <dgm:spPr/>
    </dgm:pt>
    <dgm:pt modelId="{A2078DA0-6889-44FF-B4CC-8CBC13EC1DC7}" type="pres">
      <dgm:prSet presAssocID="{B9E1AF8A-ADFD-4024-8645-D330BC0F1824}" presName="parentText" presStyleLbl="node1" presStyleIdx="3" presStyleCnt="5">
        <dgm:presLayoutVars>
          <dgm:chMax val="0"/>
          <dgm:bulletEnabled val="1"/>
        </dgm:presLayoutVars>
      </dgm:prSet>
      <dgm:spPr/>
    </dgm:pt>
    <dgm:pt modelId="{B701D05F-CEF2-40EA-803A-4A0576611657}" type="pres">
      <dgm:prSet presAssocID="{F3C235E5-30CE-46EE-B6EF-C003B7D5ED73}" presName="spacer" presStyleCnt="0"/>
      <dgm:spPr/>
    </dgm:pt>
    <dgm:pt modelId="{606D956E-BED0-4EE6-8400-AE2CBD8CBEEB}" type="pres">
      <dgm:prSet presAssocID="{F5CC8CCF-A896-4C7B-AF09-0C641391A9D6}" presName="parentText" presStyleLbl="node1" presStyleIdx="4" presStyleCnt="5">
        <dgm:presLayoutVars>
          <dgm:chMax val="0"/>
          <dgm:bulletEnabled val="1"/>
        </dgm:presLayoutVars>
      </dgm:prSet>
      <dgm:spPr/>
    </dgm:pt>
  </dgm:ptLst>
  <dgm:cxnLst>
    <dgm:cxn modelId="{46862B19-B35B-4ADC-B676-5A4F7051E242}" srcId="{C43A7A7C-846C-4171-9075-8BF24F06FAC4}" destId="{6FE10377-8751-4F39-83C4-5C176C7CCBB0}" srcOrd="1" destOrd="0" parTransId="{A7943BD4-D970-46BE-8841-7A79F5DE4EA4}" sibTransId="{5235DE38-6DA9-4104-8457-5C1AC0734ECF}"/>
    <dgm:cxn modelId="{EB210F2D-D882-408E-9BBB-2C540E6C9691}" type="presOf" srcId="{C43A7A7C-846C-4171-9075-8BF24F06FAC4}" destId="{7DEB57F4-2132-4A9C-9E0E-5624A5D4DF14}" srcOrd="0" destOrd="0" presId="urn:microsoft.com/office/officeart/2005/8/layout/vList2"/>
    <dgm:cxn modelId="{D115EC61-6EAE-4415-88D2-C14A70F4BF8A}" type="presOf" srcId="{6FE10377-8751-4F39-83C4-5C176C7CCBB0}" destId="{F4C732BB-C33F-4859-B8B0-BAF06ED3CE5F}" srcOrd="0" destOrd="0" presId="urn:microsoft.com/office/officeart/2005/8/layout/vList2"/>
    <dgm:cxn modelId="{F19D2E6F-9008-4B5A-B41F-63C35AA8D34F}" type="presOf" srcId="{B9E1AF8A-ADFD-4024-8645-D330BC0F1824}" destId="{A2078DA0-6889-44FF-B4CC-8CBC13EC1DC7}" srcOrd="0" destOrd="0" presId="urn:microsoft.com/office/officeart/2005/8/layout/vList2"/>
    <dgm:cxn modelId="{C7989791-821C-4A5A-AEE4-194037669584}" type="presOf" srcId="{9A00F0B7-0318-40D3-B0A4-B111B3815934}" destId="{9D5280B6-A008-4BE5-96AB-E3DD653A20CD}" srcOrd="0" destOrd="0" presId="urn:microsoft.com/office/officeart/2005/8/layout/vList2"/>
    <dgm:cxn modelId="{A1470898-6C9F-4044-8697-2AF59D04B4B9}" srcId="{C43A7A7C-846C-4171-9075-8BF24F06FAC4}" destId="{B9E1AF8A-ADFD-4024-8645-D330BC0F1824}" srcOrd="3" destOrd="0" parTransId="{2610BFED-52E7-4892-BC52-89C5708D707F}" sibTransId="{F3C235E5-30CE-46EE-B6EF-C003B7D5ED73}"/>
    <dgm:cxn modelId="{CDD04C99-9439-47F1-9745-0B008A52028E}" type="presOf" srcId="{0DCDCF8F-DBCB-4EDE-85F7-6241B4A02161}" destId="{E9988818-AE75-4D18-B6B4-793B8E164E97}" srcOrd="0" destOrd="0" presId="urn:microsoft.com/office/officeart/2005/8/layout/vList2"/>
    <dgm:cxn modelId="{74306AA3-4C15-4C40-AA01-43ACB491CCCE}" srcId="{C43A7A7C-846C-4171-9075-8BF24F06FAC4}" destId="{9A00F0B7-0318-40D3-B0A4-B111B3815934}" srcOrd="2" destOrd="0" parTransId="{50A86718-CA4F-4677-806F-1B0E39D7A242}" sibTransId="{C5B724C9-6BCE-46E6-9490-921D937928CD}"/>
    <dgm:cxn modelId="{D3F77ABD-B8DC-4C0A-8E48-7049DA061D86}" srcId="{C43A7A7C-846C-4171-9075-8BF24F06FAC4}" destId="{F5CC8CCF-A896-4C7B-AF09-0C641391A9D6}" srcOrd="4" destOrd="0" parTransId="{995CE046-28E5-4767-B43A-CAF974A87EB0}" sibTransId="{88A78FA5-DE73-4BB7-B7D8-655DED9D0A78}"/>
    <dgm:cxn modelId="{7E8FEFC7-B721-4A57-A99E-33DFAA357D60}" type="presOf" srcId="{F5CC8CCF-A896-4C7B-AF09-0C641391A9D6}" destId="{606D956E-BED0-4EE6-8400-AE2CBD8CBEEB}" srcOrd="0" destOrd="0" presId="urn:microsoft.com/office/officeart/2005/8/layout/vList2"/>
    <dgm:cxn modelId="{369124E1-7198-478B-82B8-92E253717C47}" srcId="{C43A7A7C-846C-4171-9075-8BF24F06FAC4}" destId="{0DCDCF8F-DBCB-4EDE-85F7-6241B4A02161}" srcOrd="0" destOrd="0" parTransId="{A9F99C6C-58C8-418B-AEDE-712F8192C802}" sibTransId="{BB706A67-D654-40E2-AADC-3CA009302A00}"/>
    <dgm:cxn modelId="{EE71F554-3DA2-4C2D-8BE0-41BF15CED4FE}" type="presParOf" srcId="{7DEB57F4-2132-4A9C-9E0E-5624A5D4DF14}" destId="{E9988818-AE75-4D18-B6B4-793B8E164E97}" srcOrd="0" destOrd="0" presId="urn:microsoft.com/office/officeart/2005/8/layout/vList2"/>
    <dgm:cxn modelId="{43540B55-7977-4D44-8DCB-6E055929C9D2}" type="presParOf" srcId="{7DEB57F4-2132-4A9C-9E0E-5624A5D4DF14}" destId="{E2B92F01-D822-4EDD-BDAD-A55FAC6A741A}" srcOrd="1" destOrd="0" presId="urn:microsoft.com/office/officeart/2005/8/layout/vList2"/>
    <dgm:cxn modelId="{E01927B6-7DD4-443B-B835-F1C2921CAF12}" type="presParOf" srcId="{7DEB57F4-2132-4A9C-9E0E-5624A5D4DF14}" destId="{F4C732BB-C33F-4859-B8B0-BAF06ED3CE5F}" srcOrd="2" destOrd="0" presId="urn:microsoft.com/office/officeart/2005/8/layout/vList2"/>
    <dgm:cxn modelId="{87C35719-91F3-4199-9FC6-8469A5CD8243}" type="presParOf" srcId="{7DEB57F4-2132-4A9C-9E0E-5624A5D4DF14}" destId="{4F09135E-0B9D-49EB-B0A9-7D18C80A2FEE}" srcOrd="3" destOrd="0" presId="urn:microsoft.com/office/officeart/2005/8/layout/vList2"/>
    <dgm:cxn modelId="{1DDAF2C1-48F4-42B8-B465-C53AC85AB10A}" type="presParOf" srcId="{7DEB57F4-2132-4A9C-9E0E-5624A5D4DF14}" destId="{9D5280B6-A008-4BE5-96AB-E3DD653A20CD}" srcOrd="4" destOrd="0" presId="urn:microsoft.com/office/officeart/2005/8/layout/vList2"/>
    <dgm:cxn modelId="{D555B2EA-60A2-4DD3-A8B5-88D2F107ACD6}" type="presParOf" srcId="{7DEB57F4-2132-4A9C-9E0E-5624A5D4DF14}" destId="{299022A7-8E06-46AC-AD80-CBEEFE1CB3AD}" srcOrd="5" destOrd="0" presId="urn:microsoft.com/office/officeart/2005/8/layout/vList2"/>
    <dgm:cxn modelId="{883EF4DC-8BC2-43B1-8CCD-03DD7E742621}" type="presParOf" srcId="{7DEB57F4-2132-4A9C-9E0E-5624A5D4DF14}" destId="{A2078DA0-6889-44FF-B4CC-8CBC13EC1DC7}" srcOrd="6" destOrd="0" presId="urn:microsoft.com/office/officeart/2005/8/layout/vList2"/>
    <dgm:cxn modelId="{B6BF1969-6CE0-4F91-B6B4-D41CDFE4BABB}" type="presParOf" srcId="{7DEB57F4-2132-4A9C-9E0E-5624A5D4DF14}" destId="{B701D05F-CEF2-40EA-803A-4A0576611657}" srcOrd="7" destOrd="0" presId="urn:microsoft.com/office/officeart/2005/8/layout/vList2"/>
    <dgm:cxn modelId="{7F749BAB-11A7-426B-8D98-54A285010E2A}" type="presParOf" srcId="{7DEB57F4-2132-4A9C-9E0E-5624A5D4DF14}" destId="{606D956E-BED0-4EE6-8400-AE2CBD8CBEEB}"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D5199A6-3B34-4152-874C-43D6A55467B2}" type="doc">
      <dgm:prSet loTypeId="urn:microsoft.com/office/officeart/2005/8/layout/process5" loCatId="process" qsTypeId="urn:microsoft.com/office/officeart/2005/8/quickstyle/simple4" qsCatId="simple" csTypeId="urn:microsoft.com/office/officeart/2005/8/colors/colorful1" csCatId="colorful" phldr="1"/>
      <dgm:spPr/>
      <dgm:t>
        <a:bodyPr/>
        <a:lstStyle/>
        <a:p>
          <a:endParaRPr lang="en-US"/>
        </a:p>
      </dgm:t>
    </dgm:pt>
    <dgm:pt modelId="{0F6B6560-2424-4519-A377-F9A4956A1491}">
      <dgm:prSet/>
      <dgm:spPr/>
      <dgm:t>
        <a:bodyPr/>
        <a:lstStyle/>
        <a:p>
          <a:r>
            <a:rPr lang="en-GB" dirty="0">
              <a:latin typeface="Calibri" panose="020F0502020204030204" pitchFamily="34" charset="0"/>
              <a:cs typeface="Calibri" panose="020F0502020204030204" pitchFamily="34" charset="0"/>
            </a:rPr>
            <a:t>Wing Community &amp; Relational climate mapping (Wasserman et al., 1994).</a:t>
          </a:r>
          <a:endParaRPr lang="en-US" dirty="0">
            <a:latin typeface="Calibri" panose="020F0502020204030204" pitchFamily="34" charset="0"/>
            <a:cs typeface="Calibri" panose="020F0502020204030204" pitchFamily="34" charset="0"/>
          </a:endParaRPr>
        </a:p>
      </dgm:t>
    </dgm:pt>
    <dgm:pt modelId="{A3462EF5-7CBB-4CB7-B658-DF2E156D040F}" type="parTrans" cxnId="{0920294F-8019-43AA-8847-FDE884D76C08}">
      <dgm:prSet/>
      <dgm:spPr/>
      <dgm:t>
        <a:bodyPr/>
        <a:lstStyle/>
        <a:p>
          <a:endParaRPr lang="en-US"/>
        </a:p>
      </dgm:t>
    </dgm:pt>
    <dgm:pt modelId="{26D2197B-A2CB-4BE2-AFA0-5101D90625F6}" type="sibTrans" cxnId="{0920294F-8019-43AA-8847-FDE884D76C08}">
      <dgm:prSet/>
      <dgm:spPr/>
      <dgm:t>
        <a:bodyPr/>
        <a:lstStyle/>
        <a:p>
          <a:endParaRPr lang="en-US"/>
        </a:p>
      </dgm:t>
    </dgm:pt>
    <dgm:pt modelId="{B0266AC6-B65D-4509-8C80-DD9B69B8F9D3}">
      <dgm:prSet/>
      <dgm:spPr/>
      <dgm:t>
        <a:bodyPr/>
        <a:lstStyle/>
        <a:p>
          <a:r>
            <a:rPr lang="en-GB" dirty="0">
              <a:latin typeface="Calibri" panose="020F0502020204030204" pitchFamily="34" charset="0"/>
              <a:cs typeface="Calibri" panose="020F0502020204030204" pitchFamily="34" charset="0"/>
            </a:rPr>
            <a:t>Roles &amp; Infrastructure </a:t>
          </a:r>
          <a:endParaRPr lang="en-US" dirty="0">
            <a:latin typeface="Calibri" panose="020F0502020204030204" pitchFamily="34" charset="0"/>
            <a:cs typeface="Calibri" panose="020F0502020204030204" pitchFamily="34" charset="0"/>
          </a:endParaRPr>
        </a:p>
      </dgm:t>
    </dgm:pt>
    <dgm:pt modelId="{06C4AADB-1C42-426D-ACF0-442BF094AE2F}" type="parTrans" cxnId="{62CFAE72-7A87-4315-94AD-DA39AF9BA07F}">
      <dgm:prSet/>
      <dgm:spPr/>
      <dgm:t>
        <a:bodyPr/>
        <a:lstStyle/>
        <a:p>
          <a:endParaRPr lang="en-US"/>
        </a:p>
      </dgm:t>
    </dgm:pt>
    <dgm:pt modelId="{EC12277B-BFA1-430F-A13B-BDDEE3900ABD}" type="sibTrans" cxnId="{62CFAE72-7A87-4315-94AD-DA39AF9BA07F}">
      <dgm:prSet/>
      <dgm:spPr/>
      <dgm:t>
        <a:bodyPr/>
        <a:lstStyle/>
        <a:p>
          <a:endParaRPr lang="en-US"/>
        </a:p>
      </dgm:t>
    </dgm:pt>
    <dgm:pt modelId="{27D59A59-CCE3-43FC-8C87-33EF1C2FA292}">
      <dgm:prSet/>
      <dgm:spPr/>
      <dgm:t>
        <a:bodyPr/>
        <a:lstStyle/>
        <a:p>
          <a:r>
            <a:rPr lang="en-GB" dirty="0">
              <a:latin typeface="Calibri" panose="020F0502020204030204" pitchFamily="34" charset="0"/>
              <a:cs typeface="Calibri" panose="020F0502020204030204" pitchFamily="34" charset="0"/>
            </a:rPr>
            <a:t>Participative Evaluation (Reason and Bradbury 2001).</a:t>
          </a:r>
          <a:endParaRPr lang="en-US" dirty="0">
            <a:latin typeface="Calibri" panose="020F0502020204030204" pitchFamily="34" charset="0"/>
            <a:cs typeface="Calibri" panose="020F0502020204030204" pitchFamily="34" charset="0"/>
          </a:endParaRPr>
        </a:p>
      </dgm:t>
    </dgm:pt>
    <dgm:pt modelId="{89850D7A-AECE-4592-B070-21D31AD56CF7}" type="parTrans" cxnId="{B4F23DD5-EC39-465E-B1CE-F204826980D8}">
      <dgm:prSet/>
      <dgm:spPr/>
      <dgm:t>
        <a:bodyPr/>
        <a:lstStyle/>
        <a:p>
          <a:endParaRPr lang="en-US"/>
        </a:p>
      </dgm:t>
    </dgm:pt>
    <dgm:pt modelId="{960BA53D-CA43-4B7B-A11A-2A0E909BCDA7}" type="sibTrans" cxnId="{B4F23DD5-EC39-465E-B1CE-F204826980D8}">
      <dgm:prSet/>
      <dgm:spPr/>
      <dgm:t>
        <a:bodyPr/>
        <a:lstStyle/>
        <a:p>
          <a:endParaRPr lang="en-US"/>
        </a:p>
      </dgm:t>
    </dgm:pt>
    <dgm:pt modelId="{E3204C76-A6F0-48CF-BB00-1A20BAC6D197}" type="pres">
      <dgm:prSet presAssocID="{CD5199A6-3B34-4152-874C-43D6A55467B2}" presName="diagram" presStyleCnt="0">
        <dgm:presLayoutVars>
          <dgm:dir/>
          <dgm:resizeHandles val="exact"/>
        </dgm:presLayoutVars>
      </dgm:prSet>
      <dgm:spPr/>
    </dgm:pt>
    <dgm:pt modelId="{3796102D-37C0-4269-AEA4-B37673093F97}" type="pres">
      <dgm:prSet presAssocID="{0F6B6560-2424-4519-A377-F9A4956A1491}" presName="node" presStyleLbl="node1" presStyleIdx="0" presStyleCnt="3">
        <dgm:presLayoutVars>
          <dgm:bulletEnabled val="1"/>
        </dgm:presLayoutVars>
      </dgm:prSet>
      <dgm:spPr/>
    </dgm:pt>
    <dgm:pt modelId="{B1A4B9D1-54CE-4055-9A37-F15E47C49FC9}" type="pres">
      <dgm:prSet presAssocID="{26D2197B-A2CB-4BE2-AFA0-5101D90625F6}" presName="sibTrans" presStyleLbl="sibTrans2D1" presStyleIdx="0" presStyleCnt="2"/>
      <dgm:spPr/>
    </dgm:pt>
    <dgm:pt modelId="{2AE17194-ED4A-445B-B5FD-06617CE8464E}" type="pres">
      <dgm:prSet presAssocID="{26D2197B-A2CB-4BE2-AFA0-5101D90625F6}" presName="connectorText" presStyleLbl="sibTrans2D1" presStyleIdx="0" presStyleCnt="2"/>
      <dgm:spPr/>
    </dgm:pt>
    <dgm:pt modelId="{C157802D-A3CE-4A6D-8EC0-B3827C3FE6B0}" type="pres">
      <dgm:prSet presAssocID="{B0266AC6-B65D-4509-8C80-DD9B69B8F9D3}" presName="node" presStyleLbl="node1" presStyleIdx="1" presStyleCnt="3">
        <dgm:presLayoutVars>
          <dgm:bulletEnabled val="1"/>
        </dgm:presLayoutVars>
      </dgm:prSet>
      <dgm:spPr/>
    </dgm:pt>
    <dgm:pt modelId="{BCA2E3AF-7D61-41F7-B094-8DB7DA4B87DE}" type="pres">
      <dgm:prSet presAssocID="{EC12277B-BFA1-430F-A13B-BDDEE3900ABD}" presName="sibTrans" presStyleLbl="sibTrans2D1" presStyleIdx="1" presStyleCnt="2"/>
      <dgm:spPr/>
    </dgm:pt>
    <dgm:pt modelId="{E00C4D26-9E4E-4D1D-9586-8520339BED69}" type="pres">
      <dgm:prSet presAssocID="{EC12277B-BFA1-430F-A13B-BDDEE3900ABD}" presName="connectorText" presStyleLbl="sibTrans2D1" presStyleIdx="1" presStyleCnt="2"/>
      <dgm:spPr/>
    </dgm:pt>
    <dgm:pt modelId="{17851C4F-FC8E-4988-93EC-F4C291A14EB8}" type="pres">
      <dgm:prSet presAssocID="{27D59A59-CCE3-43FC-8C87-33EF1C2FA292}" presName="node" presStyleLbl="node1" presStyleIdx="2" presStyleCnt="3">
        <dgm:presLayoutVars>
          <dgm:bulletEnabled val="1"/>
        </dgm:presLayoutVars>
      </dgm:prSet>
      <dgm:spPr/>
    </dgm:pt>
  </dgm:ptLst>
  <dgm:cxnLst>
    <dgm:cxn modelId="{09B4ED0C-6968-4B47-AA02-F3343420B54C}" type="presOf" srcId="{B0266AC6-B65D-4509-8C80-DD9B69B8F9D3}" destId="{C157802D-A3CE-4A6D-8EC0-B3827C3FE6B0}" srcOrd="0" destOrd="0" presId="urn:microsoft.com/office/officeart/2005/8/layout/process5"/>
    <dgm:cxn modelId="{4E7FA01D-EAA3-4217-8965-E275937A188D}" type="presOf" srcId="{CD5199A6-3B34-4152-874C-43D6A55467B2}" destId="{E3204C76-A6F0-48CF-BB00-1A20BAC6D197}" srcOrd="0" destOrd="0" presId="urn:microsoft.com/office/officeart/2005/8/layout/process5"/>
    <dgm:cxn modelId="{735BB134-1A1A-4237-B687-4C6C3ADAB821}" type="presOf" srcId="{0F6B6560-2424-4519-A377-F9A4956A1491}" destId="{3796102D-37C0-4269-AEA4-B37673093F97}" srcOrd="0" destOrd="0" presId="urn:microsoft.com/office/officeart/2005/8/layout/process5"/>
    <dgm:cxn modelId="{AC2E7863-0848-4A7A-AEE0-D1EF20D40D7A}" type="presOf" srcId="{EC12277B-BFA1-430F-A13B-BDDEE3900ABD}" destId="{BCA2E3AF-7D61-41F7-B094-8DB7DA4B87DE}" srcOrd="0" destOrd="0" presId="urn:microsoft.com/office/officeart/2005/8/layout/process5"/>
    <dgm:cxn modelId="{0920294F-8019-43AA-8847-FDE884D76C08}" srcId="{CD5199A6-3B34-4152-874C-43D6A55467B2}" destId="{0F6B6560-2424-4519-A377-F9A4956A1491}" srcOrd="0" destOrd="0" parTransId="{A3462EF5-7CBB-4CB7-B658-DF2E156D040F}" sibTransId="{26D2197B-A2CB-4BE2-AFA0-5101D90625F6}"/>
    <dgm:cxn modelId="{E5A8AA50-968F-4A78-B3AE-B42CF01E5232}" type="presOf" srcId="{27D59A59-CCE3-43FC-8C87-33EF1C2FA292}" destId="{17851C4F-FC8E-4988-93EC-F4C291A14EB8}" srcOrd="0" destOrd="0" presId="urn:microsoft.com/office/officeart/2005/8/layout/process5"/>
    <dgm:cxn modelId="{62CFAE72-7A87-4315-94AD-DA39AF9BA07F}" srcId="{CD5199A6-3B34-4152-874C-43D6A55467B2}" destId="{B0266AC6-B65D-4509-8C80-DD9B69B8F9D3}" srcOrd="1" destOrd="0" parTransId="{06C4AADB-1C42-426D-ACF0-442BF094AE2F}" sibTransId="{EC12277B-BFA1-430F-A13B-BDDEE3900ABD}"/>
    <dgm:cxn modelId="{C4681377-7D40-4021-965F-D2D70AE6B6AC}" type="presOf" srcId="{EC12277B-BFA1-430F-A13B-BDDEE3900ABD}" destId="{E00C4D26-9E4E-4D1D-9586-8520339BED69}" srcOrd="1" destOrd="0" presId="urn:microsoft.com/office/officeart/2005/8/layout/process5"/>
    <dgm:cxn modelId="{84D6FFBD-A3D4-4746-A96D-E433B9359BC2}" type="presOf" srcId="{26D2197B-A2CB-4BE2-AFA0-5101D90625F6}" destId="{2AE17194-ED4A-445B-B5FD-06617CE8464E}" srcOrd="1" destOrd="0" presId="urn:microsoft.com/office/officeart/2005/8/layout/process5"/>
    <dgm:cxn modelId="{FC7360C6-46E7-4562-85A8-FB29CB10D887}" type="presOf" srcId="{26D2197B-A2CB-4BE2-AFA0-5101D90625F6}" destId="{B1A4B9D1-54CE-4055-9A37-F15E47C49FC9}" srcOrd="0" destOrd="0" presId="urn:microsoft.com/office/officeart/2005/8/layout/process5"/>
    <dgm:cxn modelId="{B4F23DD5-EC39-465E-B1CE-F204826980D8}" srcId="{CD5199A6-3B34-4152-874C-43D6A55467B2}" destId="{27D59A59-CCE3-43FC-8C87-33EF1C2FA292}" srcOrd="2" destOrd="0" parTransId="{89850D7A-AECE-4592-B070-21D31AD56CF7}" sibTransId="{960BA53D-CA43-4B7B-A11A-2A0E909BCDA7}"/>
    <dgm:cxn modelId="{5770E6C7-A196-4654-B41C-27AA65D158C3}" type="presParOf" srcId="{E3204C76-A6F0-48CF-BB00-1A20BAC6D197}" destId="{3796102D-37C0-4269-AEA4-B37673093F97}" srcOrd="0" destOrd="0" presId="urn:microsoft.com/office/officeart/2005/8/layout/process5"/>
    <dgm:cxn modelId="{52A314E0-362A-40AE-A1BE-A429EEAE0AD3}" type="presParOf" srcId="{E3204C76-A6F0-48CF-BB00-1A20BAC6D197}" destId="{B1A4B9D1-54CE-4055-9A37-F15E47C49FC9}" srcOrd="1" destOrd="0" presId="urn:microsoft.com/office/officeart/2005/8/layout/process5"/>
    <dgm:cxn modelId="{0CEB1EA9-487A-4CD2-9437-0B59F9AC890A}" type="presParOf" srcId="{B1A4B9D1-54CE-4055-9A37-F15E47C49FC9}" destId="{2AE17194-ED4A-445B-B5FD-06617CE8464E}" srcOrd="0" destOrd="0" presId="urn:microsoft.com/office/officeart/2005/8/layout/process5"/>
    <dgm:cxn modelId="{A60CC7F3-AA3A-4006-9B16-9D09FB3E4010}" type="presParOf" srcId="{E3204C76-A6F0-48CF-BB00-1A20BAC6D197}" destId="{C157802D-A3CE-4A6D-8EC0-B3827C3FE6B0}" srcOrd="2" destOrd="0" presId="urn:microsoft.com/office/officeart/2005/8/layout/process5"/>
    <dgm:cxn modelId="{7C297CC4-6955-447E-9A65-90154DD04B12}" type="presParOf" srcId="{E3204C76-A6F0-48CF-BB00-1A20BAC6D197}" destId="{BCA2E3AF-7D61-41F7-B094-8DB7DA4B87DE}" srcOrd="3" destOrd="0" presId="urn:microsoft.com/office/officeart/2005/8/layout/process5"/>
    <dgm:cxn modelId="{BE5E9562-D117-42CF-9A1F-3351C617F760}" type="presParOf" srcId="{BCA2E3AF-7D61-41F7-B094-8DB7DA4B87DE}" destId="{E00C4D26-9E4E-4D1D-9586-8520339BED69}" srcOrd="0" destOrd="0" presId="urn:microsoft.com/office/officeart/2005/8/layout/process5"/>
    <dgm:cxn modelId="{8FE14F15-18ED-4362-A85E-5CEEF7A4C74D}" type="presParOf" srcId="{E3204C76-A6F0-48CF-BB00-1A20BAC6D197}" destId="{17851C4F-FC8E-4988-93EC-F4C291A14EB8}" srcOrd="4"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59EB8EC-C313-42BE-9D19-FB54DD1F050F}"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0728E37A-30CE-4A00-8DC9-CCF5C715DFD7}">
      <dgm:prSet custT="1"/>
      <dgm:spPr/>
      <dgm:t>
        <a:bodyPr/>
        <a:lstStyle/>
        <a:p>
          <a:r>
            <a:rPr lang="en-GB" sz="1800" b="1" dirty="0"/>
            <a:t>1. Appreciative Inquiry </a:t>
          </a:r>
          <a:r>
            <a:rPr lang="en-GB" sz="1800" dirty="0"/>
            <a:t>(Coghlan et al., 2003).</a:t>
          </a:r>
          <a:endParaRPr lang="en-US" sz="1800" dirty="0"/>
        </a:p>
      </dgm:t>
    </dgm:pt>
    <dgm:pt modelId="{AE85F142-1129-4A8C-AC88-309B741A6F88}" type="parTrans" cxnId="{B5E88D0A-BC56-4296-B1C5-2E81FAE8927F}">
      <dgm:prSet/>
      <dgm:spPr/>
      <dgm:t>
        <a:bodyPr/>
        <a:lstStyle/>
        <a:p>
          <a:endParaRPr lang="en-US"/>
        </a:p>
      </dgm:t>
    </dgm:pt>
    <dgm:pt modelId="{DD360CFC-DF7D-4658-B0E8-24E1F6DFF48A}" type="sibTrans" cxnId="{B5E88D0A-BC56-4296-B1C5-2E81FAE8927F}">
      <dgm:prSet/>
      <dgm:spPr/>
      <dgm:t>
        <a:bodyPr/>
        <a:lstStyle/>
        <a:p>
          <a:endParaRPr lang="en-US"/>
        </a:p>
      </dgm:t>
    </dgm:pt>
    <dgm:pt modelId="{B9D4F273-9247-48A8-A01D-6AFF5B709467}">
      <dgm:prSet custT="1"/>
      <dgm:spPr/>
      <dgm:t>
        <a:bodyPr/>
        <a:lstStyle/>
        <a:p>
          <a:r>
            <a:rPr lang="en-GB" sz="1800" b="1" dirty="0"/>
            <a:t>2. Findings Validation &amp; Recommendations Feasibility </a:t>
          </a:r>
          <a:r>
            <a:rPr lang="en-GB" sz="1800" dirty="0"/>
            <a:t>(</a:t>
          </a:r>
          <a:r>
            <a:rPr lang="en-GB" sz="1800" dirty="0" err="1"/>
            <a:t>McKeganey</a:t>
          </a:r>
          <a:r>
            <a:rPr lang="en-GB" sz="1800" dirty="0"/>
            <a:t> and Bloor, 1981).</a:t>
          </a:r>
          <a:endParaRPr lang="en-US" sz="1800" dirty="0"/>
        </a:p>
      </dgm:t>
    </dgm:pt>
    <dgm:pt modelId="{7E417DC3-F2DD-4A1D-A6B2-1E9C322EC476}" type="parTrans" cxnId="{1434093C-D1B2-46DE-953B-EF6F76ED4FB7}">
      <dgm:prSet/>
      <dgm:spPr/>
      <dgm:t>
        <a:bodyPr/>
        <a:lstStyle/>
        <a:p>
          <a:endParaRPr lang="en-US"/>
        </a:p>
      </dgm:t>
    </dgm:pt>
    <dgm:pt modelId="{F633AEC5-2E33-44E2-856F-2599E1DF5FB7}" type="sibTrans" cxnId="{1434093C-D1B2-46DE-953B-EF6F76ED4FB7}">
      <dgm:prSet/>
      <dgm:spPr/>
      <dgm:t>
        <a:bodyPr/>
        <a:lstStyle/>
        <a:p>
          <a:endParaRPr lang="en-US"/>
        </a:p>
      </dgm:t>
    </dgm:pt>
    <dgm:pt modelId="{92BFC5C2-592C-4040-A4E5-19C667FBC54E}">
      <dgm:prSet custT="1"/>
      <dgm:spPr/>
      <dgm:t>
        <a:bodyPr/>
        <a:lstStyle/>
        <a:p>
          <a:r>
            <a:rPr lang="da-DK" sz="1800" b="1" dirty="0"/>
            <a:t>3. Social Identity Mapping </a:t>
          </a:r>
          <a:r>
            <a:rPr lang="da-DK" sz="1800" dirty="0"/>
            <a:t>(Haslam et al. 2016).</a:t>
          </a:r>
          <a:endParaRPr lang="en-US" sz="1800" dirty="0"/>
        </a:p>
      </dgm:t>
    </dgm:pt>
    <dgm:pt modelId="{D4424ABB-32BD-4555-B1EF-3146795C2CA2}" type="parTrans" cxnId="{A128AAD3-E69C-4A4C-954B-D829EF0619AB}">
      <dgm:prSet/>
      <dgm:spPr/>
      <dgm:t>
        <a:bodyPr/>
        <a:lstStyle/>
        <a:p>
          <a:endParaRPr lang="en-US"/>
        </a:p>
      </dgm:t>
    </dgm:pt>
    <dgm:pt modelId="{2492F5AD-96C9-4638-A48A-FF1AD00BAE01}" type="sibTrans" cxnId="{A128AAD3-E69C-4A4C-954B-D829EF0619AB}">
      <dgm:prSet/>
      <dgm:spPr/>
      <dgm:t>
        <a:bodyPr/>
        <a:lstStyle/>
        <a:p>
          <a:endParaRPr lang="en-US"/>
        </a:p>
      </dgm:t>
    </dgm:pt>
    <dgm:pt modelId="{E3007AD0-5442-45AE-A560-81F381B4584E}">
      <dgm:prSet custT="1"/>
      <dgm:spPr/>
      <dgm:t>
        <a:bodyPr/>
        <a:lstStyle/>
        <a:p>
          <a:r>
            <a:rPr lang="en-GB" sz="1800" b="1" dirty="0"/>
            <a:t>5. Asset Based Community Development </a:t>
          </a:r>
          <a:r>
            <a:rPr lang="en-GB" sz="1800" dirty="0"/>
            <a:t>- the importance of utilizing local assets as key resources (Marmot, 2010). </a:t>
          </a:r>
          <a:endParaRPr lang="en-US" sz="1800" dirty="0"/>
        </a:p>
      </dgm:t>
    </dgm:pt>
    <dgm:pt modelId="{1A2CFDC7-9F31-4BE5-BE55-4A8567B2C1A4}" type="parTrans" cxnId="{49632343-F5E5-4ED5-BCBE-F00BBFD993EF}">
      <dgm:prSet/>
      <dgm:spPr/>
      <dgm:t>
        <a:bodyPr/>
        <a:lstStyle/>
        <a:p>
          <a:endParaRPr lang="en-US"/>
        </a:p>
      </dgm:t>
    </dgm:pt>
    <dgm:pt modelId="{9F60FDD4-0931-4B68-B22E-07FD0F59DB61}" type="sibTrans" cxnId="{49632343-F5E5-4ED5-BCBE-F00BBFD993EF}">
      <dgm:prSet/>
      <dgm:spPr/>
      <dgm:t>
        <a:bodyPr/>
        <a:lstStyle/>
        <a:p>
          <a:endParaRPr lang="en-US"/>
        </a:p>
      </dgm:t>
    </dgm:pt>
    <dgm:pt modelId="{B1569440-D4AF-4F3E-8595-9BE0668D8874}">
      <dgm:prSet custT="1"/>
      <dgm:spPr/>
      <dgm:t>
        <a:bodyPr/>
        <a:lstStyle/>
        <a:p>
          <a:r>
            <a:rPr lang="en-GB" sz="1800" b="1" dirty="0"/>
            <a:t>4. Covenant Action Plan development </a:t>
          </a:r>
        </a:p>
      </dgm:t>
    </dgm:pt>
    <dgm:pt modelId="{DBE66896-B4DD-45C1-8A71-61268B07AF5F}" type="parTrans" cxnId="{A4B92A79-589B-459E-9C58-A2AA96E15544}">
      <dgm:prSet/>
      <dgm:spPr/>
      <dgm:t>
        <a:bodyPr/>
        <a:lstStyle/>
        <a:p>
          <a:endParaRPr lang="en-GB"/>
        </a:p>
      </dgm:t>
    </dgm:pt>
    <dgm:pt modelId="{D3ECD7A7-D4AE-4651-92C3-D4DAE9397192}" type="sibTrans" cxnId="{A4B92A79-589B-459E-9C58-A2AA96E15544}">
      <dgm:prSet/>
      <dgm:spPr/>
      <dgm:t>
        <a:bodyPr/>
        <a:lstStyle/>
        <a:p>
          <a:endParaRPr lang="en-GB"/>
        </a:p>
      </dgm:t>
    </dgm:pt>
    <dgm:pt modelId="{DCDAC809-4786-47CE-828B-BC598CEF137D}" type="pres">
      <dgm:prSet presAssocID="{159EB8EC-C313-42BE-9D19-FB54DD1F050F}" presName="linear" presStyleCnt="0">
        <dgm:presLayoutVars>
          <dgm:animLvl val="lvl"/>
          <dgm:resizeHandles val="exact"/>
        </dgm:presLayoutVars>
      </dgm:prSet>
      <dgm:spPr/>
    </dgm:pt>
    <dgm:pt modelId="{DDAFDA7E-0AA5-4D17-A9CE-266D9DBD2E23}" type="pres">
      <dgm:prSet presAssocID="{0728E37A-30CE-4A00-8DC9-CCF5C715DFD7}" presName="parentText" presStyleLbl="node1" presStyleIdx="0" presStyleCnt="5">
        <dgm:presLayoutVars>
          <dgm:chMax val="0"/>
          <dgm:bulletEnabled val="1"/>
        </dgm:presLayoutVars>
      </dgm:prSet>
      <dgm:spPr/>
    </dgm:pt>
    <dgm:pt modelId="{D67B40E8-6F9C-496E-B041-60DF99BAC4AF}" type="pres">
      <dgm:prSet presAssocID="{DD360CFC-DF7D-4658-B0E8-24E1F6DFF48A}" presName="spacer" presStyleCnt="0"/>
      <dgm:spPr/>
    </dgm:pt>
    <dgm:pt modelId="{18A9EB35-77C4-4DEB-B7DC-AA0C0C837F5D}" type="pres">
      <dgm:prSet presAssocID="{B9D4F273-9247-48A8-A01D-6AFF5B709467}" presName="parentText" presStyleLbl="node1" presStyleIdx="1" presStyleCnt="5">
        <dgm:presLayoutVars>
          <dgm:chMax val="0"/>
          <dgm:bulletEnabled val="1"/>
        </dgm:presLayoutVars>
      </dgm:prSet>
      <dgm:spPr/>
    </dgm:pt>
    <dgm:pt modelId="{2DC95324-13EE-4841-824B-1DB94DE00869}" type="pres">
      <dgm:prSet presAssocID="{F633AEC5-2E33-44E2-856F-2599E1DF5FB7}" presName="spacer" presStyleCnt="0"/>
      <dgm:spPr/>
    </dgm:pt>
    <dgm:pt modelId="{D0ADB62C-EFF3-4B91-8927-303F6795225D}" type="pres">
      <dgm:prSet presAssocID="{92BFC5C2-592C-4040-A4E5-19C667FBC54E}" presName="parentText" presStyleLbl="node1" presStyleIdx="2" presStyleCnt="5">
        <dgm:presLayoutVars>
          <dgm:chMax val="0"/>
          <dgm:bulletEnabled val="1"/>
        </dgm:presLayoutVars>
      </dgm:prSet>
      <dgm:spPr/>
    </dgm:pt>
    <dgm:pt modelId="{13AB7FF7-5D35-424A-9434-1D24D7183E6D}" type="pres">
      <dgm:prSet presAssocID="{2492F5AD-96C9-4638-A48A-FF1AD00BAE01}" presName="spacer" presStyleCnt="0"/>
      <dgm:spPr/>
    </dgm:pt>
    <dgm:pt modelId="{9429B2DE-BC6E-40C0-89CF-08CE05A860EB}" type="pres">
      <dgm:prSet presAssocID="{B1569440-D4AF-4F3E-8595-9BE0668D8874}" presName="parentText" presStyleLbl="node1" presStyleIdx="3" presStyleCnt="5">
        <dgm:presLayoutVars>
          <dgm:chMax val="0"/>
          <dgm:bulletEnabled val="1"/>
        </dgm:presLayoutVars>
      </dgm:prSet>
      <dgm:spPr/>
    </dgm:pt>
    <dgm:pt modelId="{47B1F4A5-84F7-4C30-BC38-1CA90C13AD7D}" type="pres">
      <dgm:prSet presAssocID="{D3ECD7A7-D4AE-4651-92C3-D4DAE9397192}" presName="spacer" presStyleCnt="0"/>
      <dgm:spPr/>
    </dgm:pt>
    <dgm:pt modelId="{A4862423-8AB6-4CF0-93CE-2C9C46F06681}" type="pres">
      <dgm:prSet presAssocID="{E3007AD0-5442-45AE-A560-81F381B4584E}" presName="parentText" presStyleLbl="node1" presStyleIdx="4" presStyleCnt="5">
        <dgm:presLayoutVars>
          <dgm:chMax val="0"/>
          <dgm:bulletEnabled val="1"/>
        </dgm:presLayoutVars>
      </dgm:prSet>
      <dgm:spPr/>
    </dgm:pt>
  </dgm:ptLst>
  <dgm:cxnLst>
    <dgm:cxn modelId="{B8D24409-5ACB-4CF8-B7F3-FBD17ACFCE17}" type="presOf" srcId="{E3007AD0-5442-45AE-A560-81F381B4584E}" destId="{A4862423-8AB6-4CF0-93CE-2C9C46F06681}" srcOrd="0" destOrd="0" presId="urn:microsoft.com/office/officeart/2005/8/layout/vList2"/>
    <dgm:cxn modelId="{B5E88D0A-BC56-4296-B1C5-2E81FAE8927F}" srcId="{159EB8EC-C313-42BE-9D19-FB54DD1F050F}" destId="{0728E37A-30CE-4A00-8DC9-CCF5C715DFD7}" srcOrd="0" destOrd="0" parTransId="{AE85F142-1129-4A8C-AC88-309B741A6F88}" sibTransId="{DD360CFC-DF7D-4658-B0E8-24E1F6DFF48A}"/>
    <dgm:cxn modelId="{1434093C-D1B2-46DE-953B-EF6F76ED4FB7}" srcId="{159EB8EC-C313-42BE-9D19-FB54DD1F050F}" destId="{B9D4F273-9247-48A8-A01D-6AFF5B709467}" srcOrd="1" destOrd="0" parTransId="{7E417DC3-F2DD-4A1D-A6B2-1E9C322EC476}" sibTransId="{F633AEC5-2E33-44E2-856F-2599E1DF5FB7}"/>
    <dgm:cxn modelId="{49632343-F5E5-4ED5-BCBE-F00BBFD993EF}" srcId="{159EB8EC-C313-42BE-9D19-FB54DD1F050F}" destId="{E3007AD0-5442-45AE-A560-81F381B4584E}" srcOrd="4" destOrd="0" parTransId="{1A2CFDC7-9F31-4BE5-BE55-4A8567B2C1A4}" sibTransId="{9F60FDD4-0931-4B68-B22E-07FD0F59DB61}"/>
    <dgm:cxn modelId="{C2F87D4A-72F6-4AF9-82A7-C9C2755CD8F9}" type="presOf" srcId="{0728E37A-30CE-4A00-8DC9-CCF5C715DFD7}" destId="{DDAFDA7E-0AA5-4D17-A9CE-266D9DBD2E23}" srcOrd="0" destOrd="0" presId="urn:microsoft.com/office/officeart/2005/8/layout/vList2"/>
    <dgm:cxn modelId="{A4B92A79-589B-459E-9C58-A2AA96E15544}" srcId="{159EB8EC-C313-42BE-9D19-FB54DD1F050F}" destId="{B1569440-D4AF-4F3E-8595-9BE0668D8874}" srcOrd="3" destOrd="0" parTransId="{DBE66896-B4DD-45C1-8A71-61268B07AF5F}" sibTransId="{D3ECD7A7-D4AE-4651-92C3-D4DAE9397192}"/>
    <dgm:cxn modelId="{A133C4AC-2E49-4D30-A952-A702294FA1F3}" type="presOf" srcId="{B1569440-D4AF-4F3E-8595-9BE0668D8874}" destId="{9429B2DE-BC6E-40C0-89CF-08CE05A860EB}" srcOrd="0" destOrd="0" presId="urn:microsoft.com/office/officeart/2005/8/layout/vList2"/>
    <dgm:cxn modelId="{9EE2D3B0-B204-415E-8C59-D1B2E283BFBB}" type="presOf" srcId="{92BFC5C2-592C-4040-A4E5-19C667FBC54E}" destId="{D0ADB62C-EFF3-4B91-8927-303F6795225D}" srcOrd="0" destOrd="0" presId="urn:microsoft.com/office/officeart/2005/8/layout/vList2"/>
    <dgm:cxn modelId="{A128AAD3-E69C-4A4C-954B-D829EF0619AB}" srcId="{159EB8EC-C313-42BE-9D19-FB54DD1F050F}" destId="{92BFC5C2-592C-4040-A4E5-19C667FBC54E}" srcOrd="2" destOrd="0" parTransId="{D4424ABB-32BD-4555-B1EF-3146795C2CA2}" sibTransId="{2492F5AD-96C9-4638-A48A-FF1AD00BAE01}"/>
    <dgm:cxn modelId="{C2C4CFD6-5CBA-4789-A21D-1293E3E16B22}" type="presOf" srcId="{B9D4F273-9247-48A8-A01D-6AFF5B709467}" destId="{18A9EB35-77C4-4DEB-B7DC-AA0C0C837F5D}" srcOrd="0" destOrd="0" presId="urn:microsoft.com/office/officeart/2005/8/layout/vList2"/>
    <dgm:cxn modelId="{E24DCBFF-7DB4-414A-AE41-0DE7E44E546A}" type="presOf" srcId="{159EB8EC-C313-42BE-9D19-FB54DD1F050F}" destId="{DCDAC809-4786-47CE-828B-BC598CEF137D}" srcOrd="0" destOrd="0" presId="urn:microsoft.com/office/officeart/2005/8/layout/vList2"/>
    <dgm:cxn modelId="{1687E9F2-376D-4BC4-82EA-D98D645E31D8}" type="presParOf" srcId="{DCDAC809-4786-47CE-828B-BC598CEF137D}" destId="{DDAFDA7E-0AA5-4D17-A9CE-266D9DBD2E23}" srcOrd="0" destOrd="0" presId="urn:microsoft.com/office/officeart/2005/8/layout/vList2"/>
    <dgm:cxn modelId="{F55C80E1-7922-47ED-A334-8DF0CCE1D61B}" type="presParOf" srcId="{DCDAC809-4786-47CE-828B-BC598CEF137D}" destId="{D67B40E8-6F9C-496E-B041-60DF99BAC4AF}" srcOrd="1" destOrd="0" presId="urn:microsoft.com/office/officeart/2005/8/layout/vList2"/>
    <dgm:cxn modelId="{F4F2BE4F-F58E-4730-9A34-BC4E862AA3E5}" type="presParOf" srcId="{DCDAC809-4786-47CE-828B-BC598CEF137D}" destId="{18A9EB35-77C4-4DEB-B7DC-AA0C0C837F5D}" srcOrd="2" destOrd="0" presId="urn:microsoft.com/office/officeart/2005/8/layout/vList2"/>
    <dgm:cxn modelId="{CB8C9FF0-4479-44CA-9CF0-668F13034B96}" type="presParOf" srcId="{DCDAC809-4786-47CE-828B-BC598CEF137D}" destId="{2DC95324-13EE-4841-824B-1DB94DE00869}" srcOrd="3" destOrd="0" presId="urn:microsoft.com/office/officeart/2005/8/layout/vList2"/>
    <dgm:cxn modelId="{353FDC18-9BF0-4A61-8991-5C7EFC7B8C11}" type="presParOf" srcId="{DCDAC809-4786-47CE-828B-BC598CEF137D}" destId="{D0ADB62C-EFF3-4B91-8927-303F6795225D}" srcOrd="4" destOrd="0" presId="urn:microsoft.com/office/officeart/2005/8/layout/vList2"/>
    <dgm:cxn modelId="{038CD8FA-75D0-4709-8A00-833CEAEF4AFD}" type="presParOf" srcId="{DCDAC809-4786-47CE-828B-BC598CEF137D}" destId="{13AB7FF7-5D35-424A-9434-1D24D7183E6D}" srcOrd="5" destOrd="0" presId="urn:microsoft.com/office/officeart/2005/8/layout/vList2"/>
    <dgm:cxn modelId="{0753D321-3702-4EBE-A67D-B9605D0AB11E}" type="presParOf" srcId="{DCDAC809-4786-47CE-828B-BC598CEF137D}" destId="{9429B2DE-BC6E-40C0-89CF-08CE05A860EB}" srcOrd="6" destOrd="0" presId="urn:microsoft.com/office/officeart/2005/8/layout/vList2"/>
    <dgm:cxn modelId="{07802B36-EAB1-4B13-BAAE-BDEF76AAED35}" type="presParOf" srcId="{DCDAC809-4786-47CE-828B-BC598CEF137D}" destId="{47B1F4A5-84F7-4C30-BC38-1CA90C13AD7D}" srcOrd="7" destOrd="0" presId="urn:microsoft.com/office/officeart/2005/8/layout/vList2"/>
    <dgm:cxn modelId="{87540DA2-6254-4772-B9D7-7CCBBB1F9F12}" type="presParOf" srcId="{DCDAC809-4786-47CE-828B-BC598CEF137D}" destId="{A4862423-8AB6-4CF0-93CE-2C9C46F06681}"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49D1E84-F525-4FD0-8FC8-87CF855BA302}"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9CF4A97D-3CD3-4B09-9321-AC6DA4D2210F}">
      <dgm:prSet/>
      <dgm:spPr/>
      <dgm:t>
        <a:bodyPr/>
        <a:lstStyle/>
        <a:p>
          <a:r>
            <a:rPr lang="en-GB" b="1" dirty="0">
              <a:latin typeface="Calibri" panose="020F0502020204030204" pitchFamily="34" charset="0"/>
              <a:cs typeface="Calibri" panose="020F0502020204030204" pitchFamily="34" charset="0"/>
            </a:rPr>
            <a:t>Veteran identity is far from automatic </a:t>
          </a:r>
          <a:r>
            <a:rPr lang="en-GB" dirty="0">
              <a:latin typeface="Calibri" panose="020F0502020204030204" pitchFamily="34" charset="0"/>
              <a:cs typeface="Calibri" panose="020F0502020204030204" pitchFamily="34" charset="0"/>
            </a:rPr>
            <a:t>(Burdett et al., 2013; Dolan et al., 2022). Differs internationally and can also vary between policymakers, the public, veteran organisations, and the ex-service personnel themselves (</a:t>
          </a:r>
          <a:r>
            <a:rPr lang="en-GB" dirty="0" err="1">
              <a:latin typeface="Calibri" panose="020F0502020204030204" pitchFamily="34" charset="0"/>
              <a:cs typeface="Calibri" panose="020F0502020204030204" pitchFamily="34" charset="0"/>
            </a:rPr>
            <a:t>Dandeker</a:t>
          </a:r>
          <a:r>
            <a:rPr lang="en-GB" dirty="0">
              <a:latin typeface="Calibri" panose="020F0502020204030204" pitchFamily="34" charset="0"/>
              <a:cs typeface="Calibri" panose="020F0502020204030204" pitchFamily="34" charset="0"/>
            </a:rPr>
            <a:t> et al., 2006).</a:t>
          </a:r>
          <a:endParaRPr lang="en-US" dirty="0">
            <a:latin typeface="Calibri" panose="020F0502020204030204" pitchFamily="34" charset="0"/>
            <a:cs typeface="Calibri" panose="020F0502020204030204" pitchFamily="34" charset="0"/>
          </a:endParaRPr>
        </a:p>
      </dgm:t>
    </dgm:pt>
    <dgm:pt modelId="{EA355C66-B118-4F15-A271-D7BACF1D245E}" type="parTrans" cxnId="{A2AAC7AD-1CAE-4AE1-BA8F-3AAA4CC36EE4}">
      <dgm:prSet/>
      <dgm:spPr/>
      <dgm:t>
        <a:bodyPr/>
        <a:lstStyle/>
        <a:p>
          <a:endParaRPr lang="en-US"/>
        </a:p>
      </dgm:t>
    </dgm:pt>
    <dgm:pt modelId="{2F6D2712-8050-4FDE-B0BD-D2BCD097B332}" type="sibTrans" cxnId="{A2AAC7AD-1CAE-4AE1-BA8F-3AAA4CC36EE4}">
      <dgm:prSet/>
      <dgm:spPr/>
      <dgm:t>
        <a:bodyPr/>
        <a:lstStyle/>
        <a:p>
          <a:endParaRPr lang="en-US"/>
        </a:p>
      </dgm:t>
    </dgm:pt>
    <dgm:pt modelId="{88BCE542-745D-43C7-8447-3E9AB754A755}">
      <dgm:prSet/>
      <dgm:spPr/>
      <dgm:t>
        <a:bodyPr/>
        <a:lstStyle/>
        <a:p>
          <a:r>
            <a:rPr lang="en-GB" b="1" dirty="0">
              <a:latin typeface="Calibri" panose="020F0502020204030204" pitchFamily="34" charset="0"/>
              <a:cs typeface="Calibri" panose="020F0502020204030204" pitchFamily="34" charset="0"/>
            </a:rPr>
            <a:t>Researchers may face ‘outsider’ resistance </a:t>
          </a:r>
          <a:r>
            <a:rPr lang="en-GB" dirty="0">
              <a:latin typeface="Calibri" panose="020F0502020204030204" pitchFamily="34" charset="0"/>
              <a:cs typeface="Calibri" panose="020F0502020204030204" pitchFamily="34" charset="0"/>
            </a:rPr>
            <a:t>with this cohort. Researchers need to use post interview de-brief support and be PTSD aware.</a:t>
          </a:r>
          <a:endParaRPr lang="en-US" dirty="0">
            <a:latin typeface="Calibri" panose="020F0502020204030204" pitchFamily="34" charset="0"/>
            <a:cs typeface="Calibri" panose="020F0502020204030204" pitchFamily="34" charset="0"/>
          </a:endParaRPr>
        </a:p>
      </dgm:t>
    </dgm:pt>
    <dgm:pt modelId="{0B5A332A-EC0A-4CFC-A5A3-E2E2923B4D2E}" type="parTrans" cxnId="{485D719D-9032-4196-8180-459127599E85}">
      <dgm:prSet/>
      <dgm:spPr/>
      <dgm:t>
        <a:bodyPr/>
        <a:lstStyle/>
        <a:p>
          <a:endParaRPr lang="en-US"/>
        </a:p>
      </dgm:t>
    </dgm:pt>
    <dgm:pt modelId="{835782BA-6CB5-4A2D-9B40-0C12E30BCCF5}" type="sibTrans" cxnId="{485D719D-9032-4196-8180-459127599E85}">
      <dgm:prSet/>
      <dgm:spPr/>
      <dgm:t>
        <a:bodyPr/>
        <a:lstStyle/>
        <a:p>
          <a:endParaRPr lang="en-US"/>
        </a:p>
      </dgm:t>
    </dgm:pt>
    <dgm:pt modelId="{D8E37BBA-942C-478D-AA31-C36D1A7BC730}">
      <dgm:prSet/>
      <dgm:spPr/>
      <dgm:t>
        <a:bodyPr/>
        <a:lstStyle/>
        <a:p>
          <a:r>
            <a:rPr lang="en-GB" b="1" dirty="0">
              <a:latin typeface="Calibri" panose="020F0502020204030204" pitchFamily="34" charset="0"/>
              <a:cs typeface="Calibri" panose="020F0502020204030204" pitchFamily="34" charset="0"/>
            </a:rPr>
            <a:t>Veterans’ critical engagement in research can often be impeded </a:t>
          </a:r>
          <a:r>
            <a:rPr lang="en-GB" b="0" dirty="0">
              <a:latin typeface="Calibri" panose="020F0502020204030204" pitchFamily="34" charset="0"/>
              <a:cs typeface="Calibri" panose="020F0502020204030204" pitchFamily="34" charset="0"/>
            </a:rPr>
            <a:t>by 1. Loyalty to service organisation; 2. Not wanting to traumatise civilians; 3. Not wanting to bring shame to their unit; 4. Having signed the Official Secrets Act.</a:t>
          </a:r>
          <a:endParaRPr lang="en-US" b="0" dirty="0">
            <a:latin typeface="Calibri" panose="020F0502020204030204" pitchFamily="34" charset="0"/>
            <a:cs typeface="Calibri" panose="020F0502020204030204" pitchFamily="34" charset="0"/>
          </a:endParaRPr>
        </a:p>
      </dgm:t>
    </dgm:pt>
    <dgm:pt modelId="{2782E84B-3D2F-4701-B468-0C97774C7A91}" type="parTrans" cxnId="{F70650D8-3CDB-497F-A905-CA472CB1E726}">
      <dgm:prSet/>
      <dgm:spPr/>
      <dgm:t>
        <a:bodyPr/>
        <a:lstStyle/>
        <a:p>
          <a:endParaRPr lang="en-US"/>
        </a:p>
      </dgm:t>
    </dgm:pt>
    <dgm:pt modelId="{561C1C63-4612-41EB-8FD5-E60EAD493F69}" type="sibTrans" cxnId="{F70650D8-3CDB-497F-A905-CA472CB1E726}">
      <dgm:prSet/>
      <dgm:spPr/>
      <dgm:t>
        <a:bodyPr/>
        <a:lstStyle/>
        <a:p>
          <a:endParaRPr lang="en-US"/>
        </a:p>
      </dgm:t>
    </dgm:pt>
    <dgm:pt modelId="{F0DD155E-2FF2-4A1A-8295-77114290C162}">
      <dgm:prSet/>
      <dgm:spPr/>
      <dgm:t>
        <a:bodyPr/>
        <a:lstStyle/>
        <a:p>
          <a:r>
            <a:rPr lang="en-GB" b="1" dirty="0">
              <a:latin typeface="Calibri" panose="020F0502020204030204" pitchFamily="34" charset="0"/>
              <a:cs typeface="Calibri" panose="020F0502020204030204" pitchFamily="34" charset="0"/>
            </a:rPr>
            <a:t>Negative veteran transition </a:t>
          </a:r>
          <a:r>
            <a:rPr lang="en-GB" dirty="0">
              <a:latin typeface="Calibri" panose="020F0502020204030204" pitchFamily="34" charset="0"/>
              <a:cs typeface="Calibri" panose="020F0502020204030204" pitchFamily="34" charset="0"/>
            </a:rPr>
            <a:t>findings increasingly identified as delayed impact of pre-service Adverse Childhood Experiences (ACEs).</a:t>
          </a:r>
          <a:endParaRPr lang="en-US" dirty="0">
            <a:latin typeface="Calibri" panose="020F0502020204030204" pitchFamily="34" charset="0"/>
            <a:cs typeface="Calibri" panose="020F0502020204030204" pitchFamily="34" charset="0"/>
          </a:endParaRPr>
        </a:p>
      </dgm:t>
    </dgm:pt>
    <dgm:pt modelId="{BA9B17BB-83D6-44C4-8458-83FCFFA677BD}" type="parTrans" cxnId="{3709390C-B21D-4964-B5AE-7172BC7DE1E2}">
      <dgm:prSet/>
      <dgm:spPr/>
      <dgm:t>
        <a:bodyPr/>
        <a:lstStyle/>
        <a:p>
          <a:endParaRPr lang="en-US"/>
        </a:p>
      </dgm:t>
    </dgm:pt>
    <dgm:pt modelId="{CFAEF585-6E0E-435D-AE64-7A0E820B86F4}" type="sibTrans" cxnId="{3709390C-B21D-4964-B5AE-7172BC7DE1E2}">
      <dgm:prSet/>
      <dgm:spPr/>
      <dgm:t>
        <a:bodyPr/>
        <a:lstStyle/>
        <a:p>
          <a:endParaRPr lang="en-US"/>
        </a:p>
      </dgm:t>
    </dgm:pt>
    <dgm:pt modelId="{D9FA3402-D7FC-48F6-A18F-006EC7D4E6F6}" type="pres">
      <dgm:prSet presAssocID="{F49D1E84-F525-4FD0-8FC8-87CF855BA302}" presName="root" presStyleCnt="0">
        <dgm:presLayoutVars>
          <dgm:dir/>
          <dgm:resizeHandles val="exact"/>
        </dgm:presLayoutVars>
      </dgm:prSet>
      <dgm:spPr/>
    </dgm:pt>
    <dgm:pt modelId="{F2BA0E2C-BDDC-4096-8D38-3C19D5103F07}" type="pres">
      <dgm:prSet presAssocID="{9CF4A97D-3CD3-4B09-9321-AC6DA4D2210F}" presName="compNode" presStyleCnt="0"/>
      <dgm:spPr/>
    </dgm:pt>
    <dgm:pt modelId="{5573D1C2-9CC5-4B82-B21F-4197BC3100B0}" type="pres">
      <dgm:prSet presAssocID="{9CF4A97D-3CD3-4B09-9321-AC6DA4D2210F}" presName="bgRect" presStyleLbl="bgShp" presStyleIdx="0" presStyleCnt="4"/>
      <dgm:spPr/>
    </dgm:pt>
    <dgm:pt modelId="{A7E8D8B4-95E8-4133-83CE-4B0FB401EF8C}" type="pres">
      <dgm:prSet presAssocID="{9CF4A97D-3CD3-4B09-9321-AC6DA4D2210F}"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iploma Roll"/>
        </a:ext>
      </dgm:extLst>
    </dgm:pt>
    <dgm:pt modelId="{3D046A6E-99E6-4226-8F1D-19B7840A46E2}" type="pres">
      <dgm:prSet presAssocID="{9CF4A97D-3CD3-4B09-9321-AC6DA4D2210F}" presName="spaceRect" presStyleCnt="0"/>
      <dgm:spPr/>
    </dgm:pt>
    <dgm:pt modelId="{4CB6645C-4FD8-4511-89D4-E6FA8C119C88}" type="pres">
      <dgm:prSet presAssocID="{9CF4A97D-3CD3-4B09-9321-AC6DA4D2210F}" presName="parTx" presStyleLbl="revTx" presStyleIdx="0" presStyleCnt="4" custScaleY="148378">
        <dgm:presLayoutVars>
          <dgm:chMax val="0"/>
          <dgm:chPref val="0"/>
        </dgm:presLayoutVars>
      </dgm:prSet>
      <dgm:spPr/>
    </dgm:pt>
    <dgm:pt modelId="{12F55A24-4F1A-4317-ADA5-75C1EDEC86B7}" type="pres">
      <dgm:prSet presAssocID="{2F6D2712-8050-4FDE-B0BD-D2BCD097B332}" presName="sibTrans" presStyleCnt="0"/>
      <dgm:spPr/>
    </dgm:pt>
    <dgm:pt modelId="{6C980B19-BF5A-49A5-AD4A-FD0378F61A14}" type="pres">
      <dgm:prSet presAssocID="{88BCE542-745D-43C7-8447-3E9AB754A755}" presName="compNode" presStyleCnt="0"/>
      <dgm:spPr/>
    </dgm:pt>
    <dgm:pt modelId="{5BAFFD84-177E-45B0-9149-41309F19B672}" type="pres">
      <dgm:prSet presAssocID="{88BCE542-745D-43C7-8447-3E9AB754A755}" presName="bgRect" presStyleLbl="bgShp" presStyleIdx="1" presStyleCnt="4"/>
      <dgm:spPr/>
    </dgm:pt>
    <dgm:pt modelId="{6D3708A0-5D1E-46D9-A127-CBFD8CCBB855}" type="pres">
      <dgm:prSet presAssocID="{88BCE542-745D-43C7-8447-3E9AB754A755}"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ustomer Review"/>
        </a:ext>
      </dgm:extLst>
    </dgm:pt>
    <dgm:pt modelId="{42657DD7-63AC-498E-87FE-A0EAC2946C22}" type="pres">
      <dgm:prSet presAssocID="{88BCE542-745D-43C7-8447-3E9AB754A755}" presName="spaceRect" presStyleCnt="0"/>
      <dgm:spPr/>
    </dgm:pt>
    <dgm:pt modelId="{9E3D394D-9B73-44AC-AD8D-448105CB0503}" type="pres">
      <dgm:prSet presAssocID="{88BCE542-745D-43C7-8447-3E9AB754A755}" presName="parTx" presStyleLbl="revTx" presStyleIdx="1" presStyleCnt="4">
        <dgm:presLayoutVars>
          <dgm:chMax val="0"/>
          <dgm:chPref val="0"/>
        </dgm:presLayoutVars>
      </dgm:prSet>
      <dgm:spPr/>
    </dgm:pt>
    <dgm:pt modelId="{E8D547D7-96F2-4242-A65A-6F2F16824E5F}" type="pres">
      <dgm:prSet presAssocID="{835782BA-6CB5-4A2D-9B40-0C12E30BCCF5}" presName="sibTrans" presStyleCnt="0"/>
      <dgm:spPr/>
    </dgm:pt>
    <dgm:pt modelId="{8EE8FCCC-1A64-4996-8877-41161FC15695}" type="pres">
      <dgm:prSet presAssocID="{D8E37BBA-942C-478D-AA31-C36D1A7BC730}" presName="compNode" presStyleCnt="0"/>
      <dgm:spPr/>
    </dgm:pt>
    <dgm:pt modelId="{5A8CA1A3-7F2F-40C3-A176-EE0A6D737651}" type="pres">
      <dgm:prSet presAssocID="{D8E37BBA-942C-478D-AA31-C36D1A7BC730}" presName="bgRect" presStyleLbl="bgShp" presStyleIdx="2" presStyleCnt="4"/>
      <dgm:spPr/>
    </dgm:pt>
    <dgm:pt modelId="{28ECE05B-4A58-4396-A8FD-7CEB8A50F0BA}" type="pres">
      <dgm:prSet presAssocID="{D8E37BBA-942C-478D-AA31-C36D1A7BC730}"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roup of People"/>
        </a:ext>
      </dgm:extLst>
    </dgm:pt>
    <dgm:pt modelId="{F085C559-2EDB-4FD8-A78A-12EC68D2FC06}" type="pres">
      <dgm:prSet presAssocID="{D8E37BBA-942C-478D-AA31-C36D1A7BC730}" presName="spaceRect" presStyleCnt="0"/>
      <dgm:spPr/>
    </dgm:pt>
    <dgm:pt modelId="{C60C1FD8-52BB-47BC-8F2D-3A84FC75DAF3}" type="pres">
      <dgm:prSet presAssocID="{D8E37BBA-942C-478D-AA31-C36D1A7BC730}" presName="parTx" presStyleLbl="revTx" presStyleIdx="2" presStyleCnt="4">
        <dgm:presLayoutVars>
          <dgm:chMax val="0"/>
          <dgm:chPref val="0"/>
        </dgm:presLayoutVars>
      </dgm:prSet>
      <dgm:spPr/>
    </dgm:pt>
    <dgm:pt modelId="{76BF70A0-3488-4207-8009-5849468B2554}" type="pres">
      <dgm:prSet presAssocID="{561C1C63-4612-41EB-8FD5-E60EAD493F69}" presName="sibTrans" presStyleCnt="0"/>
      <dgm:spPr/>
    </dgm:pt>
    <dgm:pt modelId="{03DB5F8B-D927-4657-A6EE-1AB746707BD0}" type="pres">
      <dgm:prSet presAssocID="{F0DD155E-2FF2-4A1A-8295-77114290C162}" presName="compNode" presStyleCnt="0"/>
      <dgm:spPr/>
    </dgm:pt>
    <dgm:pt modelId="{F8C22C19-3C19-4C6A-B65F-FE5EFCF34620}" type="pres">
      <dgm:prSet presAssocID="{F0DD155E-2FF2-4A1A-8295-77114290C162}" presName="bgRect" presStyleLbl="bgShp" presStyleIdx="3" presStyleCnt="4"/>
      <dgm:spPr/>
    </dgm:pt>
    <dgm:pt modelId="{C0ACA1BC-7814-4E27-ACF8-BCF0545F20C2}" type="pres">
      <dgm:prSet presAssocID="{F0DD155E-2FF2-4A1A-8295-77114290C162}"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Pilot"/>
        </a:ext>
      </dgm:extLst>
    </dgm:pt>
    <dgm:pt modelId="{65DE6C1B-B189-48AD-AD2F-9B8DDC376BFC}" type="pres">
      <dgm:prSet presAssocID="{F0DD155E-2FF2-4A1A-8295-77114290C162}" presName="spaceRect" presStyleCnt="0"/>
      <dgm:spPr/>
    </dgm:pt>
    <dgm:pt modelId="{3E073989-936D-497C-AF1B-5875F29BA34E}" type="pres">
      <dgm:prSet presAssocID="{F0DD155E-2FF2-4A1A-8295-77114290C162}" presName="parTx" presStyleLbl="revTx" presStyleIdx="3" presStyleCnt="4">
        <dgm:presLayoutVars>
          <dgm:chMax val="0"/>
          <dgm:chPref val="0"/>
        </dgm:presLayoutVars>
      </dgm:prSet>
      <dgm:spPr/>
    </dgm:pt>
  </dgm:ptLst>
  <dgm:cxnLst>
    <dgm:cxn modelId="{88633000-4FD5-4800-B9C7-668FC4B0195B}" type="presOf" srcId="{D8E37BBA-942C-478D-AA31-C36D1A7BC730}" destId="{C60C1FD8-52BB-47BC-8F2D-3A84FC75DAF3}" srcOrd="0" destOrd="0" presId="urn:microsoft.com/office/officeart/2018/2/layout/IconVerticalSolidList"/>
    <dgm:cxn modelId="{3709390C-B21D-4964-B5AE-7172BC7DE1E2}" srcId="{F49D1E84-F525-4FD0-8FC8-87CF855BA302}" destId="{F0DD155E-2FF2-4A1A-8295-77114290C162}" srcOrd="3" destOrd="0" parTransId="{BA9B17BB-83D6-44C4-8458-83FCFFA677BD}" sibTransId="{CFAEF585-6E0E-435D-AE64-7A0E820B86F4}"/>
    <dgm:cxn modelId="{1AF42E17-FF4A-4896-A710-6164B4E33935}" type="presOf" srcId="{9CF4A97D-3CD3-4B09-9321-AC6DA4D2210F}" destId="{4CB6645C-4FD8-4511-89D4-E6FA8C119C88}" srcOrd="0" destOrd="0" presId="urn:microsoft.com/office/officeart/2018/2/layout/IconVerticalSolidList"/>
    <dgm:cxn modelId="{3A8E1A84-71D1-477E-BC40-1AF935076A54}" type="presOf" srcId="{F49D1E84-F525-4FD0-8FC8-87CF855BA302}" destId="{D9FA3402-D7FC-48F6-A18F-006EC7D4E6F6}" srcOrd="0" destOrd="0" presId="urn:microsoft.com/office/officeart/2018/2/layout/IconVerticalSolidList"/>
    <dgm:cxn modelId="{53F50B8F-A3DA-41EA-AB03-0CC747C0631B}" type="presOf" srcId="{88BCE542-745D-43C7-8447-3E9AB754A755}" destId="{9E3D394D-9B73-44AC-AD8D-448105CB0503}" srcOrd="0" destOrd="0" presId="urn:microsoft.com/office/officeart/2018/2/layout/IconVerticalSolidList"/>
    <dgm:cxn modelId="{485D719D-9032-4196-8180-459127599E85}" srcId="{F49D1E84-F525-4FD0-8FC8-87CF855BA302}" destId="{88BCE542-745D-43C7-8447-3E9AB754A755}" srcOrd="1" destOrd="0" parTransId="{0B5A332A-EC0A-4CFC-A5A3-E2E2923B4D2E}" sibTransId="{835782BA-6CB5-4A2D-9B40-0C12E30BCCF5}"/>
    <dgm:cxn modelId="{A2AAC7AD-1CAE-4AE1-BA8F-3AAA4CC36EE4}" srcId="{F49D1E84-F525-4FD0-8FC8-87CF855BA302}" destId="{9CF4A97D-3CD3-4B09-9321-AC6DA4D2210F}" srcOrd="0" destOrd="0" parTransId="{EA355C66-B118-4F15-A271-D7BACF1D245E}" sibTransId="{2F6D2712-8050-4FDE-B0BD-D2BCD097B332}"/>
    <dgm:cxn modelId="{076A93D5-F121-401D-B9A3-3E44D9EF188C}" type="presOf" srcId="{F0DD155E-2FF2-4A1A-8295-77114290C162}" destId="{3E073989-936D-497C-AF1B-5875F29BA34E}" srcOrd="0" destOrd="0" presId="urn:microsoft.com/office/officeart/2018/2/layout/IconVerticalSolidList"/>
    <dgm:cxn modelId="{F70650D8-3CDB-497F-A905-CA472CB1E726}" srcId="{F49D1E84-F525-4FD0-8FC8-87CF855BA302}" destId="{D8E37BBA-942C-478D-AA31-C36D1A7BC730}" srcOrd="2" destOrd="0" parTransId="{2782E84B-3D2F-4701-B468-0C97774C7A91}" sibTransId="{561C1C63-4612-41EB-8FD5-E60EAD493F69}"/>
    <dgm:cxn modelId="{19885BA8-2E2A-42F6-8AB8-441F3AB397EC}" type="presParOf" srcId="{D9FA3402-D7FC-48F6-A18F-006EC7D4E6F6}" destId="{F2BA0E2C-BDDC-4096-8D38-3C19D5103F07}" srcOrd="0" destOrd="0" presId="urn:microsoft.com/office/officeart/2018/2/layout/IconVerticalSolidList"/>
    <dgm:cxn modelId="{34556BCA-2207-48AA-9D60-8AB88A78511C}" type="presParOf" srcId="{F2BA0E2C-BDDC-4096-8D38-3C19D5103F07}" destId="{5573D1C2-9CC5-4B82-B21F-4197BC3100B0}" srcOrd="0" destOrd="0" presId="urn:microsoft.com/office/officeart/2018/2/layout/IconVerticalSolidList"/>
    <dgm:cxn modelId="{7A4D4AC5-64D8-4D07-A3AE-B1A8A7A7BFA1}" type="presParOf" srcId="{F2BA0E2C-BDDC-4096-8D38-3C19D5103F07}" destId="{A7E8D8B4-95E8-4133-83CE-4B0FB401EF8C}" srcOrd="1" destOrd="0" presId="urn:microsoft.com/office/officeart/2018/2/layout/IconVerticalSolidList"/>
    <dgm:cxn modelId="{EEF54F32-0163-4F93-BA8C-1620416E503B}" type="presParOf" srcId="{F2BA0E2C-BDDC-4096-8D38-3C19D5103F07}" destId="{3D046A6E-99E6-4226-8F1D-19B7840A46E2}" srcOrd="2" destOrd="0" presId="urn:microsoft.com/office/officeart/2018/2/layout/IconVerticalSolidList"/>
    <dgm:cxn modelId="{022505E9-CB1E-416A-8914-B68814DA22CB}" type="presParOf" srcId="{F2BA0E2C-BDDC-4096-8D38-3C19D5103F07}" destId="{4CB6645C-4FD8-4511-89D4-E6FA8C119C88}" srcOrd="3" destOrd="0" presId="urn:microsoft.com/office/officeart/2018/2/layout/IconVerticalSolidList"/>
    <dgm:cxn modelId="{329915D8-54D0-4B18-A993-408DFF33E07A}" type="presParOf" srcId="{D9FA3402-D7FC-48F6-A18F-006EC7D4E6F6}" destId="{12F55A24-4F1A-4317-ADA5-75C1EDEC86B7}" srcOrd="1" destOrd="0" presId="urn:microsoft.com/office/officeart/2018/2/layout/IconVerticalSolidList"/>
    <dgm:cxn modelId="{F98DB2EF-4169-4017-9C60-06ED94329A09}" type="presParOf" srcId="{D9FA3402-D7FC-48F6-A18F-006EC7D4E6F6}" destId="{6C980B19-BF5A-49A5-AD4A-FD0378F61A14}" srcOrd="2" destOrd="0" presId="urn:microsoft.com/office/officeart/2018/2/layout/IconVerticalSolidList"/>
    <dgm:cxn modelId="{4449FE97-2138-455C-A626-1C4027C15EC0}" type="presParOf" srcId="{6C980B19-BF5A-49A5-AD4A-FD0378F61A14}" destId="{5BAFFD84-177E-45B0-9149-41309F19B672}" srcOrd="0" destOrd="0" presId="urn:microsoft.com/office/officeart/2018/2/layout/IconVerticalSolidList"/>
    <dgm:cxn modelId="{2C3E0D08-C077-4082-B81E-705351C10755}" type="presParOf" srcId="{6C980B19-BF5A-49A5-AD4A-FD0378F61A14}" destId="{6D3708A0-5D1E-46D9-A127-CBFD8CCBB855}" srcOrd="1" destOrd="0" presId="urn:microsoft.com/office/officeart/2018/2/layout/IconVerticalSolidList"/>
    <dgm:cxn modelId="{C13D0B87-8D99-407A-9A47-BA0F02133983}" type="presParOf" srcId="{6C980B19-BF5A-49A5-AD4A-FD0378F61A14}" destId="{42657DD7-63AC-498E-87FE-A0EAC2946C22}" srcOrd="2" destOrd="0" presId="urn:microsoft.com/office/officeart/2018/2/layout/IconVerticalSolidList"/>
    <dgm:cxn modelId="{C10C6C9E-0D7C-4B46-B4EC-0AEFFD5556D2}" type="presParOf" srcId="{6C980B19-BF5A-49A5-AD4A-FD0378F61A14}" destId="{9E3D394D-9B73-44AC-AD8D-448105CB0503}" srcOrd="3" destOrd="0" presId="urn:microsoft.com/office/officeart/2018/2/layout/IconVerticalSolidList"/>
    <dgm:cxn modelId="{E5E932DD-EDC9-466C-88E8-043BAB0FE662}" type="presParOf" srcId="{D9FA3402-D7FC-48F6-A18F-006EC7D4E6F6}" destId="{E8D547D7-96F2-4242-A65A-6F2F16824E5F}" srcOrd="3" destOrd="0" presId="urn:microsoft.com/office/officeart/2018/2/layout/IconVerticalSolidList"/>
    <dgm:cxn modelId="{5CAC9635-F7A1-4785-BEC2-FA6397235960}" type="presParOf" srcId="{D9FA3402-D7FC-48F6-A18F-006EC7D4E6F6}" destId="{8EE8FCCC-1A64-4996-8877-41161FC15695}" srcOrd="4" destOrd="0" presId="urn:microsoft.com/office/officeart/2018/2/layout/IconVerticalSolidList"/>
    <dgm:cxn modelId="{6131B3C2-CBE5-48C9-AB9D-34ADE389BBB1}" type="presParOf" srcId="{8EE8FCCC-1A64-4996-8877-41161FC15695}" destId="{5A8CA1A3-7F2F-40C3-A176-EE0A6D737651}" srcOrd="0" destOrd="0" presId="urn:microsoft.com/office/officeart/2018/2/layout/IconVerticalSolidList"/>
    <dgm:cxn modelId="{EB431541-34DE-488D-AD25-748BDBF2722C}" type="presParOf" srcId="{8EE8FCCC-1A64-4996-8877-41161FC15695}" destId="{28ECE05B-4A58-4396-A8FD-7CEB8A50F0BA}" srcOrd="1" destOrd="0" presId="urn:microsoft.com/office/officeart/2018/2/layout/IconVerticalSolidList"/>
    <dgm:cxn modelId="{8432BD29-F899-4AFD-90BB-6CCD443C15B8}" type="presParOf" srcId="{8EE8FCCC-1A64-4996-8877-41161FC15695}" destId="{F085C559-2EDB-4FD8-A78A-12EC68D2FC06}" srcOrd="2" destOrd="0" presId="urn:microsoft.com/office/officeart/2018/2/layout/IconVerticalSolidList"/>
    <dgm:cxn modelId="{763452B4-16A5-407D-83FD-60F79352C87B}" type="presParOf" srcId="{8EE8FCCC-1A64-4996-8877-41161FC15695}" destId="{C60C1FD8-52BB-47BC-8F2D-3A84FC75DAF3}" srcOrd="3" destOrd="0" presId="urn:microsoft.com/office/officeart/2018/2/layout/IconVerticalSolidList"/>
    <dgm:cxn modelId="{3E6D3046-0348-41C7-AF08-792280960754}" type="presParOf" srcId="{D9FA3402-D7FC-48F6-A18F-006EC7D4E6F6}" destId="{76BF70A0-3488-4207-8009-5849468B2554}" srcOrd="5" destOrd="0" presId="urn:microsoft.com/office/officeart/2018/2/layout/IconVerticalSolidList"/>
    <dgm:cxn modelId="{E88CC8E8-4DED-46B8-BFB5-5333A7497BBA}" type="presParOf" srcId="{D9FA3402-D7FC-48F6-A18F-006EC7D4E6F6}" destId="{03DB5F8B-D927-4657-A6EE-1AB746707BD0}" srcOrd="6" destOrd="0" presId="urn:microsoft.com/office/officeart/2018/2/layout/IconVerticalSolidList"/>
    <dgm:cxn modelId="{70C85D3F-C840-48D4-A590-BFE524A80620}" type="presParOf" srcId="{03DB5F8B-D927-4657-A6EE-1AB746707BD0}" destId="{F8C22C19-3C19-4C6A-B65F-FE5EFCF34620}" srcOrd="0" destOrd="0" presId="urn:microsoft.com/office/officeart/2018/2/layout/IconVerticalSolidList"/>
    <dgm:cxn modelId="{DA6678E6-5D09-4138-B630-1B32E026924F}" type="presParOf" srcId="{03DB5F8B-D927-4657-A6EE-1AB746707BD0}" destId="{C0ACA1BC-7814-4E27-ACF8-BCF0545F20C2}" srcOrd="1" destOrd="0" presId="urn:microsoft.com/office/officeart/2018/2/layout/IconVerticalSolidList"/>
    <dgm:cxn modelId="{5F7394E4-399A-4553-8C3C-03F056474382}" type="presParOf" srcId="{03DB5F8B-D927-4657-A6EE-1AB746707BD0}" destId="{65DE6C1B-B189-48AD-AD2F-9B8DDC376BFC}" srcOrd="2" destOrd="0" presId="urn:microsoft.com/office/officeart/2018/2/layout/IconVerticalSolidList"/>
    <dgm:cxn modelId="{039011E3-8174-459A-9EFA-DCAAC1299A99}" type="presParOf" srcId="{03DB5F8B-D927-4657-A6EE-1AB746707BD0}" destId="{3E073989-936D-497C-AF1B-5875F29BA34E}"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988818-AE75-4D18-B6B4-793B8E164E97}">
      <dsp:nvSpPr>
        <dsp:cNvPr id="0" name=""/>
        <dsp:cNvSpPr/>
      </dsp:nvSpPr>
      <dsp:spPr>
        <a:xfrm>
          <a:off x="0" y="101594"/>
          <a:ext cx="6391275" cy="953403"/>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b="0" i="0" kern="1200" baseline="0" dirty="0">
              <a:latin typeface="Calibri" panose="020F0502020204030204" pitchFamily="34" charset="0"/>
              <a:cs typeface="Calibri" panose="020F0502020204030204" pitchFamily="34" charset="0"/>
            </a:rPr>
            <a:t>Episodic and longitudinal interviews (Flick, 2000).</a:t>
          </a:r>
          <a:endParaRPr lang="en-US" sz="2400" kern="1200" dirty="0">
            <a:latin typeface="Calibri" panose="020F0502020204030204" pitchFamily="34" charset="0"/>
            <a:cs typeface="Calibri" panose="020F0502020204030204" pitchFamily="34" charset="0"/>
          </a:endParaRPr>
        </a:p>
      </dsp:txBody>
      <dsp:txXfrm>
        <a:off x="46541" y="148135"/>
        <a:ext cx="6298193" cy="860321"/>
      </dsp:txXfrm>
    </dsp:sp>
    <dsp:sp modelId="{F4C732BB-C33F-4859-B8B0-BAF06ED3CE5F}">
      <dsp:nvSpPr>
        <dsp:cNvPr id="0" name=""/>
        <dsp:cNvSpPr/>
      </dsp:nvSpPr>
      <dsp:spPr>
        <a:xfrm>
          <a:off x="0" y="1124117"/>
          <a:ext cx="6391275" cy="953403"/>
        </a:xfrm>
        <a:prstGeom prst="roundRect">
          <a:avLst/>
        </a:prstGeom>
        <a:solidFill>
          <a:schemeClr val="accent2">
            <a:hueOff val="-4941430"/>
            <a:satOff val="225"/>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b="0" i="0" kern="1200" baseline="0" dirty="0">
              <a:latin typeface="Calibri" panose="020F0502020204030204" pitchFamily="34" charset="0"/>
              <a:cs typeface="Calibri" panose="020F0502020204030204" pitchFamily="34" charset="0"/>
            </a:rPr>
            <a:t>Life History narrative interviews (adapted from McAdams, 1996).</a:t>
          </a:r>
          <a:endParaRPr lang="en-US" sz="2400" kern="1200" dirty="0">
            <a:latin typeface="Calibri" panose="020F0502020204030204" pitchFamily="34" charset="0"/>
            <a:cs typeface="Calibri" panose="020F0502020204030204" pitchFamily="34" charset="0"/>
          </a:endParaRPr>
        </a:p>
      </dsp:txBody>
      <dsp:txXfrm>
        <a:off x="46541" y="1170658"/>
        <a:ext cx="6298193" cy="860321"/>
      </dsp:txXfrm>
    </dsp:sp>
    <dsp:sp modelId="{9D5280B6-A008-4BE5-96AB-E3DD653A20CD}">
      <dsp:nvSpPr>
        <dsp:cNvPr id="0" name=""/>
        <dsp:cNvSpPr/>
      </dsp:nvSpPr>
      <dsp:spPr>
        <a:xfrm>
          <a:off x="0" y="2146641"/>
          <a:ext cx="6391275" cy="953403"/>
        </a:xfrm>
        <a:prstGeom prst="roundRect">
          <a:avLst/>
        </a:prstGeom>
        <a:solidFill>
          <a:schemeClr val="accent2">
            <a:hueOff val="-9882860"/>
            <a:satOff val="45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dirty="0">
              <a:latin typeface="Calibri" panose="020F0502020204030204" pitchFamily="34" charset="0"/>
              <a:cs typeface="Calibri" panose="020F0502020204030204" pitchFamily="34" charset="0"/>
            </a:rPr>
            <a:t>Life stage mapping</a:t>
          </a:r>
          <a:endParaRPr lang="en-US" sz="2400" kern="1200" dirty="0">
            <a:latin typeface="Calibri" panose="020F0502020204030204" pitchFamily="34" charset="0"/>
            <a:cs typeface="Calibri" panose="020F0502020204030204" pitchFamily="34" charset="0"/>
          </a:endParaRPr>
        </a:p>
      </dsp:txBody>
      <dsp:txXfrm>
        <a:off x="46541" y="2193182"/>
        <a:ext cx="6298193" cy="860321"/>
      </dsp:txXfrm>
    </dsp:sp>
    <dsp:sp modelId="{A2078DA0-6889-44FF-B4CC-8CBC13EC1DC7}">
      <dsp:nvSpPr>
        <dsp:cNvPr id="0" name=""/>
        <dsp:cNvSpPr/>
      </dsp:nvSpPr>
      <dsp:spPr>
        <a:xfrm>
          <a:off x="0" y="3169165"/>
          <a:ext cx="6391275" cy="953403"/>
        </a:xfrm>
        <a:prstGeom prst="roundRect">
          <a:avLst/>
        </a:prstGeom>
        <a:solidFill>
          <a:schemeClr val="accent2">
            <a:hueOff val="-14824290"/>
            <a:satOff val="676"/>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b="0" i="0" kern="1200" baseline="0" dirty="0">
              <a:latin typeface="Calibri" panose="020F0502020204030204" pitchFamily="34" charset="0"/>
              <a:cs typeface="Calibri" panose="020F0502020204030204" pitchFamily="34" charset="0"/>
            </a:rPr>
            <a:t>Ethnographic observation capturing participant behaviours in real time (Drake et al., 2015). </a:t>
          </a:r>
          <a:endParaRPr lang="en-US" sz="2400" kern="1200" dirty="0">
            <a:latin typeface="Calibri" panose="020F0502020204030204" pitchFamily="34" charset="0"/>
            <a:cs typeface="Calibri" panose="020F0502020204030204" pitchFamily="34" charset="0"/>
          </a:endParaRPr>
        </a:p>
      </dsp:txBody>
      <dsp:txXfrm>
        <a:off x="46541" y="3215706"/>
        <a:ext cx="6298193" cy="860321"/>
      </dsp:txXfrm>
    </dsp:sp>
    <dsp:sp modelId="{606D956E-BED0-4EE6-8400-AE2CBD8CBEEB}">
      <dsp:nvSpPr>
        <dsp:cNvPr id="0" name=""/>
        <dsp:cNvSpPr/>
      </dsp:nvSpPr>
      <dsp:spPr>
        <a:xfrm>
          <a:off x="0" y="4191689"/>
          <a:ext cx="6391275" cy="953403"/>
        </a:xfrm>
        <a:prstGeom prst="roundRect">
          <a:avLst/>
        </a:prstGeom>
        <a:solidFill>
          <a:schemeClr val="accent2">
            <a:hueOff val="-19765721"/>
            <a:satOff val="90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b="0" i="0" kern="1200" baseline="0" dirty="0">
              <a:latin typeface="Calibri" panose="020F0502020204030204" pitchFamily="34" charset="0"/>
              <a:cs typeface="Calibri" panose="020F0502020204030204" pitchFamily="34" charset="0"/>
            </a:rPr>
            <a:t>Social capital qualitative data capture (see, Albertson and Albertson, 2023). </a:t>
          </a:r>
          <a:endParaRPr lang="en-US" sz="2400" kern="1200" dirty="0">
            <a:latin typeface="Calibri" panose="020F0502020204030204" pitchFamily="34" charset="0"/>
            <a:cs typeface="Calibri" panose="020F0502020204030204" pitchFamily="34" charset="0"/>
          </a:endParaRPr>
        </a:p>
      </dsp:txBody>
      <dsp:txXfrm>
        <a:off x="46541" y="4238230"/>
        <a:ext cx="6298193" cy="8603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96102D-37C0-4269-AEA4-B37673093F97}">
      <dsp:nvSpPr>
        <dsp:cNvPr id="0" name=""/>
        <dsp:cNvSpPr/>
      </dsp:nvSpPr>
      <dsp:spPr>
        <a:xfrm>
          <a:off x="8459" y="952778"/>
          <a:ext cx="2528542" cy="1517125"/>
        </a:xfrm>
        <a:prstGeom prst="roundRect">
          <a:avLst>
            <a:gd name="adj" fmla="val 10000"/>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latin typeface="Calibri" panose="020F0502020204030204" pitchFamily="34" charset="0"/>
              <a:cs typeface="Calibri" panose="020F0502020204030204" pitchFamily="34" charset="0"/>
            </a:rPr>
            <a:t>Wing Community &amp; Relational climate mapping (Wasserman et al., 1994).</a:t>
          </a:r>
          <a:endParaRPr lang="en-US" sz="2000" kern="1200" dirty="0">
            <a:latin typeface="Calibri" panose="020F0502020204030204" pitchFamily="34" charset="0"/>
            <a:cs typeface="Calibri" panose="020F0502020204030204" pitchFamily="34" charset="0"/>
          </a:endParaRPr>
        </a:p>
      </dsp:txBody>
      <dsp:txXfrm>
        <a:off x="52894" y="997213"/>
        <a:ext cx="2439672" cy="1428255"/>
      </dsp:txXfrm>
    </dsp:sp>
    <dsp:sp modelId="{B1A4B9D1-54CE-4055-9A37-F15E47C49FC9}">
      <dsp:nvSpPr>
        <dsp:cNvPr id="0" name=""/>
        <dsp:cNvSpPr/>
      </dsp:nvSpPr>
      <dsp:spPr>
        <a:xfrm>
          <a:off x="2759514" y="1397802"/>
          <a:ext cx="536051" cy="627078"/>
        </a:xfrm>
        <a:prstGeom prst="rightArrow">
          <a:avLst>
            <a:gd name="adj1" fmla="val 60000"/>
            <a:gd name="adj2" fmla="val 50000"/>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2759514" y="1523218"/>
        <a:ext cx="375236" cy="376246"/>
      </dsp:txXfrm>
    </dsp:sp>
    <dsp:sp modelId="{C157802D-A3CE-4A6D-8EC0-B3827C3FE6B0}">
      <dsp:nvSpPr>
        <dsp:cNvPr id="0" name=""/>
        <dsp:cNvSpPr/>
      </dsp:nvSpPr>
      <dsp:spPr>
        <a:xfrm>
          <a:off x="3548420" y="952778"/>
          <a:ext cx="2528542" cy="1517125"/>
        </a:xfrm>
        <a:prstGeom prst="roundRect">
          <a:avLst>
            <a:gd name="adj" fmla="val 10000"/>
          </a:avLst>
        </a:prstGeom>
        <a:gradFill rotWithShape="0">
          <a:gsLst>
            <a:gs pos="0">
              <a:schemeClr val="accent3">
                <a:hueOff val="0"/>
                <a:satOff val="0"/>
                <a:lumOff val="0"/>
                <a:alphaOff val="0"/>
                <a:tint val="98000"/>
                <a:lumMod val="114000"/>
              </a:schemeClr>
            </a:gs>
            <a:gs pos="100000">
              <a:schemeClr val="accent3">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latin typeface="Calibri" panose="020F0502020204030204" pitchFamily="34" charset="0"/>
              <a:cs typeface="Calibri" panose="020F0502020204030204" pitchFamily="34" charset="0"/>
            </a:rPr>
            <a:t>Roles &amp; Infrastructure </a:t>
          </a:r>
          <a:endParaRPr lang="en-US" sz="2000" kern="1200" dirty="0">
            <a:latin typeface="Calibri" panose="020F0502020204030204" pitchFamily="34" charset="0"/>
            <a:cs typeface="Calibri" panose="020F0502020204030204" pitchFamily="34" charset="0"/>
          </a:endParaRPr>
        </a:p>
      </dsp:txBody>
      <dsp:txXfrm>
        <a:off x="3592855" y="997213"/>
        <a:ext cx="2439672" cy="1428255"/>
      </dsp:txXfrm>
    </dsp:sp>
    <dsp:sp modelId="{BCA2E3AF-7D61-41F7-B094-8DB7DA4B87DE}">
      <dsp:nvSpPr>
        <dsp:cNvPr id="0" name=""/>
        <dsp:cNvSpPr/>
      </dsp:nvSpPr>
      <dsp:spPr>
        <a:xfrm>
          <a:off x="6299474" y="1397802"/>
          <a:ext cx="536051" cy="627078"/>
        </a:xfrm>
        <a:prstGeom prst="rightArrow">
          <a:avLst>
            <a:gd name="adj1" fmla="val 60000"/>
            <a:gd name="adj2" fmla="val 50000"/>
          </a:avLst>
        </a:prstGeom>
        <a:gradFill rotWithShape="0">
          <a:gsLst>
            <a:gs pos="0">
              <a:schemeClr val="accent3">
                <a:hueOff val="0"/>
                <a:satOff val="0"/>
                <a:lumOff val="0"/>
                <a:alphaOff val="0"/>
                <a:tint val="98000"/>
                <a:lumMod val="114000"/>
              </a:schemeClr>
            </a:gs>
            <a:gs pos="100000">
              <a:schemeClr val="accent3">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6299474" y="1523218"/>
        <a:ext cx="375236" cy="376246"/>
      </dsp:txXfrm>
    </dsp:sp>
    <dsp:sp modelId="{17851C4F-FC8E-4988-93EC-F4C291A14EB8}">
      <dsp:nvSpPr>
        <dsp:cNvPr id="0" name=""/>
        <dsp:cNvSpPr/>
      </dsp:nvSpPr>
      <dsp:spPr>
        <a:xfrm>
          <a:off x="7088380" y="952778"/>
          <a:ext cx="2528542" cy="1517125"/>
        </a:xfrm>
        <a:prstGeom prst="roundRect">
          <a:avLst>
            <a:gd name="adj" fmla="val 10000"/>
          </a:avLst>
        </a:prstGeom>
        <a:gradFill rotWithShape="0">
          <a:gsLst>
            <a:gs pos="0">
              <a:schemeClr val="accent4">
                <a:hueOff val="0"/>
                <a:satOff val="0"/>
                <a:lumOff val="0"/>
                <a:alphaOff val="0"/>
                <a:tint val="98000"/>
                <a:lumMod val="114000"/>
              </a:schemeClr>
            </a:gs>
            <a:gs pos="100000">
              <a:schemeClr val="accent4">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latin typeface="Calibri" panose="020F0502020204030204" pitchFamily="34" charset="0"/>
              <a:cs typeface="Calibri" panose="020F0502020204030204" pitchFamily="34" charset="0"/>
            </a:rPr>
            <a:t>Participative Evaluation (Reason and Bradbury 2001).</a:t>
          </a:r>
          <a:endParaRPr lang="en-US" sz="2000" kern="1200" dirty="0">
            <a:latin typeface="Calibri" panose="020F0502020204030204" pitchFamily="34" charset="0"/>
            <a:cs typeface="Calibri" panose="020F0502020204030204" pitchFamily="34" charset="0"/>
          </a:endParaRPr>
        </a:p>
      </dsp:txBody>
      <dsp:txXfrm>
        <a:off x="7132815" y="997213"/>
        <a:ext cx="2439672" cy="142825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AFDA7E-0AA5-4D17-A9CE-266D9DBD2E23}">
      <dsp:nvSpPr>
        <dsp:cNvPr id="0" name=""/>
        <dsp:cNvSpPr/>
      </dsp:nvSpPr>
      <dsp:spPr>
        <a:xfrm>
          <a:off x="0" y="5805"/>
          <a:ext cx="6391275" cy="1005543"/>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b="1" kern="1200" dirty="0"/>
            <a:t>1. Appreciative Inquiry </a:t>
          </a:r>
          <a:r>
            <a:rPr lang="en-GB" sz="1800" kern="1200" dirty="0"/>
            <a:t>(Coghlan et al., 2003).</a:t>
          </a:r>
          <a:endParaRPr lang="en-US" sz="1800" kern="1200" dirty="0"/>
        </a:p>
      </dsp:txBody>
      <dsp:txXfrm>
        <a:off x="49087" y="54892"/>
        <a:ext cx="6293101" cy="907369"/>
      </dsp:txXfrm>
    </dsp:sp>
    <dsp:sp modelId="{18A9EB35-77C4-4DEB-B7DC-AA0C0C837F5D}">
      <dsp:nvSpPr>
        <dsp:cNvPr id="0" name=""/>
        <dsp:cNvSpPr/>
      </dsp:nvSpPr>
      <dsp:spPr>
        <a:xfrm>
          <a:off x="0" y="1063188"/>
          <a:ext cx="6391275" cy="1005543"/>
        </a:xfrm>
        <a:prstGeom prst="roundRect">
          <a:avLst/>
        </a:prstGeom>
        <a:solidFill>
          <a:schemeClr val="accent2">
            <a:hueOff val="-4941430"/>
            <a:satOff val="225"/>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b="1" kern="1200" dirty="0"/>
            <a:t>2. Findings Validation &amp; Recommendations Feasibility </a:t>
          </a:r>
          <a:r>
            <a:rPr lang="en-GB" sz="1800" kern="1200" dirty="0"/>
            <a:t>(</a:t>
          </a:r>
          <a:r>
            <a:rPr lang="en-GB" sz="1800" kern="1200" dirty="0" err="1"/>
            <a:t>McKeganey</a:t>
          </a:r>
          <a:r>
            <a:rPr lang="en-GB" sz="1800" kern="1200" dirty="0"/>
            <a:t> and Bloor, 1981).</a:t>
          </a:r>
          <a:endParaRPr lang="en-US" sz="1800" kern="1200" dirty="0"/>
        </a:p>
      </dsp:txBody>
      <dsp:txXfrm>
        <a:off x="49087" y="1112275"/>
        <a:ext cx="6293101" cy="907369"/>
      </dsp:txXfrm>
    </dsp:sp>
    <dsp:sp modelId="{D0ADB62C-EFF3-4B91-8927-303F6795225D}">
      <dsp:nvSpPr>
        <dsp:cNvPr id="0" name=""/>
        <dsp:cNvSpPr/>
      </dsp:nvSpPr>
      <dsp:spPr>
        <a:xfrm>
          <a:off x="0" y="2120571"/>
          <a:ext cx="6391275" cy="1005543"/>
        </a:xfrm>
        <a:prstGeom prst="roundRect">
          <a:avLst/>
        </a:prstGeom>
        <a:solidFill>
          <a:schemeClr val="accent2">
            <a:hueOff val="-9882860"/>
            <a:satOff val="45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da-DK" sz="1800" b="1" kern="1200" dirty="0"/>
            <a:t>3. Social Identity Mapping </a:t>
          </a:r>
          <a:r>
            <a:rPr lang="da-DK" sz="1800" kern="1200" dirty="0"/>
            <a:t>(Haslam et al. 2016).</a:t>
          </a:r>
          <a:endParaRPr lang="en-US" sz="1800" kern="1200" dirty="0"/>
        </a:p>
      </dsp:txBody>
      <dsp:txXfrm>
        <a:off x="49087" y="2169658"/>
        <a:ext cx="6293101" cy="907369"/>
      </dsp:txXfrm>
    </dsp:sp>
    <dsp:sp modelId="{9429B2DE-BC6E-40C0-89CF-08CE05A860EB}">
      <dsp:nvSpPr>
        <dsp:cNvPr id="0" name=""/>
        <dsp:cNvSpPr/>
      </dsp:nvSpPr>
      <dsp:spPr>
        <a:xfrm>
          <a:off x="0" y="3177955"/>
          <a:ext cx="6391275" cy="1005543"/>
        </a:xfrm>
        <a:prstGeom prst="roundRect">
          <a:avLst/>
        </a:prstGeom>
        <a:solidFill>
          <a:schemeClr val="accent2">
            <a:hueOff val="-14824290"/>
            <a:satOff val="676"/>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b="1" kern="1200" dirty="0"/>
            <a:t>4. Covenant Action Plan development </a:t>
          </a:r>
        </a:p>
      </dsp:txBody>
      <dsp:txXfrm>
        <a:off x="49087" y="3227042"/>
        <a:ext cx="6293101" cy="907369"/>
      </dsp:txXfrm>
    </dsp:sp>
    <dsp:sp modelId="{A4862423-8AB6-4CF0-93CE-2C9C46F06681}">
      <dsp:nvSpPr>
        <dsp:cNvPr id="0" name=""/>
        <dsp:cNvSpPr/>
      </dsp:nvSpPr>
      <dsp:spPr>
        <a:xfrm>
          <a:off x="0" y="4235338"/>
          <a:ext cx="6391275" cy="1005543"/>
        </a:xfrm>
        <a:prstGeom prst="roundRect">
          <a:avLst/>
        </a:prstGeom>
        <a:solidFill>
          <a:schemeClr val="accent2">
            <a:hueOff val="-19765721"/>
            <a:satOff val="90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b="1" kern="1200" dirty="0"/>
            <a:t>5. Asset Based Community Development </a:t>
          </a:r>
          <a:r>
            <a:rPr lang="en-GB" sz="1800" kern="1200" dirty="0"/>
            <a:t>- the importance of utilizing local assets as key resources (Marmot, 2010). </a:t>
          </a:r>
          <a:endParaRPr lang="en-US" sz="1800" kern="1200" dirty="0"/>
        </a:p>
      </dsp:txBody>
      <dsp:txXfrm>
        <a:off x="49087" y="4284425"/>
        <a:ext cx="6293101" cy="90736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73D1C2-9CC5-4B82-B21F-4197BC3100B0}">
      <dsp:nvSpPr>
        <dsp:cNvPr id="0" name=""/>
        <dsp:cNvSpPr/>
      </dsp:nvSpPr>
      <dsp:spPr>
        <a:xfrm>
          <a:off x="0" y="243120"/>
          <a:ext cx="6391275" cy="1002199"/>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7E8D8B4-95E8-4133-83CE-4B0FB401EF8C}">
      <dsp:nvSpPr>
        <dsp:cNvPr id="0" name=""/>
        <dsp:cNvSpPr/>
      </dsp:nvSpPr>
      <dsp:spPr>
        <a:xfrm>
          <a:off x="303165" y="468615"/>
          <a:ext cx="551209" cy="55120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CB6645C-4FD8-4511-89D4-E6FA8C119C88}">
      <dsp:nvSpPr>
        <dsp:cNvPr id="0" name=""/>
        <dsp:cNvSpPr/>
      </dsp:nvSpPr>
      <dsp:spPr>
        <a:xfrm>
          <a:off x="1157540" y="698"/>
          <a:ext cx="5233734" cy="1487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066" tIns="106066" rIns="106066" bIns="106066" numCol="1" spcCol="1270" anchor="ctr" anchorCtr="0">
          <a:noAutofit/>
        </a:bodyPr>
        <a:lstStyle/>
        <a:p>
          <a:pPr marL="0" lvl="0" indent="0" algn="l" defTabSz="622300">
            <a:lnSpc>
              <a:spcPct val="90000"/>
            </a:lnSpc>
            <a:spcBef>
              <a:spcPct val="0"/>
            </a:spcBef>
            <a:spcAft>
              <a:spcPct val="35000"/>
            </a:spcAft>
            <a:buNone/>
          </a:pPr>
          <a:r>
            <a:rPr lang="en-GB" sz="1400" b="1" kern="1200" dirty="0">
              <a:latin typeface="Calibri" panose="020F0502020204030204" pitchFamily="34" charset="0"/>
              <a:cs typeface="Calibri" panose="020F0502020204030204" pitchFamily="34" charset="0"/>
            </a:rPr>
            <a:t>Veteran identity is far from automatic </a:t>
          </a:r>
          <a:r>
            <a:rPr lang="en-GB" sz="1400" kern="1200" dirty="0">
              <a:latin typeface="Calibri" panose="020F0502020204030204" pitchFamily="34" charset="0"/>
              <a:cs typeface="Calibri" panose="020F0502020204030204" pitchFamily="34" charset="0"/>
            </a:rPr>
            <a:t>(Burdett et al., 2013; Dolan et al., 2022). Differs internationally and can also vary between policymakers, the public, veteran organisations, and the ex-service personnel themselves (</a:t>
          </a:r>
          <a:r>
            <a:rPr lang="en-GB" sz="1400" kern="1200" dirty="0" err="1">
              <a:latin typeface="Calibri" panose="020F0502020204030204" pitchFamily="34" charset="0"/>
              <a:cs typeface="Calibri" panose="020F0502020204030204" pitchFamily="34" charset="0"/>
            </a:rPr>
            <a:t>Dandeker</a:t>
          </a:r>
          <a:r>
            <a:rPr lang="en-GB" sz="1400" kern="1200" dirty="0">
              <a:latin typeface="Calibri" panose="020F0502020204030204" pitchFamily="34" charset="0"/>
              <a:cs typeface="Calibri" panose="020F0502020204030204" pitchFamily="34" charset="0"/>
            </a:rPr>
            <a:t> et al., 2006).</a:t>
          </a:r>
          <a:endParaRPr lang="en-US" sz="1400" kern="1200" dirty="0">
            <a:latin typeface="Calibri" panose="020F0502020204030204" pitchFamily="34" charset="0"/>
            <a:cs typeface="Calibri" panose="020F0502020204030204" pitchFamily="34" charset="0"/>
          </a:endParaRPr>
        </a:p>
      </dsp:txBody>
      <dsp:txXfrm>
        <a:off x="1157540" y="698"/>
        <a:ext cx="5233734" cy="1487043"/>
      </dsp:txXfrm>
    </dsp:sp>
    <dsp:sp modelId="{5BAFFD84-177E-45B0-9149-41309F19B672}">
      <dsp:nvSpPr>
        <dsp:cNvPr id="0" name=""/>
        <dsp:cNvSpPr/>
      </dsp:nvSpPr>
      <dsp:spPr>
        <a:xfrm>
          <a:off x="0" y="1738291"/>
          <a:ext cx="6391275" cy="1002199"/>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3708A0-5D1E-46D9-A127-CBFD8CCBB855}">
      <dsp:nvSpPr>
        <dsp:cNvPr id="0" name=""/>
        <dsp:cNvSpPr/>
      </dsp:nvSpPr>
      <dsp:spPr>
        <a:xfrm>
          <a:off x="303165" y="1963786"/>
          <a:ext cx="551209" cy="55120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E3D394D-9B73-44AC-AD8D-448105CB0503}">
      <dsp:nvSpPr>
        <dsp:cNvPr id="0" name=""/>
        <dsp:cNvSpPr/>
      </dsp:nvSpPr>
      <dsp:spPr>
        <a:xfrm>
          <a:off x="1157540" y="1738291"/>
          <a:ext cx="5233734" cy="10021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066" tIns="106066" rIns="106066" bIns="106066" numCol="1" spcCol="1270" anchor="ctr" anchorCtr="0">
          <a:noAutofit/>
        </a:bodyPr>
        <a:lstStyle/>
        <a:p>
          <a:pPr marL="0" lvl="0" indent="0" algn="l" defTabSz="622300">
            <a:lnSpc>
              <a:spcPct val="90000"/>
            </a:lnSpc>
            <a:spcBef>
              <a:spcPct val="0"/>
            </a:spcBef>
            <a:spcAft>
              <a:spcPct val="35000"/>
            </a:spcAft>
            <a:buNone/>
          </a:pPr>
          <a:r>
            <a:rPr lang="en-GB" sz="1400" b="1" kern="1200" dirty="0">
              <a:latin typeface="Calibri" panose="020F0502020204030204" pitchFamily="34" charset="0"/>
              <a:cs typeface="Calibri" panose="020F0502020204030204" pitchFamily="34" charset="0"/>
            </a:rPr>
            <a:t>Researchers may face ‘outsider’ resistance </a:t>
          </a:r>
          <a:r>
            <a:rPr lang="en-GB" sz="1400" kern="1200" dirty="0">
              <a:latin typeface="Calibri" panose="020F0502020204030204" pitchFamily="34" charset="0"/>
              <a:cs typeface="Calibri" panose="020F0502020204030204" pitchFamily="34" charset="0"/>
            </a:rPr>
            <a:t>with this cohort. Researchers need to use post interview de-brief support and be PTSD aware.</a:t>
          </a:r>
          <a:endParaRPr lang="en-US" sz="1400" kern="1200" dirty="0">
            <a:latin typeface="Calibri" panose="020F0502020204030204" pitchFamily="34" charset="0"/>
            <a:cs typeface="Calibri" panose="020F0502020204030204" pitchFamily="34" charset="0"/>
          </a:endParaRPr>
        </a:p>
      </dsp:txBody>
      <dsp:txXfrm>
        <a:off x="1157540" y="1738291"/>
        <a:ext cx="5233734" cy="1002199"/>
      </dsp:txXfrm>
    </dsp:sp>
    <dsp:sp modelId="{5A8CA1A3-7F2F-40C3-A176-EE0A6D737651}">
      <dsp:nvSpPr>
        <dsp:cNvPr id="0" name=""/>
        <dsp:cNvSpPr/>
      </dsp:nvSpPr>
      <dsp:spPr>
        <a:xfrm>
          <a:off x="0" y="2991040"/>
          <a:ext cx="6391275" cy="1002199"/>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8ECE05B-4A58-4396-A8FD-7CEB8A50F0BA}">
      <dsp:nvSpPr>
        <dsp:cNvPr id="0" name=""/>
        <dsp:cNvSpPr/>
      </dsp:nvSpPr>
      <dsp:spPr>
        <a:xfrm>
          <a:off x="303165" y="3216535"/>
          <a:ext cx="551209" cy="55120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60C1FD8-52BB-47BC-8F2D-3A84FC75DAF3}">
      <dsp:nvSpPr>
        <dsp:cNvPr id="0" name=""/>
        <dsp:cNvSpPr/>
      </dsp:nvSpPr>
      <dsp:spPr>
        <a:xfrm>
          <a:off x="1157540" y="2991040"/>
          <a:ext cx="5233734" cy="10021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066" tIns="106066" rIns="106066" bIns="106066" numCol="1" spcCol="1270" anchor="ctr" anchorCtr="0">
          <a:noAutofit/>
        </a:bodyPr>
        <a:lstStyle/>
        <a:p>
          <a:pPr marL="0" lvl="0" indent="0" algn="l" defTabSz="622300">
            <a:lnSpc>
              <a:spcPct val="90000"/>
            </a:lnSpc>
            <a:spcBef>
              <a:spcPct val="0"/>
            </a:spcBef>
            <a:spcAft>
              <a:spcPct val="35000"/>
            </a:spcAft>
            <a:buNone/>
          </a:pPr>
          <a:r>
            <a:rPr lang="en-GB" sz="1400" b="1" kern="1200" dirty="0">
              <a:latin typeface="Calibri" panose="020F0502020204030204" pitchFamily="34" charset="0"/>
              <a:cs typeface="Calibri" panose="020F0502020204030204" pitchFamily="34" charset="0"/>
            </a:rPr>
            <a:t>Veterans’ critical engagement in research can often be impeded </a:t>
          </a:r>
          <a:r>
            <a:rPr lang="en-GB" sz="1400" b="0" kern="1200" dirty="0">
              <a:latin typeface="Calibri" panose="020F0502020204030204" pitchFamily="34" charset="0"/>
              <a:cs typeface="Calibri" panose="020F0502020204030204" pitchFamily="34" charset="0"/>
            </a:rPr>
            <a:t>by 1. Loyalty to service organisation; 2. Not wanting to traumatise civilians; 3. Not wanting to bring shame to their unit; 4. Having signed the Official Secrets Act.</a:t>
          </a:r>
          <a:endParaRPr lang="en-US" sz="1400" b="0" kern="1200" dirty="0">
            <a:latin typeface="Calibri" panose="020F0502020204030204" pitchFamily="34" charset="0"/>
            <a:cs typeface="Calibri" panose="020F0502020204030204" pitchFamily="34" charset="0"/>
          </a:endParaRPr>
        </a:p>
      </dsp:txBody>
      <dsp:txXfrm>
        <a:off x="1157540" y="2991040"/>
        <a:ext cx="5233734" cy="1002199"/>
      </dsp:txXfrm>
    </dsp:sp>
    <dsp:sp modelId="{F8C22C19-3C19-4C6A-B65F-FE5EFCF34620}">
      <dsp:nvSpPr>
        <dsp:cNvPr id="0" name=""/>
        <dsp:cNvSpPr/>
      </dsp:nvSpPr>
      <dsp:spPr>
        <a:xfrm>
          <a:off x="0" y="4243789"/>
          <a:ext cx="6391275" cy="1002199"/>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0ACA1BC-7814-4E27-ACF8-BCF0545F20C2}">
      <dsp:nvSpPr>
        <dsp:cNvPr id="0" name=""/>
        <dsp:cNvSpPr/>
      </dsp:nvSpPr>
      <dsp:spPr>
        <a:xfrm>
          <a:off x="303165" y="4469284"/>
          <a:ext cx="551209" cy="55120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E073989-936D-497C-AF1B-5875F29BA34E}">
      <dsp:nvSpPr>
        <dsp:cNvPr id="0" name=""/>
        <dsp:cNvSpPr/>
      </dsp:nvSpPr>
      <dsp:spPr>
        <a:xfrm>
          <a:off x="1157540" y="4243789"/>
          <a:ext cx="5233734" cy="10021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066" tIns="106066" rIns="106066" bIns="106066" numCol="1" spcCol="1270" anchor="ctr" anchorCtr="0">
          <a:noAutofit/>
        </a:bodyPr>
        <a:lstStyle/>
        <a:p>
          <a:pPr marL="0" lvl="0" indent="0" algn="l" defTabSz="622300">
            <a:lnSpc>
              <a:spcPct val="90000"/>
            </a:lnSpc>
            <a:spcBef>
              <a:spcPct val="0"/>
            </a:spcBef>
            <a:spcAft>
              <a:spcPct val="35000"/>
            </a:spcAft>
            <a:buNone/>
          </a:pPr>
          <a:r>
            <a:rPr lang="en-GB" sz="1400" b="1" kern="1200" dirty="0">
              <a:latin typeface="Calibri" panose="020F0502020204030204" pitchFamily="34" charset="0"/>
              <a:cs typeface="Calibri" panose="020F0502020204030204" pitchFamily="34" charset="0"/>
            </a:rPr>
            <a:t>Negative veteran transition </a:t>
          </a:r>
          <a:r>
            <a:rPr lang="en-GB" sz="1400" kern="1200" dirty="0">
              <a:latin typeface="Calibri" panose="020F0502020204030204" pitchFamily="34" charset="0"/>
              <a:cs typeface="Calibri" panose="020F0502020204030204" pitchFamily="34" charset="0"/>
            </a:rPr>
            <a:t>findings increasingly identified as delayed impact of pre-service Adverse Childhood Experiences (ACEs).</a:t>
          </a:r>
          <a:endParaRPr lang="en-US" sz="1400" kern="1200" dirty="0">
            <a:latin typeface="Calibri" panose="020F0502020204030204" pitchFamily="34" charset="0"/>
            <a:cs typeface="Calibri" panose="020F0502020204030204" pitchFamily="34" charset="0"/>
          </a:endParaRPr>
        </a:p>
      </dsp:txBody>
      <dsp:txXfrm>
        <a:off x="1157540" y="4243789"/>
        <a:ext cx="5233734" cy="100219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2F12D6-AF49-4C19-B305-BECD31DBFB85}" type="datetimeFigureOut">
              <a:rPr lang="en-GB" smtClean="0"/>
              <a:t>28/10/2024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C774F4-A9C7-46A8-A54C-38EB219D1B16}" type="slidenum">
              <a:rPr lang="en-GB" smtClean="0"/>
              <a:t>‹#›</a:t>
            </a:fld>
            <a:endParaRPr lang="en-GB"/>
          </a:p>
        </p:txBody>
      </p:sp>
    </p:spTree>
    <p:extLst>
      <p:ext uri="{BB962C8B-B14F-4D97-AF65-F5344CB8AC3E}">
        <p14:creationId xmlns:p14="http://schemas.microsoft.com/office/powerpoint/2010/main" val="12280724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Axel </a:t>
            </a:r>
            <a:r>
              <a:rPr lang="en-GB" dirty="0" err="1"/>
              <a:t>Honneth</a:t>
            </a:r>
            <a:r>
              <a:rPr lang="en-GB" dirty="0"/>
              <a:t> (2014) and Nancy Fraser (2000) have argued it is not re-distribution of resources impeding integration, but distribution of recognition that is key (to a sense of identity value, easing social integration). </a:t>
            </a:r>
          </a:p>
        </p:txBody>
      </p:sp>
      <p:sp>
        <p:nvSpPr>
          <p:cNvPr id="4" name="Slide Number Placeholder 3"/>
          <p:cNvSpPr>
            <a:spLocks noGrp="1"/>
          </p:cNvSpPr>
          <p:nvPr>
            <p:ph type="sldNum" sz="quarter" idx="5"/>
          </p:nvPr>
        </p:nvSpPr>
        <p:spPr/>
        <p:txBody>
          <a:bodyPr/>
          <a:lstStyle/>
          <a:p>
            <a:fld id="{DEC774F4-A9C7-46A8-A54C-38EB219D1B16}" type="slidenum">
              <a:rPr lang="en-GB" smtClean="0"/>
              <a:t>17</a:t>
            </a:fld>
            <a:endParaRPr lang="en-GB"/>
          </a:p>
        </p:txBody>
      </p:sp>
    </p:spTree>
    <p:extLst>
      <p:ext uri="{BB962C8B-B14F-4D97-AF65-F5344CB8AC3E}">
        <p14:creationId xmlns:p14="http://schemas.microsoft.com/office/powerpoint/2010/main" val="24569993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B5937DE7-1892-4BE7-AE28-05294620FE29}" type="datetimeFigureOut">
              <a:rPr lang="en-GB" smtClean="0"/>
              <a:t>28/10/2024</a:t>
            </a:fld>
            <a:endParaRPr lang="en-GB"/>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GB"/>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A82C9FD2-E717-4B86-86F0-705C8618C383}" type="slidenum">
              <a:rPr lang="en-GB" smtClean="0"/>
              <a:t>‹#›</a:t>
            </a:fld>
            <a:endParaRPr lang="en-GB"/>
          </a:p>
        </p:txBody>
      </p:sp>
    </p:spTree>
    <p:extLst>
      <p:ext uri="{BB962C8B-B14F-4D97-AF65-F5344CB8AC3E}">
        <p14:creationId xmlns:p14="http://schemas.microsoft.com/office/powerpoint/2010/main" val="2343487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5937DE7-1892-4BE7-AE28-05294620FE29}" type="datetimeFigureOut">
              <a:rPr lang="en-GB" smtClean="0"/>
              <a:t>28/10/2024</a:t>
            </a:fld>
            <a:endParaRPr lang="en-GB"/>
          </a:p>
        </p:txBody>
      </p:sp>
      <p:sp>
        <p:nvSpPr>
          <p:cNvPr id="6" name="Footer Placeholder 5"/>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A82C9FD2-E717-4B86-86F0-705C8618C383}" type="slidenum">
              <a:rPr lang="en-GB" smtClean="0"/>
              <a:t>‹#›</a:t>
            </a:fld>
            <a:endParaRPr lang="en-GB"/>
          </a:p>
        </p:txBody>
      </p:sp>
    </p:spTree>
    <p:extLst>
      <p:ext uri="{BB962C8B-B14F-4D97-AF65-F5344CB8AC3E}">
        <p14:creationId xmlns:p14="http://schemas.microsoft.com/office/powerpoint/2010/main" val="4172450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B5937DE7-1892-4BE7-AE28-05294620FE29}" type="datetimeFigureOut">
              <a:rPr lang="en-GB" smtClean="0"/>
              <a:t>28/10/2024</a:t>
            </a:fld>
            <a:endParaRPr lang="en-GB"/>
          </a:p>
        </p:txBody>
      </p:sp>
      <p:sp>
        <p:nvSpPr>
          <p:cNvPr id="5" name="Footer Placeholder 4"/>
          <p:cNvSpPr>
            <a:spLocks noGrp="1"/>
          </p:cNvSpPr>
          <p:nvPr>
            <p:ph type="ftr" sz="quarter" idx="11"/>
          </p:nvPr>
        </p:nvSpPr>
        <p:spPr/>
        <p:txBody>
          <a:bodyPr/>
          <a:lstStyle/>
          <a:p>
            <a:endParaRPr lang="en-GB"/>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82C9FD2-E717-4B86-86F0-705C8618C383}" type="slidenum">
              <a:rPr lang="en-GB" smtClean="0"/>
              <a:t>‹#›</a:t>
            </a:fld>
            <a:endParaRPr lang="en-GB"/>
          </a:p>
        </p:txBody>
      </p:sp>
    </p:spTree>
    <p:extLst>
      <p:ext uri="{BB962C8B-B14F-4D97-AF65-F5344CB8AC3E}">
        <p14:creationId xmlns:p14="http://schemas.microsoft.com/office/powerpoint/2010/main" val="36110995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B5937DE7-1892-4BE7-AE28-05294620FE29}" type="datetimeFigureOut">
              <a:rPr lang="en-GB" smtClean="0"/>
              <a:t>28/10/2024</a:t>
            </a:fld>
            <a:endParaRPr lang="en-GB"/>
          </a:p>
        </p:txBody>
      </p:sp>
      <p:sp>
        <p:nvSpPr>
          <p:cNvPr id="5" name="Footer Placeholder 4"/>
          <p:cNvSpPr>
            <a:spLocks noGrp="1"/>
          </p:cNvSpPr>
          <p:nvPr>
            <p:ph type="ftr" sz="quarter" idx="11"/>
          </p:nvPr>
        </p:nvSpPr>
        <p:spPr/>
        <p:txBody>
          <a:bodyPr/>
          <a:lstStyle/>
          <a:p>
            <a:endParaRPr lang="en-GB"/>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82C9FD2-E717-4B86-86F0-705C8618C383}" type="slidenum">
              <a:rPr lang="en-GB" smtClean="0"/>
              <a:t>‹#›</a:t>
            </a:fld>
            <a:endParaRPr lang="en-GB"/>
          </a:p>
        </p:txBody>
      </p:sp>
    </p:spTree>
    <p:extLst>
      <p:ext uri="{BB962C8B-B14F-4D97-AF65-F5344CB8AC3E}">
        <p14:creationId xmlns:p14="http://schemas.microsoft.com/office/powerpoint/2010/main" val="27916610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5937DE7-1892-4BE7-AE28-05294620FE29}" type="datetimeFigureOut">
              <a:rPr lang="en-GB" smtClean="0"/>
              <a:t>28/10/2024</a:t>
            </a:fld>
            <a:endParaRPr lang="en-GB"/>
          </a:p>
        </p:txBody>
      </p:sp>
      <p:sp>
        <p:nvSpPr>
          <p:cNvPr id="5" name="Footer Placeholder 4"/>
          <p:cNvSpPr>
            <a:spLocks noGrp="1"/>
          </p:cNvSpPr>
          <p:nvPr>
            <p:ph type="ftr" sz="quarter" idx="11"/>
          </p:nvPr>
        </p:nvSpPr>
        <p:spPr/>
        <p:txBody>
          <a:bodyPr/>
          <a:lstStyle/>
          <a:p>
            <a:endParaRPr lang="en-GB"/>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82C9FD2-E717-4B86-86F0-705C8618C383}" type="slidenum">
              <a:rPr lang="en-GB" smtClean="0"/>
              <a:t>‹#›</a:t>
            </a:fld>
            <a:endParaRPr lang="en-GB"/>
          </a:p>
        </p:txBody>
      </p:sp>
    </p:spTree>
    <p:extLst>
      <p:ext uri="{BB962C8B-B14F-4D97-AF65-F5344CB8AC3E}">
        <p14:creationId xmlns:p14="http://schemas.microsoft.com/office/powerpoint/2010/main" val="13765312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5937DE7-1892-4BE7-AE28-05294620FE29}" type="datetimeFigureOut">
              <a:rPr lang="en-GB" smtClean="0"/>
              <a:t>28/10/2024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82C9FD2-E717-4B86-86F0-705C8618C383}" type="slidenum">
              <a:rPr lang="en-GB" smtClean="0"/>
              <a:t>‹#›</a:t>
            </a:fld>
            <a:endParaRPr lang="en-GB"/>
          </a:p>
        </p:txBody>
      </p:sp>
    </p:spTree>
    <p:extLst>
      <p:ext uri="{BB962C8B-B14F-4D97-AF65-F5344CB8AC3E}">
        <p14:creationId xmlns:p14="http://schemas.microsoft.com/office/powerpoint/2010/main" val="27615394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5937DE7-1892-4BE7-AE28-05294620FE29}" type="datetimeFigureOut">
              <a:rPr lang="en-GB" smtClean="0"/>
              <a:t>28/10/2024</a:t>
            </a:fld>
            <a:endParaRPr lang="en-GB"/>
          </a:p>
        </p:txBody>
      </p:sp>
      <p:sp>
        <p:nvSpPr>
          <p:cNvPr id="8" name="Footer Placeholder 7"/>
          <p:cNvSpPr>
            <a:spLocks noGrp="1"/>
          </p:cNvSpPr>
          <p:nvPr>
            <p:ph type="ftr" sz="quarter" idx="11"/>
          </p:nvPr>
        </p:nvSpPr>
        <p:spPr>
          <a:xfrm>
            <a:off x="561111" y="6391838"/>
            <a:ext cx="3644282" cy="304801"/>
          </a:xfrm>
        </p:spPr>
        <p:txBody>
          <a:bodyPr/>
          <a:lstStyle/>
          <a:p>
            <a:endParaRPr lang="en-GB"/>
          </a:p>
        </p:txBody>
      </p:sp>
      <p:sp>
        <p:nvSpPr>
          <p:cNvPr id="9" name="Slide Number Placeholder 8"/>
          <p:cNvSpPr>
            <a:spLocks noGrp="1"/>
          </p:cNvSpPr>
          <p:nvPr>
            <p:ph type="sldNum" sz="quarter" idx="12"/>
          </p:nvPr>
        </p:nvSpPr>
        <p:spPr/>
        <p:txBody>
          <a:bodyPr/>
          <a:lstStyle/>
          <a:p>
            <a:fld id="{A82C9FD2-E717-4B86-86F0-705C8618C383}" type="slidenum">
              <a:rPr lang="en-GB" smtClean="0"/>
              <a:t>‹#›</a:t>
            </a:fld>
            <a:endParaRPr lang="en-GB"/>
          </a:p>
        </p:txBody>
      </p:sp>
    </p:spTree>
    <p:extLst>
      <p:ext uri="{BB962C8B-B14F-4D97-AF65-F5344CB8AC3E}">
        <p14:creationId xmlns:p14="http://schemas.microsoft.com/office/powerpoint/2010/main" val="11857555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B5937DE7-1892-4BE7-AE28-05294620FE29}" type="datetimeFigureOut">
              <a:rPr lang="en-GB" smtClean="0"/>
              <a:t>28/10/2024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82C9FD2-E717-4B86-86F0-705C8618C383}" type="slidenum">
              <a:rPr lang="en-GB" smtClean="0"/>
              <a:t>‹#›</a:t>
            </a:fld>
            <a:endParaRPr lang="en-GB"/>
          </a:p>
        </p:txBody>
      </p:sp>
    </p:spTree>
    <p:extLst>
      <p:ext uri="{BB962C8B-B14F-4D97-AF65-F5344CB8AC3E}">
        <p14:creationId xmlns:p14="http://schemas.microsoft.com/office/powerpoint/2010/main" val="39453540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B5937DE7-1892-4BE7-AE28-05294620FE29}" type="datetimeFigureOut">
              <a:rPr lang="en-GB" smtClean="0"/>
              <a:t>28/10/2024</a:t>
            </a:fld>
            <a:endParaRPr lang="en-GB"/>
          </a:p>
        </p:txBody>
      </p:sp>
      <p:sp>
        <p:nvSpPr>
          <p:cNvPr id="5" name="Footer Placeholder 4"/>
          <p:cNvSpPr>
            <a:spLocks noGrp="1"/>
          </p:cNvSpPr>
          <p:nvPr>
            <p:ph type="ftr" sz="quarter" idx="11"/>
          </p:nvPr>
        </p:nvSpPr>
        <p:spPr/>
        <p:txBody>
          <a:bodyPr/>
          <a:lstStyle/>
          <a:p>
            <a:endParaRPr lang="en-GB"/>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82C9FD2-E717-4B86-86F0-705C8618C383}" type="slidenum">
              <a:rPr lang="en-GB" smtClean="0"/>
              <a:t>‹#›</a:t>
            </a:fld>
            <a:endParaRPr lang="en-GB"/>
          </a:p>
        </p:txBody>
      </p:sp>
    </p:spTree>
    <p:extLst>
      <p:ext uri="{BB962C8B-B14F-4D97-AF65-F5344CB8AC3E}">
        <p14:creationId xmlns:p14="http://schemas.microsoft.com/office/powerpoint/2010/main" val="3232960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937DE7-1892-4BE7-AE28-05294620FE29}" type="datetimeFigureOut">
              <a:rPr lang="en-GB" smtClean="0"/>
              <a:t>28/10/2024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82C9FD2-E717-4B86-86F0-705C8618C383}" type="slidenum">
              <a:rPr lang="en-GB" smtClean="0"/>
              <a:t>‹#›</a:t>
            </a:fld>
            <a:endParaRPr lang="en-GB"/>
          </a:p>
        </p:txBody>
      </p:sp>
    </p:spTree>
    <p:extLst>
      <p:ext uri="{BB962C8B-B14F-4D97-AF65-F5344CB8AC3E}">
        <p14:creationId xmlns:p14="http://schemas.microsoft.com/office/powerpoint/2010/main" val="1730137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5937DE7-1892-4BE7-AE28-05294620FE29}" type="datetimeFigureOut">
              <a:rPr lang="en-GB" smtClean="0"/>
              <a:t>28/10/2024</a:t>
            </a:fld>
            <a:endParaRPr lang="en-GB"/>
          </a:p>
        </p:txBody>
      </p:sp>
      <p:sp>
        <p:nvSpPr>
          <p:cNvPr id="5" name="Footer Placeholder 4"/>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82C9FD2-E717-4B86-86F0-705C8618C383}" type="slidenum">
              <a:rPr lang="en-GB" smtClean="0"/>
              <a:t>‹#›</a:t>
            </a:fld>
            <a:endParaRPr lang="en-GB"/>
          </a:p>
        </p:txBody>
      </p:sp>
    </p:spTree>
    <p:extLst>
      <p:ext uri="{BB962C8B-B14F-4D97-AF65-F5344CB8AC3E}">
        <p14:creationId xmlns:p14="http://schemas.microsoft.com/office/powerpoint/2010/main" val="40587155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5937DE7-1892-4BE7-AE28-05294620FE29}" type="datetimeFigureOut">
              <a:rPr lang="en-GB" smtClean="0"/>
              <a:t>28/10/2024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82C9FD2-E717-4B86-86F0-705C8618C383}" type="slidenum">
              <a:rPr lang="en-GB" smtClean="0"/>
              <a:t>‹#›</a:t>
            </a:fld>
            <a:endParaRPr lang="en-GB"/>
          </a:p>
        </p:txBody>
      </p:sp>
    </p:spTree>
    <p:extLst>
      <p:ext uri="{BB962C8B-B14F-4D97-AF65-F5344CB8AC3E}">
        <p14:creationId xmlns:p14="http://schemas.microsoft.com/office/powerpoint/2010/main" val="17829349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5937DE7-1892-4BE7-AE28-05294620FE29}" type="datetimeFigureOut">
              <a:rPr lang="en-GB" smtClean="0"/>
              <a:t>28/10/2024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82C9FD2-E717-4B86-86F0-705C8618C383}" type="slidenum">
              <a:rPr lang="en-GB" smtClean="0"/>
              <a:t>‹#›</a:t>
            </a:fld>
            <a:endParaRPr lang="en-GB"/>
          </a:p>
        </p:txBody>
      </p:sp>
    </p:spTree>
    <p:extLst>
      <p:ext uri="{BB962C8B-B14F-4D97-AF65-F5344CB8AC3E}">
        <p14:creationId xmlns:p14="http://schemas.microsoft.com/office/powerpoint/2010/main" val="856543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5937DE7-1892-4BE7-AE28-05294620FE29}" type="datetimeFigureOut">
              <a:rPr lang="en-GB" smtClean="0"/>
              <a:t>28/10/2024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82C9FD2-E717-4B86-86F0-705C8618C383}" type="slidenum">
              <a:rPr lang="en-GB" smtClean="0"/>
              <a:t>‹#›</a:t>
            </a:fld>
            <a:endParaRPr lang="en-GB"/>
          </a:p>
        </p:txBody>
      </p:sp>
    </p:spTree>
    <p:extLst>
      <p:ext uri="{BB962C8B-B14F-4D97-AF65-F5344CB8AC3E}">
        <p14:creationId xmlns:p14="http://schemas.microsoft.com/office/powerpoint/2010/main" val="112469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937DE7-1892-4BE7-AE28-05294620FE29}" type="datetimeFigureOut">
              <a:rPr lang="en-GB" smtClean="0"/>
              <a:t>28/10/2024</a:t>
            </a:fld>
            <a:endParaRPr lang="en-GB"/>
          </a:p>
        </p:txBody>
      </p:sp>
      <p:sp>
        <p:nvSpPr>
          <p:cNvPr id="3" name="Footer Placeholder 2"/>
          <p:cNvSpPr>
            <a:spLocks noGrp="1"/>
          </p:cNvSpPr>
          <p:nvPr>
            <p:ph type="ftr" sz="quarter" idx="11"/>
          </p:nvPr>
        </p:nvSpPr>
        <p:spPr/>
        <p:txBody>
          <a:bodyPr/>
          <a:lstStyle/>
          <a:p>
            <a:endParaRPr lang="en-GB"/>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A82C9FD2-E717-4B86-86F0-705C8618C383}" type="slidenum">
              <a:rPr lang="en-GB" smtClean="0"/>
              <a:t>‹#›</a:t>
            </a:fld>
            <a:endParaRPr lang="en-GB"/>
          </a:p>
        </p:txBody>
      </p:sp>
    </p:spTree>
    <p:extLst>
      <p:ext uri="{BB962C8B-B14F-4D97-AF65-F5344CB8AC3E}">
        <p14:creationId xmlns:p14="http://schemas.microsoft.com/office/powerpoint/2010/main" val="738064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5937DE7-1892-4BE7-AE28-05294620FE29}" type="datetimeFigureOut">
              <a:rPr lang="en-GB" smtClean="0"/>
              <a:t>28/10/2024</a:t>
            </a:fld>
            <a:endParaRPr lang="en-GB"/>
          </a:p>
        </p:txBody>
      </p:sp>
      <p:sp>
        <p:nvSpPr>
          <p:cNvPr id="6" name="Footer Placeholder 5"/>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A82C9FD2-E717-4B86-86F0-705C8618C383}" type="slidenum">
              <a:rPr lang="en-GB" smtClean="0"/>
              <a:t>‹#›</a:t>
            </a:fld>
            <a:endParaRPr lang="en-GB"/>
          </a:p>
        </p:txBody>
      </p:sp>
    </p:spTree>
    <p:extLst>
      <p:ext uri="{BB962C8B-B14F-4D97-AF65-F5344CB8AC3E}">
        <p14:creationId xmlns:p14="http://schemas.microsoft.com/office/powerpoint/2010/main" val="2502279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5937DE7-1892-4BE7-AE28-05294620FE29}" type="datetimeFigureOut">
              <a:rPr lang="en-GB" smtClean="0"/>
              <a:t>28/10/2024</a:t>
            </a:fld>
            <a:endParaRPr lang="en-GB"/>
          </a:p>
        </p:txBody>
      </p:sp>
      <p:sp>
        <p:nvSpPr>
          <p:cNvPr id="6" name="Footer Placeholder 5"/>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A82C9FD2-E717-4B86-86F0-705C8618C383}" type="slidenum">
              <a:rPr lang="en-GB" smtClean="0"/>
              <a:t>‹#›</a:t>
            </a:fld>
            <a:endParaRPr lang="en-GB"/>
          </a:p>
        </p:txBody>
      </p:sp>
    </p:spTree>
    <p:extLst>
      <p:ext uri="{BB962C8B-B14F-4D97-AF65-F5344CB8AC3E}">
        <p14:creationId xmlns:p14="http://schemas.microsoft.com/office/powerpoint/2010/main" val="24967767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B5937DE7-1892-4BE7-AE28-05294620FE29}" type="datetimeFigureOut">
              <a:rPr lang="en-GB" smtClean="0"/>
              <a:t>28/10/2024</a:t>
            </a:fld>
            <a:endParaRPr lang="en-GB"/>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GB"/>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A82C9FD2-E717-4B86-86F0-705C8618C383}" type="slidenum">
              <a:rPr lang="en-GB" smtClean="0"/>
              <a:t>‹#›</a:t>
            </a:fld>
            <a:endParaRPr lang="en-GB"/>
          </a:p>
        </p:txBody>
      </p:sp>
    </p:spTree>
    <p:extLst>
      <p:ext uri="{BB962C8B-B14F-4D97-AF65-F5344CB8AC3E}">
        <p14:creationId xmlns:p14="http://schemas.microsoft.com/office/powerpoint/2010/main" val="7124802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shu.ac.uk/learn-more/war-veterans" TargetMode="External"/><Relationship Id="rId2" Type="http://schemas.openxmlformats.org/officeDocument/2006/relationships/hyperlink" Target="https://thebscblog.wordpress.com/2018/02/27/appling-the-criminological-imagination-to-the-armed-forces-community-challenge-or-opportunity/" TargetMode="Externa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parliament.uk/documents/fair-society-healthy-lives-full-report.pdf"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who.int/substance_abuse/research_tools/whoqolbref/en/"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Freeform 5">
            <a:extLst>
              <a:ext uri="{FF2B5EF4-FFF2-40B4-BE49-F238E27FC236}">
                <a16:creationId xmlns:a16="http://schemas.microsoft.com/office/drawing/2014/main" id="{D22D1B95-2B54-43E9-85D9-B489F6C5DD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GB"/>
          </a:p>
        </p:txBody>
      </p:sp>
      <p:sp>
        <p:nvSpPr>
          <p:cNvPr id="16" name="Freeform 5">
            <a:extLst>
              <a:ext uri="{FF2B5EF4-FFF2-40B4-BE49-F238E27FC236}">
                <a16:creationId xmlns:a16="http://schemas.microsoft.com/office/drawing/2014/main" id="{7D0F3F6D-A49D-4406-8D61-1C4F8D792F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GB"/>
          </a:p>
        </p:txBody>
      </p:sp>
      <p:sp>
        <p:nvSpPr>
          <p:cNvPr id="17" name="Freeform 5">
            <a:extLst>
              <a:ext uri="{FF2B5EF4-FFF2-40B4-BE49-F238E27FC236}">
                <a16:creationId xmlns:a16="http://schemas.microsoft.com/office/drawing/2014/main" id="{D953A318-DA8D-4405-9536-D889E45C5E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GB"/>
          </a:p>
        </p:txBody>
      </p:sp>
      <p:sp>
        <p:nvSpPr>
          <p:cNvPr id="14" name="Rectangle 13">
            <a:extLst>
              <a:ext uri="{FF2B5EF4-FFF2-40B4-BE49-F238E27FC236}">
                <a16:creationId xmlns:a16="http://schemas.microsoft.com/office/drawing/2014/main" id="{9E382A3D-2F90-475C-8DF2-F666FEA342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 name="Title 1">
            <a:extLst>
              <a:ext uri="{FF2B5EF4-FFF2-40B4-BE49-F238E27FC236}">
                <a16:creationId xmlns:a16="http://schemas.microsoft.com/office/drawing/2014/main" id="{6017FAED-1643-E404-0C7A-14117D4601E5}"/>
              </a:ext>
            </a:extLst>
          </p:cNvPr>
          <p:cNvSpPr>
            <a:spLocks noGrp="1"/>
          </p:cNvSpPr>
          <p:nvPr>
            <p:ph type="ctrTitle"/>
          </p:nvPr>
        </p:nvSpPr>
        <p:spPr>
          <a:xfrm>
            <a:off x="1683171" y="1143000"/>
            <a:ext cx="8825658" cy="3389217"/>
          </a:xfrm>
        </p:spPr>
        <p:txBody>
          <a:bodyPr anchor="ctr">
            <a:normAutofit/>
          </a:bodyPr>
          <a:lstStyle/>
          <a:p>
            <a:pPr algn="ctr">
              <a:lnSpc>
                <a:spcPct val="90000"/>
              </a:lnSpc>
            </a:pPr>
            <a:r>
              <a:rPr lang="en-GB" sz="2800" dirty="0">
                <a:solidFill>
                  <a:srgbClr val="FFFFFF"/>
                </a:solidFill>
              </a:rPr>
              <a:t>Methodologies, Methods &amp; Moments:</a:t>
            </a:r>
            <a:br>
              <a:rPr lang="en-GB" sz="2800" dirty="0">
                <a:solidFill>
                  <a:srgbClr val="FFFFFF"/>
                </a:solidFill>
              </a:rPr>
            </a:br>
            <a:r>
              <a:rPr lang="en-GB" sz="2800" dirty="0">
                <a:solidFill>
                  <a:srgbClr val="FFFFFF"/>
                </a:solidFill>
              </a:rPr>
              <a:t>Identifying key comparative potential by reflecting on a decade of research with the UK Armed Forces community</a:t>
            </a:r>
          </a:p>
        </p:txBody>
      </p:sp>
      <p:sp>
        <p:nvSpPr>
          <p:cNvPr id="3" name="Subtitle 2">
            <a:extLst>
              <a:ext uri="{FF2B5EF4-FFF2-40B4-BE49-F238E27FC236}">
                <a16:creationId xmlns:a16="http://schemas.microsoft.com/office/drawing/2014/main" id="{377A1D60-200C-5B05-801E-8985A5ACE139}"/>
              </a:ext>
            </a:extLst>
          </p:cNvPr>
          <p:cNvSpPr>
            <a:spLocks noGrp="1"/>
          </p:cNvSpPr>
          <p:nvPr>
            <p:ph type="subTitle" idx="1"/>
          </p:nvPr>
        </p:nvSpPr>
        <p:spPr>
          <a:xfrm>
            <a:off x="1683171" y="5240851"/>
            <a:ext cx="8825658" cy="828932"/>
          </a:xfrm>
        </p:spPr>
        <p:txBody>
          <a:bodyPr>
            <a:normAutofit/>
          </a:bodyPr>
          <a:lstStyle/>
          <a:p>
            <a:pPr algn="ctr"/>
            <a:r>
              <a:rPr lang="en-GB" sz="2400" dirty="0">
                <a:solidFill>
                  <a:schemeClr val="tx2"/>
                </a:solidFill>
              </a:rPr>
              <a:t>Dr Katherine Albertson (30 minutes)</a:t>
            </a:r>
          </a:p>
        </p:txBody>
      </p:sp>
      <p:pic>
        <p:nvPicPr>
          <p:cNvPr id="4" name="Picture 3" descr="Microsoft Customer Story-Sheffield Hallam University delivers remote access  to business-critical software with Azure Virtual Desktop">
            <a:extLst>
              <a:ext uri="{FF2B5EF4-FFF2-40B4-BE49-F238E27FC236}">
                <a16:creationId xmlns:a16="http://schemas.microsoft.com/office/drawing/2014/main" id="{916FCF3B-6941-1C4E-B61B-15C0FF0279D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25308" y="633821"/>
            <a:ext cx="1315844" cy="844333"/>
          </a:xfrm>
          <a:prstGeom prst="rect">
            <a:avLst/>
          </a:prstGeom>
          <a:noFill/>
          <a:ln>
            <a:noFill/>
          </a:ln>
        </p:spPr>
      </p:pic>
    </p:spTree>
    <p:extLst>
      <p:ext uri="{BB962C8B-B14F-4D97-AF65-F5344CB8AC3E}">
        <p14:creationId xmlns:p14="http://schemas.microsoft.com/office/powerpoint/2010/main" val="1307699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2F448CB3-7B4F-45D7-B7C0-DF553DF614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id="{5C5305EA-7A88-413D-BE8A-47A02476F0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1" name="Freeform 5">
              <a:extLst>
                <a:ext uri="{FF2B5EF4-FFF2-40B4-BE49-F238E27FC236}">
                  <a16:creationId xmlns:a16="http://schemas.microsoft.com/office/drawing/2014/main" id="{FCA94DB5-FE56-4A3D-BC48-31B5595197F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txBody>
            <a:bodyPr/>
            <a:lstStyle/>
            <a:p>
              <a:endParaRPr lang="en-GB"/>
            </a:p>
          </p:txBody>
        </p:sp>
      </p:grpSp>
      <p:sp>
        <p:nvSpPr>
          <p:cNvPr id="2" name="Title 1">
            <a:extLst>
              <a:ext uri="{FF2B5EF4-FFF2-40B4-BE49-F238E27FC236}">
                <a16:creationId xmlns:a16="http://schemas.microsoft.com/office/drawing/2014/main" id="{EAE76C36-9E2D-FD78-6FA4-1C83E5AAA5E6}"/>
              </a:ext>
            </a:extLst>
          </p:cNvPr>
          <p:cNvSpPr>
            <a:spLocks noGrp="1"/>
          </p:cNvSpPr>
          <p:nvPr>
            <p:ph type="title"/>
          </p:nvPr>
        </p:nvSpPr>
        <p:spPr>
          <a:xfrm>
            <a:off x="1154954" y="973668"/>
            <a:ext cx="8761413" cy="706964"/>
          </a:xfrm>
        </p:spPr>
        <p:txBody>
          <a:bodyPr>
            <a:normAutofit/>
          </a:bodyPr>
          <a:lstStyle/>
          <a:p>
            <a:pPr algn="ctr"/>
            <a:r>
              <a:rPr lang="en-GB" dirty="0">
                <a:solidFill>
                  <a:srgbClr val="FFFFFF"/>
                </a:solidFill>
                <a:latin typeface="Calibri" panose="020F0502020204030204" pitchFamily="34" charset="0"/>
                <a:cs typeface="Calibri" panose="020F0502020204030204" pitchFamily="34" charset="0"/>
              </a:rPr>
              <a:t>FOCUS GROUP INTERVIEWS</a:t>
            </a:r>
          </a:p>
        </p:txBody>
      </p:sp>
      <p:sp>
        <p:nvSpPr>
          <p:cNvPr id="13" name="Rectangle 12">
            <a:extLst>
              <a:ext uri="{FF2B5EF4-FFF2-40B4-BE49-F238E27FC236}">
                <a16:creationId xmlns:a16="http://schemas.microsoft.com/office/drawing/2014/main" id="{F9ED434F-8767-46CC-B26B-5AF62FF01E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graphicFrame>
        <p:nvGraphicFramePr>
          <p:cNvPr id="5" name="Content Placeholder 2">
            <a:extLst>
              <a:ext uri="{FF2B5EF4-FFF2-40B4-BE49-F238E27FC236}">
                <a16:creationId xmlns:a16="http://schemas.microsoft.com/office/drawing/2014/main" id="{E6E4F799-D135-A525-79E6-C92773993407}"/>
              </a:ext>
            </a:extLst>
          </p:cNvPr>
          <p:cNvGraphicFramePr>
            <a:graphicFrameLocks noGrp="1"/>
          </p:cNvGraphicFramePr>
          <p:nvPr>
            <p:ph idx="1"/>
            <p:extLst>
              <p:ext uri="{D42A27DB-BD31-4B8C-83A1-F6EECF244321}">
                <p14:modId xmlns:p14="http://schemas.microsoft.com/office/powerpoint/2010/main" val="1176225130"/>
              </p:ext>
            </p:extLst>
          </p:nvPr>
        </p:nvGraphicFramePr>
        <p:xfrm>
          <a:off x="1286934" y="2324100"/>
          <a:ext cx="9625383" cy="34226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descr="Microsoft Customer Story-Sheffield Hallam University delivers remote access  to business-critical software with Azure Virtual Desktop">
            <a:extLst>
              <a:ext uri="{FF2B5EF4-FFF2-40B4-BE49-F238E27FC236}">
                <a16:creationId xmlns:a16="http://schemas.microsoft.com/office/drawing/2014/main" id="{694D24F0-1E7E-DBA9-7E9A-5A263E2A00E2}"/>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125308" y="633821"/>
            <a:ext cx="1315844" cy="844333"/>
          </a:xfrm>
          <a:prstGeom prst="rect">
            <a:avLst/>
          </a:prstGeom>
          <a:noFill/>
          <a:ln>
            <a:noFill/>
          </a:ln>
        </p:spPr>
      </p:pic>
    </p:spTree>
    <p:extLst>
      <p:ext uri="{BB962C8B-B14F-4D97-AF65-F5344CB8AC3E}">
        <p14:creationId xmlns:p14="http://schemas.microsoft.com/office/powerpoint/2010/main" val="20992985"/>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9" name="Rectangle 18">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0" name="Oval 19">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1" name="Oval 20">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2" name="Rectangle 21">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3"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GB"/>
            </a:p>
          </p:txBody>
        </p:sp>
        <p:sp>
          <p:nvSpPr>
            <p:cNvPr id="24"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GB"/>
            </a:p>
          </p:txBody>
        </p:sp>
        <p:sp>
          <p:nvSpPr>
            <p:cNvPr id="25"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GB"/>
            </a:p>
          </p:txBody>
        </p:sp>
      </p:grpSp>
      <p:sp>
        <p:nvSpPr>
          <p:cNvPr id="2" name="Title 1">
            <a:extLst>
              <a:ext uri="{FF2B5EF4-FFF2-40B4-BE49-F238E27FC236}">
                <a16:creationId xmlns:a16="http://schemas.microsoft.com/office/drawing/2014/main" id="{3AE7E569-8FD5-3C88-501E-F79F0C9C5DF7}"/>
              </a:ext>
            </a:extLst>
          </p:cNvPr>
          <p:cNvSpPr>
            <a:spLocks noGrp="1"/>
          </p:cNvSpPr>
          <p:nvPr>
            <p:ph type="title"/>
          </p:nvPr>
        </p:nvSpPr>
        <p:spPr>
          <a:xfrm>
            <a:off x="1154955" y="973667"/>
            <a:ext cx="2942210" cy="4833745"/>
          </a:xfrm>
        </p:spPr>
        <p:txBody>
          <a:bodyPr>
            <a:normAutofit/>
          </a:bodyPr>
          <a:lstStyle/>
          <a:p>
            <a:r>
              <a:rPr lang="en-GB" dirty="0">
                <a:solidFill>
                  <a:srgbClr val="EBEBEB"/>
                </a:solidFill>
                <a:latin typeface="Calibri" panose="020F0502020204030204" pitchFamily="34" charset="0"/>
                <a:cs typeface="Calibri" panose="020F0502020204030204" pitchFamily="34" charset="0"/>
              </a:rPr>
              <a:t>WORKSHOPS</a:t>
            </a:r>
          </a:p>
        </p:txBody>
      </p:sp>
      <p:sp>
        <p:nvSpPr>
          <p:cNvPr id="27" name="Rectangle 26">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graphicFrame>
        <p:nvGraphicFramePr>
          <p:cNvPr id="5" name="Content Placeholder 2">
            <a:extLst>
              <a:ext uri="{FF2B5EF4-FFF2-40B4-BE49-F238E27FC236}">
                <a16:creationId xmlns:a16="http://schemas.microsoft.com/office/drawing/2014/main" id="{5B86BDA0-2AFC-933F-799D-670BEAD40571}"/>
              </a:ext>
            </a:extLst>
          </p:cNvPr>
          <p:cNvGraphicFramePr>
            <a:graphicFrameLocks noGrp="1"/>
          </p:cNvGraphicFramePr>
          <p:nvPr>
            <p:ph idx="1"/>
            <p:extLst>
              <p:ext uri="{D42A27DB-BD31-4B8C-83A1-F6EECF244321}">
                <p14:modId xmlns:p14="http://schemas.microsoft.com/office/powerpoint/2010/main" val="2568342139"/>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147450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BB126-8E50-E407-02FB-D0A06F20CE7A}"/>
              </a:ext>
            </a:extLst>
          </p:cNvPr>
          <p:cNvSpPr>
            <a:spLocks noGrp="1"/>
          </p:cNvSpPr>
          <p:nvPr>
            <p:ph type="title"/>
          </p:nvPr>
        </p:nvSpPr>
        <p:spPr/>
        <p:txBody>
          <a:bodyPr/>
          <a:lstStyle/>
          <a:p>
            <a:pPr algn="ctr"/>
            <a:r>
              <a:rPr lang="en-GB" dirty="0">
                <a:latin typeface="Calibri" panose="020F0502020204030204" pitchFamily="34" charset="0"/>
                <a:cs typeface="Calibri" panose="020F0502020204030204" pitchFamily="34" charset="0"/>
              </a:rPr>
              <a:t>QUANTITATIVE METHODS</a:t>
            </a:r>
          </a:p>
        </p:txBody>
      </p:sp>
      <p:sp>
        <p:nvSpPr>
          <p:cNvPr id="3" name="Content Placeholder 2">
            <a:extLst>
              <a:ext uri="{FF2B5EF4-FFF2-40B4-BE49-F238E27FC236}">
                <a16:creationId xmlns:a16="http://schemas.microsoft.com/office/drawing/2014/main" id="{BD6348C7-3AE7-E5AC-1DB3-97D3155E09F6}"/>
              </a:ext>
            </a:extLst>
          </p:cNvPr>
          <p:cNvSpPr>
            <a:spLocks noGrp="1"/>
          </p:cNvSpPr>
          <p:nvPr>
            <p:ph idx="1"/>
          </p:nvPr>
        </p:nvSpPr>
        <p:spPr/>
        <p:txBody>
          <a:bodyPr>
            <a:normAutofit/>
          </a:bodyPr>
          <a:lstStyle/>
          <a:p>
            <a:r>
              <a:rPr lang="en-GB" sz="2000" dirty="0">
                <a:latin typeface="Calibri" panose="020F0502020204030204" pitchFamily="34" charset="0"/>
                <a:cs typeface="Calibri" panose="020F0502020204030204" pitchFamily="34" charset="0"/>
              </a:rPr>
              <a:t>Beck’s ‘Risk society’ thesis &amp; Representations of food &amp; eating in British general interest women’s magazine sector 1979-2003.</a:t>
            </a:r>
          </a:p>
          <a:p>
            <a:r>
              <a:rPr lang="en-GB" sz="2000" dirty="0">
                <a:latin typeface="Calibri" panose="020F0502020204030204" pitchFamily="34" charset="0"/>
                <a:cs typeface="Calibri" panose="020F0502020204030204" pitchFamily="34" charset="0"/>
              </a:rPr>
              <a:t>Repeat survey: Base-line &amp; Follow-up.</a:t>
            </a:r>
          </a:p>
          <a:p>
            <a:r>
              <a:rPr lang="en-GB" sz="2000" dirty="0">
                <a:latin typeface="Calibri" panose="020F0502020204030204" pitchFamily="34" charset="0"/>
                <a:cs typeface="Calibri" panose="020F0502020204030204" pitchFamily="34" charset="0"/>
              </a:rPr>
              <a:t>Regional quantitative survey &amp; veterans’ location mapping activities.</a:t>
            </a:r>
          </a:p>
          <a:p>
            <a:r>
              <a:rPr lang="en-GB" sz="2000" dirty="0">
                <a:latin typeface="Calibri" panose="020F0502020204030204" pitchFamily="34" charset="0"/>
                <a:cs typeface="Calibri" panose="020F0502020204030204" pitchFamily="34" charset="0"/>
              </a:rPr>
              <a:t>Military/Civilian identity scale (Albertson &amp; Albertson, forthcoming).</a:t>
            </a:r>
          </a:p>
          <a:p>
            <a:r>
              <a:rPr lang="en-GB" sz="2000" dirty="0">
                <a:latin typeface="Calibri" panose="020F0502020204030204" pitchFamily="34" charset="0"/>
                <a:cs typeface="Calibri" panose="020F0502020204030204" pitchFamily="34" charset="0"/>
              </a:rPr>
              <a:t>Adaptation of Kelly’s (1995; 1991) ‘Role Construct Repertory test’, generating a collective sense of the value of relationships on a prison wing.</a:t>
            </a:r>
          </a:p>
          <a:p>
            <a:endParaRPr lang="en-GB" sz="2000" dirty="0">
              <a:latin typeface="Calibri" panose="020F0502020204030204" pitchFamily="34" charset="0"/>
              <a:cs typeface="Calibri" panose="020F0502020204030204" pitchFamily="34" charset="0"/>
            </a:endParaRPr>
          </a:p>
          <a:p>
            <a:endParaRPr lang="en-GB" sz="2000" dirty="0">
              <a:latin typeface="Calibri" panose="020F0502020204030204" pitchFamily="34" charset="0"/>
              <a:cs typeface="Calibri" panose="020F0502020204030204" pitchFamily="34" charset="0"/>
            </a:endParaRPr>
          </a:p>
        </p:txBody>
      </p:sp>
      <p:pic>
        <p:nvPicPr>
          <p:cNvPr id="4" name="Picture 3" descr="Microsoft Customer Story-Sheffield Hallam University delivers remote access  to business-critical software with Azure Virtual Desktop">
            <a:extLst>
              <a:ext uri="{FF2B5EF4-FFF2-40B4-BE49-F238E27FC236}">
                <a16:creationId xmlns:a16="http://schemas.microsoft.com/office/drawing/2014/main" id="{EB47385F-005B-959E-BEE8-BCD0A011C17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25308" y="633821"/>
            <a:ext cx="1315844" cy="844333"/>
          </a:xfrm>
          <a:prstGeom prst="rect">
            <a:avLst/>
          </a:prstGeom>
          <a:noFill/>
          <a:ln>
            <a:noFill/>
          </a:ln>
        </p:spPr>
      </p:pic>
    </p:spTree>
    <p:extLst>
      <p:ext uri="{BB962C8B-B14F-4D97-AF65-F5344CB8AC3E}">
        <p14:creationId xmlns:p14="http://schemas.microsoft.com/office/powerpoint/2010/main" val="35177734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32BF2-D5AA-2EDD-DEA8-E3017C994009}"/>
              </a:ext>
            </a:extLst>
          </p:cNvPr>
          <p:cNvSpPr>
            <a:spLocks noGrp="1"/>
          </p:cNvSpPr>
          <p:nvPr>
            <p:ph type="title"/>
          </p:nvPr>
        </p:nvSpPr>
        <p:spPr>
          <a:xfrm>
            <a:off x="1154954" y="973667"/>
            <a:ext cx="8825659" cy="1081375"/>
          </a:xfrm>
        </p:spPr>
        <p:txBody>
          <a:bodyPr/>
          <a:lstStyle/>
          <a:p>
            <a:pPr algn="ctr"/>
            <a:r>
              <a:rPr kumimoji="0" lang="en-GB" sz="3600" b="0" i="0" u="none" strike="noStrike" kern="1200" cap="none" spc="0" normalizeH="0" baseline="0" noProof="0" dirty="0">
                <a:ln>
                  <a:noFill/>
                </a:ln>
                <a:solidFill>
                  <a:srgbClr val="EBEBEB"/>
                </a:solidFill>
                <a:effectLst/>
                <a:uLnTx/>
                <a:uFillTx/>
                <a:latin typeface="Century Gothic" panose="020B0502020202020204"/>
                <a:ea typeface="+mj-ea"/>
                <a:cs typeface="+mj-cs"/>
              </a:rPr>
              <a:t>Researcher administered survey</a:t>
            </a:r>
            <a:br>
              <a:rPr kumimoji="0" lang="en-GB" sz="3600" b="0" i="0" u="none" strike="noStrike" kern="1200" cap="none" spc="0" normalizeH="0" baseline="0" noProof="0" dirty="0">
                <a:ln>
                  <a:noFill/>
                </a:ln>
                <a:solidFill>
                  <a:srgbClr val="EBEBEB"/>
                </a:solidFill>
                <a:effectLst/>
                <a:uLnTx/>
                <a:uFillTx/>
                <a:latin typeface="Century Gothic" panose="020B0502020202020204"/>
                <a:ea typeface="+mj-ea"/>
                <a:cs typeface="+mj-cs"/>
              </a:rPr>
            </a:br>
            <a:r>
              <a:rPr kumimoji="0" lang="en-GB" sz="3600" b="0" i="0" u="none" strike="noStrike" kern="1200" cap="none" spc="0" normalizeH="0" baseline="0" noProof="0" dirty="0">
                <a:ln>
                  <a:noFill/>
                </a:ln>
                <a:solidFill>
                  <a:srgbClr val="EBEBEB"/>
                </a:solidFill>
                <a:effectLst/>
                <a:uLnTx/>
                <a:uFillTx/>
                <a:latin typeface="Century Gothic" panose="020B0502020202020204"/>
                <a:ea typeface="+mj-ea"/>
                <a:cs typeface="+mj-cs"/>
              </a:rPr>
              <a:t>(Base-line &amp; follow-up).</a:t>
            </a:r>
            <a:endParaRPr lang="en-GB" dirty="0"/>
          </a:p>
        </p:txBody>
      </p:sp>
      <p:sp>
        <p:nvSpPr>
          <p:cNvPr id="3" name="Text Placeholder 2">
            <a:extLst>
              <a:ext uri="{FF2B5EF4-FFF2-40B4-BE49-F238E27FC236}">
                <a16:creationId xmlns:a16="http://schemas.microsoft.com/office/drawing/2014/main" id="{3B414A1E-73FC-7A91-F45A-2F4808A2EEC4}"/>
              </a:ext>
            </a:extLst>
          </p:cNvPr>
          <p:cNvSpPr>
            <a:spLocks noGrp="1"/>
          </p:cNvSpPr>
          <p:nvPr>
            <p:ph type="body" idx="1"/>
          </p:nvPr>
        </p:nvSpPr>
        <p:spPr>
          <a:xfrm>
            <a:off x="1154954" y="2394408"/>
            <a:ext cx="3141878" cy="785356"/>
          </a:xfrm>
        </p:spPr>
        <p:txBody>
          <a:bodyPr/>
          <a:lstStyle/>
          <a:p>
            <a:pPr algn="ctr"/>
            <a:r>
              <a:rPr lang="en-GB" dirty="0"/>
              <a:t>Quality of life &amp; Identity</a:t>
            </a:r>
          </a:p>
        </p:txBody>
      </p:sp>
      <p:sp>
        <p:nvSpPr>
          <p:cNvPr id="4" name="Text Placeholder 3">
            <a:extLst>
              <a:ext uri="{FF2B5EF4-FFF2-40B4-BE49-F238E27FC236}">
                <a16:creationId xmlns:a16="http://schemas.microsoft.com/office/drawing/2014/main" id="{DA8D9DA3-4AFC-41F3-EE49-73B2F7AAEF23}"/>
              </a:ext>
            </a:extLst>
          </p:cNvPr>
          <p:cNvSpPr>
            <a:spLocks noGrp="1"/>
          </p:cNvSpPr>
          <p:nvPr>
            <p:ph type="body" sz="half" idx="15"/>
          </p:nvPr>
        </p:nvSpPr>
        <p:spPr>
          <a:xfrm>
            <a:off x="1154953" y="3179764"/>
            <a:ext cx="3141879" cy="3249912"/>
          </a:xfrm>
        </p:spPr>
        <p:txBody>
          <a:bodyPr>
            <a:normAutofit/>
          </a:bodyPr>
          <a:lstStyle/>
          <a:p>
            <a:pPr marL="342900" indent="-342900">
              <a:buClr>
                <a:srgbClr val="B31166"/>
              </a:buClr>
              <a:buFont typeface="Wingdings 3" charset="2"/>
              <a:buChar char=""/>
              <a:defRPr/>
            </a:pPr>
            <a:r>
              <a:rPr kumimoji="0" lang="en-GB" sz="16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S Mincho" panose="02020609040205080304" pitchFamily="49" charset="-128"/>
                <a:cs typeface="Calibri" panose="020F0502020204030204" pitchFamily="34" charset="0"/>
              </a:rPr>
              <a:t>World Health Organisation Quality of Life Mapping WHOQOL-BREF (World Health Organisation 1991).</a:t>
            </a:r>
          </a:p>
          <a:p>
            <a:pPr marL="342900" marR="0" lvl="0" indent="-342900" algn="l" defTabSz="457200" rtl="0" eaLnBrk="1" fontAlgn="auto" latinLnBrk="0" hangingPunct="1">
              <a:lnSpc>
                <a:spcPct val="100000"/>
              </a:lnSpc>
              <a:spcBef>
                <a:spcPts val="1000"/>
              </a:spcBef>
              <a:spcAft>
                <a:spcPts val="0"/>
              </a:spcAft>
              <a:buClr>
                <a:srgbClr val="B31166"/>
              </a:buClr>
              <a:buSzPct val="80000"/>
              <a:buFont typeface="Wingdings 3" charset="2"/>
              <a:buChar char=""/>
              <a:tabLst/>
              <a:defRPr/>
            </a:pPr>
            <a:r>
              <a:rPr lang="en-GB" sz="1600" dirty="0">
                <a:effectLst/>
                <a:latin typeface="Calibri" panose="020F0502020204030204" pitchFamily="34" charset="0"/>
                <a:ea typeface="MS Mincho" panose="02020609040205080304" pitchFamily="49" charset="-128"/>
                <a:cs typeface="Arial" panose="020B0604020202020204" pitchFamily="34" charset="0"/>
              </a:rPr>
              <a:t>Assessment of social support (Haslam et al. 2005).</a:t>
            </a:r>
          </a:p>
          <a:p>
            <a:pPr marL="342900" marR="0" lvl="0" indent="-342900" algn="l" defTabSz="457200" rtl="0" eaLnBrk="1" fontAlgn="auto" latinLnBrk="0" hangingPunct="1">
              <a:lnSpc>
                <a:spcPct val="100000"/>
              </a:lnSpc>
              <a:spcBef>
                <a:spcPts val="1000"/>
              </a:spcBef>
              <a:spcAft>
                <a:spcPts val="0"/>
              </a:spcAft>
              <a:buClr>
                <a:srgbClr val="B31166"/>
              </a:buClr>
              <a:buSzPct val="80000"/>
              <a:buFont typeface="Wingdings 3" charset="2"/>
              <a:buChar char=""/>
              <a:tabLst/>
              <a:defRPr/>
            </a:pPr>
            <a:r>
              <a:rPr lang="en-GB" sz="1600" dirty="0">
                <a:effectLst/>
                <a:latin typeface="Calibri" panose="020F0502020204030204" pitchFamily="34" charset="0"/>
                <a:ea typeface="MS Mincho" panose="02020609040205080304" pitchFamily="49" charset="-128"/>
                <a:cs typeface="Arial" panose="020B0604020202020204" pitchFamily="34" charset="0"/>
              </a:rPr>
              <a:t>Military/Civilian identity scale (Albertson &amp; Albertson, forthcoming).</a:t>
            </a:r>
          </a:p>
          <a:p>
            <a:pPr marL="342900" marR="0" lvl="0" indent="-342900" algn="l" defTabSz="457200" rtl="0" eaLnBrk="1" fontAlgn="auto" latinLnBrk="0" hangingPunct="1">
              <a:lnSpc>
                <a:spcPct val="100000"/>
              </a:lnSpc>
              <a:spcBef>
                <a:spcPts val="1000"/>
              </a:spcBef>
              <a:spcAft>
                <a:spcPts val="0"/>
              </a:spcAft>
              <a:buClr>
                <a:srgbClr val="B31166"/>
              </a:buClr>
              <a:buSzPct val="80000"/>
              <a:buFont typeface="Wingdings 3" charset="2"/>
              <a:buChar char=""/>
              <a:tabLst/>
              <a:defRPr/>
            </a:pPr>
            <a:endParaRPr lang="en-GB" sz="1400" dirty="0">
              <a:effectLst/>
              <a:latin typeface="Calibri" panose="020F0502020204030204" pitchFamily="34" charset="0"/>
              <a:ea typeface="MS Mincho" panose="02020609040205080304" pitchFamily="49" charset="-128"/>
              <a:cs typeface="Arial" panose="020B0604020202020204" pitchFamily="34" charset="0"/>
            </a:endParaRPr>
          </a:p>
          <a:p>
            <a:endParaRPr lang="en-GB" dirty="0"/>
          </a:p>
        </p:txBody>
      </p:sp>
      <p:sp>
        <p:nvSpPr>
          <p:cNvPr id="5" name="Text Placeholder 4">
            <a:extLst>
              <a:ext uri="{FF2B5EF4-FFF2-40B4-BE49-F238E27FC236}">
                <a16:creationId xmlns:a16="http://schemas.microsoft.com/office/drawing/2014/main" id="{5354F986-6860-7EC4-1D49-2875B003A7BC}"/>
              </a:ext>
            </a:extLst>
          </p:cNvPr>
          <p:cNvSpPr>
            <a:spLocks noGrp="1"/>
          </p:cNvSpPr>
          <p:nvPr>
            <p:ph type="body" sz="quarter" idx="3"/>
          </p:nvPr>
        </p:nvSpPr>
        <p:spPr>
          <a:xfrm>
            <a:off x="4512721" y="2300140"/>
            <a:ext cx="3147009" cy="879622"/>
          </a:xfrm>
        </p:spPr>
        <p:txBody>
          <a:bodyPr/>
          <a:lstStyle/>
          <a:p>
            <a:pPr algn="ctr"/>
            <a:r>
              <a:rPr lang="en-GB" dirty="0"/>
              <a:t>Physical &amp; Mental Health</a:t>
            </a:r>
          </a:p>
        </p:txBody>
      </p:sp>
      <p:sp>
        <p:nvSpPr>
          <p:cNvPr id="6" name="Text Placeholder 5">
            <a:extLst>
              <a:ext uri="{FF2B5EF4-FFF2-40B4-BE49-F238E27FC236}">
                <a16:creationId xmlns:a16="http://schemas.microsoft.com/office/drawing/2014/main" id="{F7C2B4D2-9882-ED17-E4E3-3194EF9531F4}"/>
              </a:ext>
            </a:extLst>
          </p:cNvPr>
          <p:cNvSpPr>
            <a:spLocks noGrp="1"/>
          </p:cNvSpPr>
          <p:nvPr>
            <p:ph type="body" sz="half" idx="16"/>
          </p:nvPr>
        </p:nvSpPr>
        <p:spPr>
          <a:xfrm>
            <a:off x="4512721" y="3179763"/>
            <a:ext cx="3147009" cy="3317290"/>
          </a:xfrm>
        </p:spPr>
        <p:txBody>
          <a:bodyPr>
            <a:normAutofit fontScale="62500" lnSpcReduction="20000"/>
          </a:bodyPr>
          <a:lstStyle/>
          <a:p>
            <a:pPr marL="342900" marR="0" lvl="0" indent="-342900" defTabSz="457200" rtl="0" eaLnBrk="1" fontAlgn="auto" latinLnBrk="0" hangingPunct="1">
              <a:lnSpc>
                <a:spcPct val="115000"/>
              </a:lnSpc>
              <a:spcBef>
                <a:spcPts val="1000"/>
              </a:spcBef>
              <a:spcAft>
                <a:spcPts val="1000"/>
              </a:spcAft>
              <a:buClr>
                <a:srgbClr val="B31166"/>
              </a:buClr>
              <a:buSzPct val="80000"/>
              <a:buFont typeface="Wingdings 3" charset="2"/>
              <a:buChar char=""/>
              <a:tabLst/>
              <a:defRPr/>
            </a:pPr>
            <a:r>
              <a:rPr kumimoji="0" lang="en-GB" sz="26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S Mincho" panose="02020609040205080304" pitchFamily="49" charset="-128"/>
                <a:cs typeface="Calibri" panose="020F0502020204030204" pitchFamily="34" charset="0"/>
              </a:rPr>
              <a:t>Physical health scale (Maudsley Addiction Profile, cited in Marsden 1998).</a:t>
            </a:r>
          </a:p>
          <a:p>
            <a:pPr marL="342900" marR="0" lvl="0" indent="-342900" defTabSz="457200" rtl="0" eaLnBrk="1" fontAlgn="auto" latinLnBrk="0" hangingPunct="1">
              <a:lnSpc>
                <a:spcPct val="115000"/>
              </a:lnSpc>
              <a:spcBef>
                <a:spcPts val="1000"/>
              </a:spcBef>
              <a:spcAft>
                <a:spcPts val="1000"/>
              </a:spcAft>
              <a:buClr>
                <a:srgbClr val="B31166"/>
              </a:buClr>
              <a:buSzPct val="80000"/>
              <a:buFont typeface="Wingdings 3" charset="2"/>
              <a:buChar char=""/>
              <a:tabLst/>
              <a:defRPr/>
            </a:pPr>
            <a:r>
              <a:rPr kumimoji="0" lang="en-GB" sz="26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S Mincho" panose="02020609040205080304" pitchFamily="49" charset="-128"/>
                <a:cs typeface="Calibri" panose="020F0502020204030204" pitchFamily="34" charset="0"/>
              </a:rPr>
              <a:t>Kessler Psychological Distress Scale (Kessler et al. 2002).</a:t>
            </a:r>
            <a:endParaRPr kumimoji="0" lang="en-GB" sz="26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cs typeface="Calibri" panose="020F0502020204030204" pitchFamily="34" charset="0"/>
            </a:endParaRPr>
          </a:p>
          <a:p>
            <a:pPr marL="342900" marR="0" lvl="0" indent="-342900" defTabSz="457200" rtl="0" eaLnBrk="1" fontAlgn="auto" latinLnBrk="0" hangingPunct="1">
              <a:lnSpc>
                <a:spcPct val="115000"/>
              </a:lnSpc>
              <a:spcBef>
                <a:spcPts val="1000"/>
              </a:spcBef>
              <a:spcAft>
                <a:spcPts val="1000"/>
              </a:spcAft>
              <a:buClr>
                <a:srgbClr val="B31166"/>
              </a:buClr>
              <a:buSzPct val="80000"/>
              <a:buFont typeface="Wingdings 3" charset="2"/>
              <a:buChar char=""/>
              <a:tabLst/>
              <a:defRPr/>
            </a:pPr>
            <a:r>
              <a:rPr kumimoji="0" lang="en-GB" sz="26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S Mincho" panose="02020609040205080304" pitchFamily="49" charset="-128"/>
                <a:cs typeface="Arial" panose="020B0604020202020204" pitchFamily="34" charset="0"/>
              </a:rPr>
              <a:t>Self-efficacy and engagement scale (Perlin and Schooler 1978).</a:t>
            </a:r>
          </a:p>
          <a:p>
            <a:pPr marL="342900" marR="0" lvl="0" indent="-342900" defTabSz="457200" rtl="0" eaLnBrk="1" fontAlgn="auto" latinLnBrk="0" hangingPunct="1">
              <a:lnSpc>
                <a:spcPct val="115000"/>
              </a:lnSpc>
              <a:spcBef>
                <a:spcPts val="1000"/>
              </a:spcBef>
              <a:spcAft>
                <a:spcPts val="1000"/>
              </a:spcAft>
              <a:buClr>
                <a:srgbClr val="B31166"/>
              </a:buClr>
              <a:buSzPct val="80000"/>
              <a:buFont typeface="Wingdings 3" charset="2"/>
              <a:buChar char=""/>
              <a:tabLst/>
              <a:defRPr/>
            </a:pPr>
            <a:r>
              <a:rPr kumimoji="0" lang="en-GB" sz="26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S Mincho" panose="02020609040205080304" pitchFamily="49" charset="-128"/>
                <a:cs typeface="Arial" panose="020B0604020202020204" pitchFamily="34" charset="0"/>
              </a:rPr>
              <a:t>Self-esteem scale (Rosenburg 1965).</a:t>
            </a:r>
          </a:p>
          <a:p>
            <a:endParaRPr lang="en-GB" dirty="0"/>
          </a:p>
        </p:txBody>
      </p:sp>
      <p:sp>
        <p:nvSpPr>
          <p:cNvPr id="7" name="Text Placeholder 6">
            <a:extLst>
              <a:ext uri="{FF2B5EF4-FFF2-40B4-BE49-F238E27FC236}">
                <a16:creationId xmlns:a16="http://schemas.microsoft.com/office/drawing/2014/main" id="{96760160-CA1C-C62D-638D-134FAA62524A}"/>
              </a:ext>
            </a:extLst>
          </p:cNvPr>
          <p:cNvSpPr>
            <a:spLocks noGrp="1"/>
          </p:cNvSpPr>
          <p:nvPr>
            <p:ph type="body" sz="quarter" idx="13"/>
          </p:nvPr>
        </p:nvSpPr>
        <p:spPr>
          <a:xfrm>
            <a:off x="7888135" y="2335430"/>
            <a:ext cx="3145730" cy="844333"/>
          </a:xfrm>
        </p:spPr>
        <p:txBody>
          <a:bodyPr/>
          <a:lstStyle/>
          <a:p>
            <a:pPr algn="ctr"/>
            <a:r>
              <a:rPr lang="en-GB" dirty="0"/>
              <a:t>Psychology</a:t>
            </a:r>
          </a:p>
        </p:txBody>
      </p:sp>
      <p:sp>
        <p:nvSpPr>
          <p:cNvPr id="8" name="Text Placeholder 7">
            <a:extLst>
              <a:ext uri="{FF2B5EF4-FFF2-40B4-BE49-F238E27FC236}">
                <a16:creationId xmlns:a16="http://schemas.microsoft.com/office/drawing/2014/main" id="{B83B8706-C777-8BB9-E35E-6E5ED37975F4}"/>
              </a:ext>
            </a:extLst>
          </p:cNvPr>
          <p:cNvSpPr>
            <a:spLocks noGrp="1"/>
          </p:cNvSpPr>
          <p:nvPr>
            <p:ph type="body" sz="half" idx="17"/>
          </p:nvPr>
        </p:nvSpPr>
        <p:spPr/>
        <p:txBody>
          <a:bodyPr>
            <a:normAutofit fontScale="92500" lnSpcReduction="20000"/>
          </a:bodyPr>
          <a:lstStyle/>
          <a:p>
            <a:pPr marL="342900" indent="-342900">
              <a:lnSpc>
                <a:spcPct val="115000"/>
              </a:lnSpc>
              <a:spcAft>
                <a:spcPts val="1000"/>
              </a:spcAft>
              <a:buClr>
                <a:srgbClr val="B31166"/>
              </a:buClr>
              <a:buFont typeface="Wingdings 3" charset="2"/>
              <a:buChar char=""/>
              <a:defRPr/>
            </a:pPr>
            <a:r>
              <a:rPr lang="en-GB" sz="1900" dirty="0">
                <a:effectLst/>
                <a:latin typeface="Calibri" panose="020F0502020204030204" pitchFamily="34" charset="0"/>
                <a:ea typeface="MS Mincho" panose="02020609040205080304" pitchFamily="49" charset="-128"/>
                <a:cs typeface="Arial" panose="020B0604020202020204" pitchFamily="34" charset="0"/>
              </a:rPr>
              <a:t>Assessment of recovery capital measures (Best et al. 2012).</a:t>
            </a:r>
          </a:p>
          <a:p>
            <a:pPr marL="342900" indent="-342900">
              <a:lnSpc>
                <a:spcPct val="115000"/>
              </a:lnSpc>
              <a:spcAft>
                <a:spcPts val="1000"/>
              </a:spcAft>
              <a:buClr>
                <a:srgbClr val="B31166"/>
              </a:buClr>
              <a:buFont typeface="Wingdings 3" charset="2"/>
              <a:buChar char=""/>
              <a:defRPr/>
            </a:pPr>
            <a:r>
              <a:rPr kumimoji="0" lang="en-GB" sz="19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S Mincho" panose="02020609040205080304" pitchFamily="49" charset="-128"/>
                <a:cs typeface="Arial" panose="020B0604020202020204" pitchFamily="34" charset="0"/>
              </a:rPr>
              <a:t>Recovery Group Participation Scale (</a:t>
            </a:r>
            <a:r>
              <a:rPr kumimoji="0" lang="en-GB" sz="1900" b="0" i="0" u="none" strike="noStrike" kern="1200" cap="none" spc="0" normalizeH="0" baseline="0" noProof="0" dirty="0" err="1">
                <a:ln>
                  <a:noFill/>
                </a:ln>
                <a:solidFill>
                  <a:prstClr val="black">
                    <a:lumMod val="75000"/>
                    <a:lumOff val="25000"/>
                  </a:prstClr>
                </a:solidFill>
                <a:effectLst/>
                <a:uLnTx/>
                <a:uFillTx/>
                <a:latin typeface="Calibri" panose="020F0502020204030204" pitchFamily="34" charset="0"/>
                <a:ea typeface="MS Mincho" panose="02020609040205080304" pitchFamily="49" charset="-128"/>
                <a:cs typeface="Arial" panose="020B0604020202020204" pitchFamily="34" charset="0"/>
              </a:rPr>
              <a:t>Groshkova</a:t>
            </a:r>
            <a:r>
              <a:rPr kumimoji="0" lang="en-GB" sz="19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S Mincho" panose="02020609040205080304" pitchFamily="49" charset="-128"/>
                <a:cs typeface="Arial" panose="020B0604020202020204" pitchFamily="34" charset="0"/>
              </a:rPr>
              <a:t> et al. 2011).</a:t>
            </a:r>
            <a:endParaRPr lang="en-GB" sz="1900" dirty="0">
              <a:effectLst/>
              <a:latin typeface="Calibri" panose="020F0502020204030204" pitchFamily="34" charset="0"/>
              <a:ea typeface="MS Mincho" panose="02020609040205080304" pitchFamily="49" charset="-128"/>
              <a:cs typeface="Arial" panose="020B0604020202020204" pitchFamily="34" charset="0"/>
            </a:endParaRPr>
          </a:p>
          <a:p>
            <a:pPr marL="342900" indent="-342900">
              <a:lnSpc>
                <a:spcPct val="115000"/>
              </a:lnSpc>
              <a:spcAft>
                <a:spcPts val="1000"/>
              </a:spcAft>
              <a:buClr>
                <a:srgbClr val="B31166"/>
              </a:buClr>
              <a:buFont typeface="Wingdings 3" charset="2"/>
              <a:buChar char=""/>
              <a:defRPr/>
            </a:pPr>
            <a:r>
              <a:rPr lang="en-GB" sz="1900" dirty="0">
                <a:effectLst/>
                <a:latin typeface="Calibri" panose="020F0502020204030204" pitchFamily="34" charset="0"/>
                <a:ea typeface="MS Mincho" panose="02020609040205080304" pitchFamily="49" charset="-128"/>
                <a:cs typeface="Arial" panose="020B0604020202020204" pitchFamily="34" charset="0"/>
              </a:rPr>
              <a:t>Social identity scale (Buckingham et al. 2013).</a:t>
            </a:r>
          </a:p>
          <a:p>
            <a:endParaRPr lang="en-GB" dirty="0"/>
          </a:p>
        </p:txBody>
      </p:sp>
      <p:pic>
        <p:nvPicPr>
          <p:cNvPr id="9" name="Picture 8" descr="Microsoft Customer Story-Sheffield Hallam University delivers remote access  to business-critical software with Azure Virtual Desktop">
            <a:extLst>
              <a:ext uri="{FF2B5EF4-FFF2-40B4-BE49-F238E27FC236}">
                <a16:creationId xmlns:a16="http://schemas.microsoft.com/office/drawing/2014/main" id="{8A8C13F7-B6B9-07F1-6031-3CDF697DF45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25308" y="633821"/>
            <a:ext cx="1315844" cy="844333"/>
          </a:xfrm>
          <a:prstGeom prst="rect">
            <a:avLst/>
          </a:prstGeom>
          <a:noFill/>
          <a:ln>
            <a:noFill/>
          </a:ln>
        </p:spPr>
      </p:pic>
    </p:spTree>
    <p:extLst>
      <p:ext uri="{BB962C8B-B14F-4D97-AF65-F5344CB8AC3E}">
        <p14:creationId xmlns:p14="http://schemas.microsoft.com/office/powerpoint/2010/main" val="14257016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7" name="Freeform 5">
            <a:extLst>
              <a:ext uri="{FF2B5EF4-FFF2-40B4-BE49-F238E27FC236}">
                <a16:creationId xmlns:a16="http://schemas.microsoft.com/office/drawing/2014/main" id="{11CAC6F2-0806-417B-BF5D-5AEF6195F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GB"/>
          </a:p>
        </p:txBody>
      </p:sp>
      <p:sp>
        <p:nvSpPr>
          <p:cNvPr id="7179" name="Rectangle 7178">
            <a:extLst>
              <a:ext uri="{FF2B5EF4-FFF2-40B4-BE49-F238E27FC236}">
                <a16:creationId xmlns:a16="http://schemas.microsoft.com/office/drawing/2014/main" id="{D4723B02-0AAB-4F6E-BA41-8ED99D559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 name="Title 1">
            <a:extLst>
              <a:ext uri="{FF2B5EF4-FFF2-40B4-BE49-F238E27FC236}">
                <a16:creationId xmlns:a16="http://schemas.microsoft.com/office/drawing/2014/main" id="{6017FAED-1643-E404-0C7A-14117D4601E5}"/>
              </a:ext>
            </a:extLst>
          </p:cNvPr>
          <p:cNvSpPr>
            <a:spLocks noGrp="1"/>
          </p:cNvSpPr>
          <p:nvPr>
            <p:ph type="ctrTitle"/>
          </p:nvPr>
        </p:nvSpPr>
        <p:spPr>
          <a:xfrm>
            <a:off x="8160773" y="1113062"/>
            <a:ext cx="3382297" cy="3281957"/>
          </a:xfrm>
        </p:spPr>
        <p:txBody>
          <a:bodyPr>
            <a:normAutofit/>
          </a:bodyPr>
          <a:lstStyle/>
          <a:p>
            <a:pPr algn="ctr"/>
            <a:r>
              <a:rPr lang="en-GB" sz="4000" dirty="0">
                <a:solidFill>
                  <a:srgbClr val="EBEBEB"/>
                </a:solidFill>
                <a:latin typeface="Calibri" panose="020F0502020204030204" pitchFamily="34" charset="0"/>
                <a:cs typeface="Calibri" panose="020F0502020204030204" pitchFamily="34" charset="0"/>
              </a:rPr>
              <a:t>KEY EXPERIENTIAL  LEARNING POINTS</a:t>
            </a:r>
          </a:p>
        </p:txBody>
      </p:sp>
      <p:pic>
        <p:nvPicPr>
          <p:cNvPr id="7172" name="Picture 4" descr="Key Learning Points">
            <a:extLst>
              <a:ext uri="{FF2B5EF4-FFF2-40B4-BE49-F238E27FC236}">
                <a16:creationId xmlns:a16="http://schemas.microsoft.com/office/drawing/2014/main" id="{7DB97DCF-82B0-48C8-2F40-FED3DC7FA86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09763" y="1267777"/>
            <a:ext cx="6470907" cy="4319330"/>
          </a:xfrm>
          <a:prstGeom prst="roundRect">
            <a:avLst>
              <a:gd name="adj" fmla="val 1858"/>
            </a:avLst>
          </a:prstGeom>
          <a:noFill/>
          <a:effectLst>
            <a:outerShdw blurRad="50800" dist="50800" dir="54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6" name="Picture 5" descr="Microsoft Customer Story-Sheffield Hallam University delivers remote access  to business-critical software with Azure Virtual Desktop">
            <a:extLst>
              <a:ext uri="{FF2B5EF4-FFF2-40B4-BE49-F238E27FC236}">
                <a16:creationId xmlns:a16="http://schemas.microsoft.com/office/drawing/2014/main" id="{CC3D442C-8130-9264-43C9-2A7A26A5B53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25308" y="633821"/>
            <a:ext cx="1315844" cy="844333"/>
          </a:xfrm>
          <a:prstGeom prst="rect">
            <a:avLst/>
          </a:prstGeom>
          <a:noFill/>
          <a:ln>
            <a:noFill/>
          </a:ln>
        </p:spPr>
      </p:pic>
    </p:spTree>
    <p:extLst>
      <p:ext uri="{BB962C8B-B14F-4D97-AF65-F5344CB8AC3E}">
        <p14:creationId xmlns:p14="http://schemas.microsoft.com/office/powerpoint/2010/main" val="214191801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1" name="Oval 10">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2" name="Oval 11">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3" name="Rectangle 12">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4"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GB"/>
            </a:p>
          </p:txBody>
        </p:sp>
        <p:sp>
          <p:nvSpPr>
            <p:cNvPr id="15"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GB"/>
            </a:p>
          </p:txBody>
        </p:sp>
        <p:sp>
          <p:nvSpPr>
            <p:cNvPr id="16"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GB"/>
            </a:p>
          </p:txBody>
        </p:sp>
      </p:grpSp>
      <p:sp>
        <p:nvSpPr>
          <p:cNvPr id="2" name="Title 1">
            <a:extLst>
              <a:ext uri="{FF2B5EF4-FFF2-40B4-BE49-F238E27FC236}">
                <a16:creationId xmlns:a16="http://schemas.microsoft.com/office/drawing/2014/main" id="{D5FCB22F-FA27-0C47-5CB2-83D13AA10328}"/>
              </a:ext>
            </a:extLst>
          </p:cNvPr>
          <p:cNvSpPr>
            <a:spLocks noGrp="1"/>
          </p:cNvSpPr>
          <p:nvPr>
            <p:ph type="title"/>
          </p:nvPr>
        </p:nvSpPr>
        <p:spPr>
          <a:xfrm>
            <a:off x="1154955" y="973667"/>
            <a:ext cx="2942210" cy="4833745"/>
          </a:xfrm>
        </p:spPr>
        <p:txBody>
          <a:bodyPr>
            <a:normAutofit/>
          </a:bodyPr>
          <a:lstStyle/>
          <a:p>
            <a:pPr algn="ctr"/>
            <a:r>
              <a:rPr lang="en-GB" dirty="0">
                <a:solidFill>
                  <a:srgbClr val="EBEBEB"/>
                </a:solidFill>
                <a:latin typeface="Calibri" panose="020F0502020204030204" pitchFamily="34" charset="0"/>
                <a:cs typeface="Calibri" panose="020F0502020204030204" pitchFamily="34" charset="0"/>
              </a:rPr>
              <a:t>DECADE OF UK EXPERIENCE</a:t>
            </a:r>
            <a:endParaRPr lang="en-GB" dirty="0">
              <a:solidFill>
                <a:srgbClr val="EBEBEB"/>
              </a:solidFill>
            </a:endParaRPr>
          </a:p>
        </p:txBody>
      </p:sp>
      <p:sp>
        <p:nvSpPr>
          <p:cNvPr id="18" name="Rectangle 17">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graphicFrame>
        <p:nvGraphicFramePr>
          <p:cNvPr id="5" name="Content Placeholder 2">
            <a:extLst>
              <a:ext uri="{FF2B5EF4-FFF2-40B4-BE49-F238E27FC236}">
                <a16:creationId xmlns:a16="http://schemas.microsoft.com/office/drawing/2014/main" id="{FD124B29-32F1-FA98-EDEA-A2FEF52BB9F0}"/>
              </a:ext>
            </a:extLst>
          </p:cNvPr>
          <p:cNvGraphicFramePr>
            <a:graphicFrameLocks noGrp="1"/>
          </p:cNvGraphicFramePr>
          <p:nvPr>
            <p:ph idx="1"/>
            <p:extLst>
              <p:ext uri="{D42A27DB-BD31-4B8C-83A1-F6EECF244321}">
                <p14:modId xmlns:p14="http://schemas.microsoft.com/office/powerpoint/2010/main" val="2618061390"/>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descr="Microsoft Customer Story-Sheffield Hallam University delivers remote access  to business-critical software with Azure Virtual Desktop">
            <a:extLst>
              <a:ext uri="{FF2B5EF4-FFF2-40B4-BE49-F238E27FC236}">
                <a16:creationId xmlns:a16="http://schemas.microsoft.com/office/drawing/2014/main" id="{2D30825D-A96D-25B5-4A08-175D974D4DD5}"/>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122790" y="129334"/>
            <a:ext cx="1315844" cy="844333"/>
          </a:xfrm>
          <a:prstGeom prst="rect">
            <a:avLst/>
          </a:prstGeom>
          <a:noFill/>
          <a:ln>
            <a:noFill/>
          </a:ln>
        </p:spPr>
      </p:pic>
    </p:spTree>
    <p:extLst>
      <p:ext uri="{BB962C8B-B14F-4D97-AF65-F5344CB8AC3E}">
        <p14:creationId xmlns:p14="http://schemas.microsoft.com/office/powerpoint/2010/main" val="9256111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160" name="Group 6159">
            <a:extLst>
              <a:ext uri="{FF2B5EF4-FFF2-40B4-BE49-F238E27FC236}">
                <a16:creationId xmlns:a16="http://schemas.microsoft.com/office/drawing/2014/main" id="{260EE1B3-DDB2-44D7-943C-63D9CEF2735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6161" name="Rectangle 6160">
              <a:extLst>
                <a:ext uri="{FF2B5EF4-FFF2-40B4-BE49-F238E27FC236}">
                  <a16:creationId xmlns:a16="http://schemas.microsoft.com/office/drawing/2014/main" id="{072909CE-AD29-4CE7-A9A7-05D21672CC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6162" name="Freeform 5">
              <a:extLst>
                <a:ext uri="{FF2B5EF4-FFF2-40B4-BE49-F238E27FC236}">
                  <a16:creationId xmlns:a16="http://schemas.microsoft.com/office/drawing/2014/main" id="{B8DBF1C0-B8F1-4AAC-8704-256BA0E9D63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GB"/>
            </a:p>
          </p:txBody>
        </p:sp>
      </p:grpSp>
      <p:pic>
        <p:nvPicPr>
          <p:cNvPr id="6146" name="Picture 2" descr="The German Comparative and Superlative | FluentU Language Learning">
            <a:extLst>
              <a:ext uri="{FF2B5EF4-FFF2-40B4-BE49-F238E27FC236}">
                <a16:creationId xmlns:a16="http://schemas.microsoft.com/office/drawing/2014/main" id="{307C551B-B661-A7B5-F0E1-C7B47DA224BB}"/>
              </a:ext>
            </a:extLst>
          </p:cNvPr>
          <p:cNvPicPr>
            <a:picLocks noChangeAspect="1" noChangeArrowheads="1"/>
          </p:cNvPicPr>
          <p:nvPr/>
        </p:nvPicPr>
        <p:blipFill>
          <a:blip r:embed="rId3">
            <a:duotone>
              <a:prstClr val="black"/>
              <a:schemeClr val="accent5">
                <a:tint val="45000"/>
                <a:satMod val="400000"/>
              </a:schemeClr>
            </a:duotone>
            <a:alphaModFix amt="25000"/>
            <a:extLst>
              <a:ext uri="{28A0092B-C50C-407E-A947-70E740481C1C}">
                <a14:useLocalDpi xmlns:a14="http://schemas.microsoft.com/office/drawing/2010/main" val="0"/>
              </a:ext>
            </a:extLst>
          </a:blip>
          <a:srcRect t="18572" r="9090" b="10111"/>
          <a:stretch/>
        </p:blipFill>
        <p:spPr bwMode="auto">
          <a:xfrm>
            <a:off x="474133" y="475488"/>
            <a:ext cx="11243734" cy="590973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017FAED-1643-E404-0C7A-14117D4601E5}"/>
              </a:ext>
            </a:extLst>
          </p:cNvPr>
          <p:cNvSpPr>
            <a:spLocks noGrp="1"/>
          </p:cNvSpPr>
          <p:nvPr>
            <p:ph type="ctrTitle"/>
          </p:nvPr>
        </p:nvSpPr>
        <p:spPr>
          <a:xfrm>
            <a:off x="1154954" y="2099733"/>
            <a:ext cx="8827245" cy="2677648"/>
          </a:xfrm>
        </p:spPr>
        <p:txBody>
          <a:bodyPr>
            <a:normAutofit/>
          </a:bodyPr>
          <a:lstStyle/>
          <a:p>
            <a:pPr algn="ctr"/>
            <a:r>
              <a:rPr lang="en-GB" dirty="0">
                <a:latin typeface="Calibri" panose="020F0502020204030204" pitchFamily="34" charset="0"/>
                <a:cs typeface="Calibri" panose="020F0502020204030204" pitchFamily="34" charset="0"/>
              </a:rPr>
              <a:t>VETERANS RESEARCH: KEY COMPARATIVE POTENTIAL </a:t>
            </a:r>
          </a:p>
        </p:txBody>
      </p:sp>
      <p:sp>
        <p:nvSpPr>
          <p:cNvPr id="6164" name="Rectangle 6163">
            <a:extLst>
              <a:ext uri="{FF2B5EF4-FFF2-40B4-BE49-F238E27FC236}">
                <a16:creationId xmlns:a16="http://schemas.microsoft.com/office/drawing/2014/main" id="{B70F7E59-C971-4F55-8E3A-1E583B65F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pic>
        <p:nvPicPr>
          <p:cNvPr id="3" name="Picture 2" descr="Microsoft Customer Story-Sheffield Hallam University delivers remote access  to business-critical software with Azure Virtual Desktop">
            <a:extLst>
              <a:ext uri="{FF2B5EF4-FFF2-40B4-BE49-F238E27FC236}">
                <a16:creationId xmlns:a16="http://schemas.microsoft.com/office/drawing/2014/main" id="{0D0DD6C8-56DA-5688-98E5-8FB166ADDFA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25308" y="633821"/>
            <a:ext cx="1315844" cy="844333"/>
          </a:xfrm>
          <a:prstGeom prst="rect">
            <a:avLst/>
          </a:prstGeom>
          <a:noFill/>
          <a:ln>
            <a:noFill/>
          </a:ln>
        </p:spPr>
      </p:pic>
    </p:spTree>
    <p:extLst>
      <p:ext uri="{BB962C8B-B14F-4D97-AF65-F5344CB8AC3E}">
        <p14:creationId xmlns:p14="http://schemas.microsoft.com/office/powerpoint/2010/main" val="127682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7BFFA-32A9-DDEB-B41D-8FD13106F7CB}"/>
              </a:ext>
            </a:extLst>
          </p:cNvPr>
          <p:cNvSpPr>
            <a:spLocks noGrp="1"/>
          </p:cNvSpPr>
          <p:nvPr>
            <p:ph type="title"/>
          </p:nvPr>
        </p:nvSpPr>
        <p:spPr>
          <a:xfrm>
            <a:off x="1154954" y="973668"/>
            <a:ext cx="8761413" cy="1055854"/>
          </a:xfrm>
        </p:spPr>
        <p:txBody>
          <a:bodyPr/>
          <a:lstStyle/>
          <a:p>
            <a:pPr algn="ctr"/>
            <a:r>
              <a:rPr lang="en-GB" sz="3600" dirty="0">
                <a:latin typeface="Calibri" panose="020F0502020204030204" pitchFamily="34" charset="0"/>
                <a:cs typeface="Calibri" panose="020F0502020204030204" pitchFamily="34" charset="0"/>
              </a:rPr>
              <a:t>KEY COMPARATIVE ASPECTS</a:t>
            </a:r>
            <a:endParaRPr lang="en-GB"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8FAC6E52-56B8-F11F-1EBA-78C0B08086D5}"/>
              </a:ext>
            </a:extLst>
          </p:cNvPr>
          <p:cNvSpPr>
            <a:spLocks noGrp="1"/>
          </p:cNvSpPr>
          <p:nvPr>
            <p:ph idx="1"/>
          </p:nvPr>
        </p:nvSpPr>
        <p:spPr/>
        <p:txBody>
          <a:bodyPr>
            <a:normAutofit fontScale="92500" lnSpcReduction="10000"/>
          </a:bodyPr>
          <a:lstStyle/>
          <a:p>
            <a:r>
              <a:rPr lang="en-GB" sz="2000" dirty="0">
                <a:latin typeface="Calibri" panose="020F0502020204030204" pitchFamily="34" charset="0"/>
                <a:cs typeface="Calibri" panose="020F0502020204030204" pitchFamily="34" charset="0"/>
              </a:rPr>
              <a:t>Male &amp; Female veteran experience.</a:t>
            </a:r>
          </a:p>
          <a:p>
            <a:r>
              <a:rPr lang="en-GB" sz="2000" dirty="0">
                <a:latin typeface="Calibri" panose="020F0502020204030204" pitchFamily="34" charset="0"/>
                <a:cs typeface="Calibri" panose="020F0502020204030204" pitchFamily="34" charset="0"/>
              </a:rPr>
              <a:t>Combat &amp; non-combat status.</a:t>
            </a:r>
          </a:p>
          <a:p>
            <a:r>
              <a:rPr lang="en-GB" sz="2000" dirty="0">
                <a:latin typeface="Calibri" panose="020F0502020204030204" pitchFamily="34" charset="0"/>
                <a:cs typeface="Calibri" panose="020F0502020204030204" pitchFamily="34" charset="0"/>
              </a:rPr>
              <a:t>Life changing injury &amp; Non-injury during service.</a:t>
            </a:r>
          </a:p>
          <a:p>
            <a:r>
              <a:rPr lang="en-GB" sz="2000" dirty="0">
                <a:latin typeface="Calibri" panose="020F0502020204030204" pitchFamily="34" charset="0"/>
                <a:cs typeface="Calibri" panose="020F0502020204030204" pitchFamily="34" charset="0"/>
              </a:rPr>
              <a:t>Positive &amp; negative transition.</a:t>
            </a:r>
          </a:p>
          <a:p>
            <a:r>
              <a:rPr lang="en-GB" sz="2000" dirty="0">
                <a:latin typeface="Calibri" panose="020F0502020204030204" pitchFamily="34" charset="0"/>
                <a:cs typeface="Calibri" panose="020F0502020204030204" pitchFamily="34" charset="0"/>
              </a:rPr>
              <a:t>Assumptions of homogeneity of service experience (Army &amp; Navy &amp; Air Force).</a:t>
            </a:r>
          </a:p>
          <a:p>
            <a:r>
              <a:rPr lang="en-GB" sz="2000" dirty="0">
                <a:latin typeface="Calibri" panose="020F0502020204030204" pitchFamily="34" charset="0"/>
                <a:cs typeface="Calibri" panose="020F0502020204030204" pitchFamily="34" charset="0"/>
              </a:rPr>
              <a:t>Rank (Officer &amp; Non-officer).</a:t>
            </a:r>
          </a:p>
          <a:p>
            <a:r>
              <a:rPr lang="en-GB" sz="2000" dirty="0">
                <a:latin typeface="Calibri" panose="020F0502020204030204" pitchFamily="34" charset="0"/>
                <a:cs typeface="Calibri" panose="020F0502020204030204" pitchFamily="34" charset="0"/>
              </a:rPr>
              <a:t>Adverse Childhood Experience (ACEs) &amp; Non-ACE’s (&amp; Education level?).</a:t>
            </a:r>
          </a:p>
          <a:p>
            <a:r>
              <a:rPr lang="en-GB" sz="2000" dirty="0">
                <a:latin typeface="Calibri" panose="020F0502020204030204" pitchFamily="34" charset="0"/>
                <a:cs typeface="Calibri" panose="020F0502020204030204" pitchFamily="34" charset="0"/>
              </a:rPr>
              <a:t>Existence &amp; lack of wider social recognition of service (pp </a:t>
            </a:r>
            <a:r>
              <a:rPr lang="en-GB" sz="2000" dirty="0" err="1">
                <a:latin typeface="Calibri" panose="020F0502020204030204" pitchFamily="34" charset="0"/>
                <a:cs typeface="Calibri" panose="020F0502020204030204" pitchFamily="34" charset="0"/>
              </a:rPr>
              <a:t>Honneth</a:t>
            </a:r>
            <a:r>
              <a:rPr lang="en-GB" sz="2000" dirty="0">
                <a:latin typeface="Calibri" panose="020F0502020204030204" pitchFamily="34" charset="0"/>
                <a:cs typeface="Calibri" panose="020F0502020204030204" pitchFamily="34" charset="0"/>
              </a:rPr>
              <a:t>, 2014: Fraser, 2000).</a:t>
            </a:r>
          </a:p>
        </p:txBody>
      </p:sp>
      <p:pic>
        <p:nvPicPr>
          <p:cNvPr id="4" name="Picture 3" descr="Microsoft Customer Story-Sheffield Hallam University delivers remote access  to business-critical software with Azure Virtual Desktop">
            <a:extLst>
              <a:ext uri="{FF2B5EF4-FFF2-40B4-BE49-F238E27FC236}">
                <a16:creationId xmlns:a16="http://schemas.microsoft.com/office/drawing/2014/main" id="{63B12E26-9229-9E9E-9F75-873EF62D72E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25308" y="633821"/>
            <a:ext cx="1315844" cy="844333"/>
          </a:xfrm>
          <a:prstGeom prst="rect">
            <a:avLst/>
          </a:prstGeom>
          <a:noFill/>
          <a:ln>
            <a:noFill/>
          </a:ln>
        </p:spPr>
      </p:pic>
    </p:spTree>
    <p:extLst>
      <p:ext uri="{BB962C8B-B14F-4D97-AF65-F5344CB8AC3E}">
        <p14:creationId xmlns:p14="http://schemas.microsoft.com/office/powerpoint/2010/main" val="28278104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7FAED-1643-E404-0C7A-14117D4601E5}"/>
              </a:ext>
            </a:extLst>
          </p:cNvPr>
          <p:cNvSpPr>
            <a:spLocks noGrp="1"/>
          </p:cNvSpPr>
          <p:nvPr>
            <p:ph type="ctrTitle"/>
          </p:nvPr>
        </p:nvSpPr>
        <p:spPr>
          <a:xfrm>
            <a:off x="1154955" y="4834467"/>
            <a:ext cx="8825658" cy="586380"/>
          </a:xfrm>
        </p:spPr>
        <p:txBody>
          <a:bodyPr>
            <a:normAutofit/>
          </a:bodyPr>
          <a:lstStyle/>
          <a:p>
            <a:pPr algn="ctr">
              <a:lnSpc>
                <a:spcPct val="90000"/>
              </a:lnSpc>
            </a:pPr>
            <a:r>
              <a:rPr lang="en-GB" sz="3600" dirty="0"/>
              <a:t>MOMENTS</a:t>
            </a:r>
          </a:p>
        </p:txBody>
      </p:sp>
      <p:pic>
        <p:nvPicPr>
          <p:cNvPr id="2054" name="Picture 6" descr="Yellow Happy Face Vector Symbol Icon ...">
            <a:extLst>
              <a:ext uri="{FF2B5EF4-FFF2-40B4-BE49-F238E27FC236}">
                <a16:creationId xmlns:a16="http://schemas.microsoft.com/office/drawing/2014/main" id="{9599098A-7741-5A03-18A1-B23A002747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81101" y="1917963"/>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Sad face emoji on transparent ...">
            <a:extLst>
              <a:ext uri="{FF2B5EF4-FFF2-40B4-BE49-F238E27FC236}">
                <a16:creationId xmlns:a16="http://schemas.microsoft.com/office/drawing/2014/main" id="{9BF83BDD-4F1E-2F3B-4680-A102E678D6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6428" y="1917963"/>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Microsoft Customer Story-Sheffield Hallam University delivers remote access  to business-critical software with Azure Virtual Desktop">
            <a:extLst>
              <a:ext uri="{FF2B5EF4-FFF2-40B4-BE49-F238E27FC236}">
                <a16:creationId xmlns:a16="http://schemas.microsoft.com/office/drawing/2014/main" id="{36C1E080-F41B-384C-57D2-D9A45D294FCD}"/>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25308" y="633821"/>
            <a:ext cx="1315844" cy="844333"/>
          </a:xfrm>
          <a:prstGeom prst="rect">
            <a:avLst/>
          </a:prstGeom>
          <a:noFill/>
          <a:ln>
            <a:noFill/>
          </a:ln>
        </p:spPr>
      </p:pic>
    </p:spTree>
    <p:extLst>
      <p:ext uri="{BB962C8B-B14F-4D97-AF65-F5344CB8AC3E}">
        <p14:creationId xmlns:p14="http://schemas.microsoft.com/office/powerpoint/2010/main" val="2640326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9F414-8859-71D5-827A-C9EB40388B1E}"/>
              </a:ext>
            </a:extLst>
          </p:cNvPr>
          <p:cNvSpPr>
            <a:spLocks noGrp="1"/>
          </p:cNvSpPr>
          <p:nvPr>
            <p:ph type="title"/>
          </p:nvPr>
        </p:nvSpPr>
        <p:spPr/>
        <p:txBody>
          <a:bodyPr/>
          <a:lstStyle/>
          <a:p>
            <a:pPr algn="ctr"/>
            <a:r>
              <a:rPr lang="en-GB" dirty="0"/>
              <a:t>“NADIR” MOMENT</a:t>
            </a:r>
          </a:p>
        </p:txBody>
      </p:sp>
      <p:sp>
        <p:nvSpPr>
          <p:cNvPr id="4" name="Content Placeholder 3">
            <a:extLst>
              <a:ext uri="{FF2B5EF4-FFF2-40B4-BE49-F238E27FC236}">
                <a16:creationId xmlns:a16="http://schemas.microsoft.com/office/drawing/2014/main" id="{D778FAA4-7C2F-F4BA-DC47-164050EDB415}"/>
              </a:ext>
            </a:extLst>
          </p:cNvPr>
          <p:cNvSpPr>
            <a:spLocks noGrp="1"/>
          </p:cNvSpPr>
          <p:nvPr>
            <p:ph sz="half" idx="2"/>
          </p:nvPr>
        </p:nvSpPr>
        <p:spPr/>
        <p:txBody>
          <a:bodyPr>
            <a:normAutofit/>
          </a:bodyPr>
          <a:lstStyle/>
          <a:p>
            <a:pPr marL="0" indent="0" algn="ctr">
              <a:buNone/>
            </a:pPr>
            <a:r>
              <a:rPr lang="en-GB" sz="9600" dirty="0">
                <a:latin typeface="ADLaM Display" panose="02010000000000000000" pitchFamily="2" charset="0"/>
                <a:ea typeface="ADLaM Display" panose="02010000000000000000" pitchFamily="2" charset="0"/>
                <a:cs typeface="ADLaM Display" panose="02010000000000000000" pitchFamily="2" charset="0"/>
              </a:rPr>
              <a:t>BEEN</a:t>
            </a:r>
            <a:r>
              <a:rPr lang="en-GB" sz="6000" dirty="0">
                <a:latin typeface="ADLaM Display" panose="02010000000000000000" pitchFamily="2" charset="0"/>
                <a:ea typeface="ADLaM Display" panose="02010000000000000000" pitchFamily="2" charset="0"/>
                <a:cs typeface="ADLaM Display" panose="02010000000000000000" pitchFamily="2" charset="0"/>
              </a:rPr>
              <a:t> THE BEST</a:t>
            </a:r>
          </a:p>
        </p:txBody>
      </p:sp>
      <p:pic>
        <p:nvPicPr>
          <p:cNvPr id="1026" name="Picture 2" descr="&quot;British Army - Be The Best&quot; Essential T-Shirt for Sale by AlphaHound ...">
            <a:extLst>
              <a:ext uri="{FF2B5EF4-FFF2-40B4-BE49-F238E27FC236}">
                <a16:creationId xmlns:a16="http://schemas.microsoft.com/office/drawing/2014/main" id="{09D55EF7-49EF-FAC3-47EA-598EFA668817}"/>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869794" y="2603500"/>
            <a:ext cx="4546379" cy="34163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Microsoft Customer Story-Sheffield Hallam University delivers remote access  to business-critical software with Azure Virtual Desktop">
            <a:extLst>
              <a:ext uri="{FF2B5EF4-FFF2-40B4-BE49-F238E27FC236}">
                <a16:creationId xmlns:a16="http://schemas.microsoft.com/office/drawing/2014/main" id="{567119C5-4AC8-CF07-B648-D858BC222DE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25308" y="633821"/>
            <a:ext cx="1315844" cy="844333"/>
          </a:xfrm>
          <a:prstGeom prst="rect">
            <a:avLst/>
          </a:prstGeom>
          <a:noFill/>
          <a:ln>
            <a:noFill/>
          </a:ln>
        </p:spPr>
      </p:pic>
    </p:spTree>
    <p:extLst>
      <p:ext uri="{BB962C8B-B14F-4D97-AF65-F5344CB8AC3E}">
        <p14:creationId xmlns:p14="http://schemas.microsoft.com/office/powerpoint/2010/main" val="27621298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3E0CB-0596-272E-FEEA-E2781959B8F8}"/>
              </a:ext>
            </a:extLst>
          </p:cNvPr>
          <p:cNvSpPr>
            <a:spLocks noGrp="1"/>
          </p:cNvSpPr>
          <p:nvPr>
            <p:ph type="title"/>
          </p:nvPr>
        </p:nvSpPr>
        <p:spPr>
          <a:xfrm>
            <a:off x="1154954" y="973668"/>
            <a:ext cx="8761413" cy="921120"/>
          </a:xfrm>
        </p:spPr>
        <p:txBody>
          <a:bodyPr/>
          <a:lstStyle/>
          <a:p>
            <a:pPr algn="ctr"/>
            <a:r>
              <a:rPr lang="en-GB" dirty="0">
                <a:latin typeface="Calibri" panose="020F0502020204030204" pitchFamily="34" charset="0"/>
                <a:cs typeface="Calibri" panose="020F0502020204030204" pitchFamily="34" charset="0"/>
              </a:rPr>
              <a:t>A decade of research, evaluation &amp; Consultation with the UK Armed Forces community</a:t>
            </a:r>
          </a:p>
        </p:txBody>
      </p:sp>
      <p:sp>
        <p:nvSpPr>
          <p:cNvPr id="3" name="Content Placeholder 2">
            <a:extLst>
              <a:ext uri="{FF2B5EF4-FFF2-40B4-BE49-F238E27FC236}">
                <a16:creationId xmlns:a16="http://schemas.microsoft.com/office/drawing/2014/main" id="{25533113-11EC-F975-A7B4-8704D48BA3AA}"/>
              </a:ext>
            </a:extLst>
          </p:cNvPr>
          <p:cNvSpPr>
            <a:spLocks noGrp="1"/>
          </p:cNvSpPr>
          <p:nvPr>
            <p:ph idx="1"/>
          </p:nvPr>
        </p:nvSpPr>
        <p:spPr/>
        <p:txBody>
          <a:bodyPr>
            <a:normAutofit/>
          </a:bodyPr>
          <a:lstStyle/>
          <a:p>
            <a:pPr marL="457200" indent="-457200">
              <a:buFont typeface="+mj-lt"/>
              <a:buAutoNum type="arabicPeriod"/>
            </a:pPr>
            <a:r>
              <a:rPr lang="en-GB" sz="2000" dirty="0">
                <a:latin typeface="Calibri" panose="020F0502020204030204" pitchFamily="34" charset="0"/>
                <a:cs typeface="Calibri" panose="020F0502020204030204" pitchFamily="34" charset="0"/>
              </a:rPr>
              <a:t>Right Turn Veterans Mutual aid recovery group evaluation (2015- 2017).</a:t>
            </a:r>
          </a:p>
          <a:p>
            <a:pPr marL="457200" indent="-457200">
              <a:buFont typeface="+mj-lt"/>
              <a:buAutoNum type="arabicPeriod"/>
            </a:pPr>
            <a:r>
              <a:rPr lang="en-GB" sz="2000" dirty="0">
                <a:latin typeface="Calibri" panose="020F0502020204030204" pitchFamily="34" charset="0"/>
                <a:cs typeface="Calibri" panose="020F0502020204030204" pitchFamily="34" charset="0"/>
              </a:rPr>
              <a:t>Identity Transitions: The intersection of recovery, desistance and military narrative identities, British Academy/ Leverhulme Trust (2016).</a:t>
            </a:r>
          </a:p>
          <a:p>
            <a:pPr marL="457200" indent="-457200">
              <a:buFont typeface="+mj-lt"/>
              <a:buAutoNum type="arabicPeriod"/>
            </a:pPr>
            <a:r>
              <a:rPr lang="en-GB" sz="2000" dirty="0">
                <a:latin typeface="Calibri" panose="020F0502020204030204" pitchFamily="34" charset="0"/>
                <a:cs typeface="Calibri" panose="020F0502020204030204" pitchFamily="34" charset="0"/>
              </a:rPr>
              <a:t>Regional South Yorkshire Armed Forces Covenant Fund: Research, Mapping &amp; Consultation Project (2017- 2019).</a:t>
            </a:r>
          </a:p>
          <a:p>
            <a:pPr marL="457200" indent="-457200">
              <a:buFont typeface="+mj-lt"/>
              <a:buAutoNum type="arabicPeriod"/>
            </a:pPr>
            <a:r>
              <a:rPr lang="en-GB" sz="2000" dirty="0">
                <a:latin typeface="Calibri" panose="020F0502020204030204" pitchFamily="34" charset="0"/>
                <a:cs typeface="Calibri" panose="020F0502020204030204" pitchFamily="34" charset="0"/>
              </a:rPr>
              <a:t>Veterans in Peer Mentor role in prison evaluation (2023- 2024).</a:t>
            </a:r>
          </a:p>
          <a:p>
            <a:pPr marL="0" indent="0">
              <a:buNone/>
            </a:pPr>
            <a:endParaRPr lang="en-GB" sz="2000" dirty="0">
              <a:latin typeface="Calibri" panose="020F0502020204030204" pitchFamily="34" charset="0"/>
              <a:cs typeface="Calibri" panose="020F0502020204030204" pitchFamily="34" charset="0"/>
            </a:endParaRPr>
          </a:p>
        </p:txBody>
      </p:sp>
      <p:pic>
        <p:nvPicPr>
          <p:cNvPr id="4" name="Picture 3" descr="Microsoft Customer Story-Sheffield Hallam University delivers remote access  to business-critical software with Azure Virtual Desktop">
            <a:extLst>
              <a:ext uri="{FF2B5EF4-FFF2-40B4-BE49-F238E27FC236}">
                <a16:creationId xmlns:a16="http://schemas.microsoft.com/office/drawing/2014/main" id="{EA5E098F-B0C2-DE12-A2C6-D860ADCBAAA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25308" y="633821"/>
            <a:ext cx="1315844" cy="844333"/>
          </a:xfrm>
          <a:prstGeom prst="rect">
            <a:avLst/>
          </a:prstGeom>
          <a:noFill/>
          <a:ln>
            <a:noFill/>
          </a:ln>
        </p:spPr>
      </p:pic>
    </p:spTree>
    <p:extLst>
      <p:ext uri="{BB962C8B-B14F-4D97-AF65-F5344CB8AC3E}">
        <p14:creationId xmlns:p14="http://schemas.microsoft.com/office/powerpoint/2010/main" val="34176523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9F414-8859-71D5-827A-C9EB40388B1E}"/>
              </a:ext>
            </a:extLst>
          </p:cNvPr>
          <p:cNvSpPr>
            <a:spLocks noGrp="1"/>
          </p:cNvSpPr>
          <p:nvPr>
            <p:ph type="title"/>
          </p:nvPr>
        </p:nvSpPr>
        <p:spPr/>
        <p:txBody>
          <a:bodyPr/>
          <a:lstStyle/>
          <a:p>
            <a:pPr algn="ctr"/>
            <a:r>
              <a:rPr lang="en-GB" dirty="0"/>
              <a:t>LASTING MOMENTS</a:t>
            </a:r>
          </a:p>
        </p:txBody>
      </p:sp>
      <p:pic>
        <p:nvPicPr>
          <p:cNvPr id="2050" name="Picture 2" descr="Image preview">
            <a:extLst>
              <a:ext uri="{FF2B5EF4-FFF2-40B4-BE49-F238E27FC236}">
                <a16:creationId xmlns:a16="http://schemas.microsoft.com/office/drawing/2014/main" id="{B7D67075-5B58-C7BE-846F-9EA80BE14815}"/>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376122" y="2603500"/>
            <a:ext cx="4489593" cy="34163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heffield celebrates Armed Forces Day with ceremony and parade - BBC News">
            <a:extLst>
              <a:ext uri="{FF2B5EF4-FFF2-40B4-BE49-F238E27FC236}">
                <a16:creationId xmlns:a16="http://schemas.microsoft.com/office/drawing/2014/main" id="{F2E9DA0B-0DC9-A919-0629-DCFCF5296A75}"/>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1155700" y="2603500"/>
            <a:ext cx="4824413" cy="34163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Microsoft Customer Story-Sheffield Hallam University delivers remote access  to business-critical software with Azure Virtual Desktop">
            <a:extLst>
              <a:ext uri="{FF2B5EF4-FFF2-40B4-BE49-F238E27FC236}">
                <a16:creationId xmlns:a16="http://schemas.microsoft.com/office/drawing/2014/main" id="{A64B440A-8BF8-8A67-E255-37031A8D9CA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25308" y="633821"/>
            <a:ext cx="1315844" cy="844333"/>
          </a:xfrm>
          <a:prstGeom prst="rect">
            <a:avLst/>
          </a:prstGeom>
          <a:noFill/>
          <a:ln>
            <a:noFill/>
          </a:ln>
        </p:spPr>
      </p:pic>
    </p:spTree>
    <p:extLst>
      <p:ext uri="{BB962C8B-B14F-4D97-AF65-F5344CB8AC3E}">
        <p14:creationId xmlns:p14="http://schemas.microsoft.com/office/powerpoint/2010/main" val="705492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A2574-29A3-C887-F265-38C6EB8FE452}"/>
              </a:ext>
            </a:extLst>
          </p:cNvPr>
          <p:cNvSpPr>
            <a:spLocks noGrp="1"/>
          </p:cNvSpPr>
          <p:nvPr>
            <p:ph type="title"/>
          </p:nvPr>
        </p:nvSpPr>
        <p:spPr/>
        <p:txBody>
          <a:bodyPr/>
          <a:lstStyle/>
          <a:p>
            <a:pPr algn="ctr"/>
            <a:r>
              <a:rPr lang="en-GB" dirty="0">
                <a:latin typeface="Calibri" panose="020F0502020204030204" pitchFamily="34" charset="0"/>
                <a:cs typeface="Calibri" panose="020F0502020204030204" pitchFamily="34" charset="0"/>
              </a:rPr>
              <a:t>ANY QUESTIONS?</a:t>
            </a:r>
          </a:p>
        </p:txBody>
      </p:sp>
      <p:sp>
        <p:nvSpPr>
          <p:cNvPr id="3" name="Content Placeholder 2">
            <a:extLst>
              <a:ext uri="{FF2B5EF4-FFF2-40B4-BE49-F238E27FC236}">
                <a16:creationId xmlns:a16="http://schemas.microsoft.com/office/drawing/2014/main" id="{CB61BAAF-5BA2-CAB2-2E0F-EB9620508ECB}"/>
              </a:ext>
            </a:extLst>
          </p:cNvPr>
          <p:cNvSpPr>
            <a:spLocks noGrp="1"/>
          </p:cNvSpPr>
          <p:nvPr>
            <p:ph idx="1"/>
          </p:nvPr>
        </p:nvSpPr>
        <p:spPr/>
        <p:txBody>
          <a:bodyPr>
            <a:normAutofit lnSpcReduction="10000"/>
          </a:bodyPr>
          <a:lstStyle/>
          <a:p>
            <a:pPr marL="0" indent="0" algn="ctr">
              <a:buNone/>
            </a:pPr>
            <a:endParaRPr lang="en-GB" sz="2000" dirty="0">
              <a:latin typeface="Calibri" panose="020F0502020204030204" pitchFamily="34" charset="0"/>
              <a:cs typeface="Calibri" panose="020F0502020204030204" pitchFamily="34" charset="0"/>
            </a:endParaRPr>
          </a:p>
          <a:p>
            <a:pPr marL="0" indent="0" algn="ctr">
              <a:buNone/>
            </a:pPr>
            <a:endParaRPr lang="en-GB" sz="2000" dirty="0">
              <a:latin typeface="Calibri" panose="020F0502020204030204" pitchFamily="34" charset="0"/>
              <a:cs typeface="Calibri" panose="020F0502020204030204" pitchFamily="34" charset="0"/>
            </a:endParaRPr>
          </a:p>
          <a:p>
            <a:pPr marL="0" indent="0" algn="ctr">
              <a:buNone/>
            </a:pPr>
            <a:endParaRPr lang="en-GB" sz="2000" dirty="0">
              <a:latin typeface="Calibri" panose="020F0502020204030204" pitchFamily="34" charset="0"/>
              <a:cs typeface="Calibri" panose="020F0502020204030204" pitchFamily="34" charset="0"/>
            </a:endParaRPr>
          </a:p>
          <a:p>
            <a:pPr marL="0" indent="0" algn="ctr">
              <a:buNone/>
            </a:pPr>
            <a:r>
              <a:rPr lang="en-GB" sz="4800" dirty="0">
                <a:latin typeface="Calibri" panose="020F0502020204030204" pitchFamily="34" charset="0"/>
                <a:cs typeface="Calibri" panose="020F0502020204030204" pitchFamily="34" charset="0"/>
              </a:rPr>
              <a:t>Please do ask any questions or approach me with them later today.</a:t>
            </a:r>
          </a:p>
        </p:txBody>
      </p:sp>
      <p:pic>
        <p:nvPicPr>
          <p:cNvPr id="4" name="Picture 3" descr="Microsoft Customer Story-Sheffield Hallam University delivers remote access  to business-critical software with Azure Virtual Desktop">
            <a:extLst>
              <a:ext uri="{FF2B5EF4-FFF2-40B4-BE49-F238E27FC236}">
                <a16:creationId xmlns:a16="http://schemas.microsoft.com/office/drawing/2014/main" id="{539BF7DD-6F25-B81B-29DC-894C466B79E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25308" y="633821"/>
            <a:ext cx="1315844" cy="844333"/>
          </a:xfrm>
          <a:prstGeom prst="rect">
            <a:avLst/>
          </a:prstGeom>
          <a:noFill/>
          <a:ln>
            <a:noFill/>
          </a:ln>
        </p:spPr>
      </p:pic>
    </p:spTree>
    <p:extLst>
      <p:ext uri="{BB962C8B-B14F-4D97-AF65-F5344CB8AC3E}">
        <p14:creationId xmlns:p14="http://schemas.microsoft.com/office/powerpoint/2010/main" val="11762310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FEDB6-4262-CFAA-6C1D-FA0895B298AF}"/>
              </a:ext>
            </a:extLst>
          </p:cNvPr>
          <p:cNvSpPr>
            <a:spLocks noGrp="1"/>
          </p:cNvSpPr>
          <p:nvPr>
            <p:ph type="title"/>
          </p:nvPr>
        </p:nvSpPr>
        <p:spPr/>
        <p:txBody>
          <a:bodyPr/>
          <a:lstStyle/>
          <a:p>
            <a:pPr algn="ctr"/>
            <a:r>
              <a:rPr lang="en-GB" dirty="0"/>
              <a:t>Academic Publications</a:t>
            </a:r>
          </a:p>
        </p:txBody>
      </p:sp>
      <p:sp>
        <p:nvSpPr>
          <p:cNvPr id="3" name="Content Placeholder 2">
            <a:extLst>
              <a:ext uri="{FF2B5EF4-FFF2-40B4-BE49-F238E27FC236}">
                <a16:creationId xmlns:a16="http://schemas.microsoft.com/office/drawing/2014/main" id="{C74BF9A7-B9DC-94EE-986D-10907AE68C7D}"/>
              </a:ext>
            </a:extLst>
          </p:cNvPr>
          <p:cNvSpPr>
            <a:spLocks noGrp="1"/>
          </p:cNvSpPr>
          <p:nvPr>
            <p:ph idx="1"/>
          </p:nvPr>
        </p:nvSpPr>
        <p:spPr>
          <a:xfrm>
            <a:off x="1154954" y="2603499"/>
            <a:ext cx="8825659" cy="3900995"/>
          </a:xfrm>
        </p:spPr>
        <p:txBody>
          <a:bodyPr>
            <a:noAutofit/>
          </a:bodyPr>
          <a:lstStyle/>
          <a:p>
            <a:pPr marL="0" indent="0">
              <a:buNone/>
            </a:pPr>
            <a:r>
              <a:rPr lang="en-GB" sz="1200" dirty="0">
                <a:latin typeface="Calibri" panose="020F0502020204030204" pitchFamily="34" charset="0"/>
                <a:cs typeface="Calibri" panose="020F0502020204030204" pitchFamily="34" charset="0"/>
              </a:rPr>
              <a:t>Albertson, K., Irving, J., &amp; Best, D. (2015). A social capital approach to assisting veterans through recovery and desistance transitions in civilian life. The Howard Journal of Criminal Justice, 54(4), 384-396.</a:t>
            </a:r>
          </a:p>
          <a:p>
            <a:pPr marL="0" indent="0">
              <a:buNone/>
            </a:pPr>
            <a:r>
              <a:rPr lang="en-GB" sz="1200" dirty="0">
                <a:latin typeface="Calibri" panose="020F0502020204030204" pitchFamily="34" charset="0"/>
                <a:cs typeface="Calibri" panose="020F0502020204030204" pitchFamily="34" charset="0"/>
              </a:rPr>
              <a:t>Albertson, K., Banks, K., &amp; Murray, E. T. (2017). Military veteran offenders: Making sense of developments in the debate to inform service delivery. Prison Service Journal, 234, 23-30.</a:t>
            </a:r>
          </a:p>
          <a:p>
            <a:pPr marL="0" indent="0">
              <a:buNone/>
            </a:pPr>
            <a:r>
              <a:rPr lang="en-GB" sz="1200" dirty="0">
                <a:latin typeface="Calibri" panose="020F0502020204030204" pitchFamily="34" charset="0"/>
                <a:cs typeface="Calibri" panose="020F0502020204030204" pitchFamily="34" charset="0"/>
              </a:rPr>
              <a:t>Albertson, K. (2019). Relational legacies impacting on veteran transition from military to civilian life: Trajectories of acquisition, loss, and reformulation of a sense of belonging. Illness, crisis &amp; loss, 27(4), 255-273.</a:t>
            </a:r>
          </a:p>
          <a:p>
            <a:pPr marL="0" indent="0">
              <a:buNone/>
            </a:pPr>
            <a:r>
              <a:rPr lang="en-GB" sz="1200" dirty="0">
                <a:latin typeface="Calibri" panose="020F0502020204030204" pitchFamily="34" charset="0"/>
                <a:cs typeface="Calibri" panose="020F0502020204030204" pitchFamily="34" charset="0"/>
              </a:rPr>
              <a:t>Banks, J., &amp; Albertson, K. (2018). Veterans and violence: An exploration of pre-enlistment, military and post-service life. European Journal of Criminology, 15(6), 730-747.</a:t>
            </a:r>
          </a:p>
          <a:p>
            <a:pPr marL="0" indent="0">
              <a:buNone/>
            </a:pPr>
            <a:r>
              <a:rPr lang="en-GB" sz="1200" dirty="0">
                <a:latin typeface="Calibri" panose="020F0502020204030204" pitchFamily="34" charset="0"/>
                <a:cs typeface="Calibri" panose="020F0502020204030204" pitchFamily="34" charset="0"/>
              </a:rPr>
              <a:t>Albertson, K., &amp; Hall, L. (2019). Building social capital to encourage desistance: Lessons from a veteran-specific project. In The Routledge Companion to Rehabilitative Work in Criminal Justice (pp. 310-319). Routledge.</a:t>
            </a:r>
          </a:p>
          <a:p>
            <a:pPr marL="0" indent="0">
              <a:buNone/>
            </a:pPr>
            <a:r>
              <a:rPr lang="en-GB" sz="1200" dirty="0">
                <a:latin typeface="Calibri" panose="020F0502020204030204" pitchFamily="34" charset="0"/>
                <a:cs typeface="Calibri" panose="020F0502020204030204" pitchFamily="34" charset="0"/>
              </a:rPr>
              <a:t>Taylor, P., Murray, E., &amp; Albertson, K. (2019). Military past, civilian present: International Perspectives on Veterans Transition from the Armed Forces, Springer.</a:t>
            </a:r>
          </a:p>
          <a:p>
            <a:pPr marL="0" indent="0">
              <a:buNone/>
            </a:pPr>
            <a:r>
              <a:rPr lang="en-GB" sz="1200" dirty="0">
                <a:latin typeface="Calibri" panose="020F0502020204030204" pitchFamily="34" charset="0"/>
                <a:cs typeface="Calibri" panose="020F0502020204030204" pitchFamily="34" charset="0"/>
              </a:rPr>
              <a:t>Albertson, K., Taylor, P., &amp; Murray, E. (2019). Place, space, and identity: The manifold experience of transition in and after the military. Illness, Crisis &amp; Loss, 27(4), 231-234.</a:t>
            </a:r>
          </a:p>
          <a:p>
            <a:pPr marL="0" indent="0">
              <a:buNone/>
            </a:pPr>
            <a:r>
              <a:rPr lang="en-GB" sz="1200" dirty="0">
                <a:latin typeface="Calibri" panose="020F0502020204030204" pitchFamily="34" charset="0"/>
                <a:cs typeface="Calibri" panose="020F0502020204030204" pitchFamily="34" charset="0"/>
              </a:rPr>
              <a:t>Albertson, K., &amp; Albertson, K. (2023). Social capital, mutual aid and desistance: a theoretically integrated process model. The British Journal of Criminology, 63(5), 1255-1273.</a:t>
            </a:r>
          </a:p>
        </p:txBody>
      </p:sp>
    </p:spTree>
    <p:extLst>
      <p:ext uri="{BB962C8B-B14F-4D97-AF65-F5344CB8AC3E}">
        <p14:creationId xmlns:p14="http://schemas.microsoft.com/office/powerpoint/2010/main" val="42707765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29FD6-C7B4-0937-2CA6-56957EC65A61}"/>
              </a:ext>
            </a:extLst>
          </p:cNvPr>
          <p:cNvSpPr>
            <a:spLocks noGrp="1"/>
          </p:cNvSpPr>
          <p:nvPr>
            <p:ph type="title"/>
          </p:nvPr>
        </p:nvSpPr>
        <p:spPr/>
        <p:txBody>
          <a:bodyPr/>
          <a:lstStyle/>
          <a:p>
            <a:r>
              <a:rPr lang="en-GB" dirty="0"/>
              <a:t>Research reports</a:t>
            </a:r>
          </a:p>
        </p:txBody>
      </p:sp>
      <p:sp>
        <p:nvSpPr>
          <p:cNvPr id="3" name="Content Placeholder 2">
            <a:extLst>
              <a:ext uri="{FF2B5EF4-FFF2-40B4-BE49-F238E27FC236}">
                <a16:creationId xmlns:a16="http://schemas.microsoft.com/office/drawing/2014/main" id="{2BC43A33-FEC2-5C5C-206D-9DAF1AD6B97C}"/>
              </a:ext>
            </a:extLst>
          </p:cNvPr>
          <p:cNvSpPr>
            <a:spLocks noGrp="1"/>
          </p:cNvSpPr>
          <p:nvPr>
            <p:ph idx="1"/>
          </p:nvPr>
        </p:nvSpPr>
        <p:spPr/>
        <p:txBody>
          <a:bodyPr>
            <a:normAutofit/>
          </a:bodyPr>
          <a:lstStyle/>
          <a:p>
            <a:r>
              <a:rPr lang="en-GB" sz="1200" dirty="0">
                <a:latin typeface="Calibri" panose="020F0502020204030204" pitchFamily="34" charset="0"/>
                <a:cs typeface="Calibri" panose="020F0502020204030204" pitchFamily="34" charset="0"/>
              </a:rPr>
              <a:t>Albertson, K., Best, D., Pinkney, A., Murphy, T., Irving, J., &amp; Stevenson, J. (2017). " It’s not just about recovery": The Right Turn Veteran-Specific Recovery Service Evaluation, Final report.</a:t>
            </a:r>
          </a:p>
          <a:p>
            <a:r>
              <a:rPr lang="en-GB" sz="1200" dirty="0">
                <a:latin typeface="Calibri" panose="020F0502020204030204" pitchFamily="34" charset="0"/>
                <a:cs typeface="Calibri" panose="020F0502020204030204" pitchFamily="34" charset="0"/>
              </a:rPr>
              <a:t>Albertson, K. E., Albertson, K., Murray, E., &amp; Stevenson, J. (2019). The South Yorkshire Armed Forces Covenant Project Model-final report.</a:t>
            </a:r>
          </a:p>
          <a:p>
            <a:r>
              <a:rPr lang="en-GB" sz="1200" dirty="0">
                <a:latin typeface="Calibri" panose="020F0502020204030204" pitchFamily="34" charset="0"/>
                <a:cs typeface="Calibri" panose="020F0502020204030204" pitchFamily="34" charset="0"/>
              </a:rPr>
              <a:t>Albertson, K. (2024). CFO Discovery wings’ Peer mentor initiative – a Veterans’ wing at HMP </a:t>
            </a:r>
            <a:r>
              <a:rPr lang="en-GB" sz="1200" dirty="0" err="1">
                <a:latin typeface="Calibri" panose="020F0502020204030204" pitchFamily="34" charset="0"/>
                <a:cs typeface="Calibri" panose="020F0502020204030204" pitchFamily="34" charset="0"/>
              </a:rPr>
              <a:t>Risley</a:t>
            </a:r>
            <a:r>
              <a:rPr lang="en-GB" sz="1200" dirty="0">
                <a:latin typeface="Calibri" panose="020F0502020204030204" pitchFamily="34" charset="0"/>
                <a:cs typeface="Calibri" panose="020F0502020204030204" pitchFamily="34" charset="0"/>
              </a:rPr>
              <a:t>.</a:t>
            </a:r>
          </a:p>
          <a:p>
            <a:r>
              <a:rPr lang="en-GB" sz="1200" dirty="0">
                <a:latin typeface="Calibri" panose="020F0502020204030204" pitchFamily="34" charset="0"/>
                <a:cs typeface="Calibri" panose="020F0502020204030204" pitchFamily="34" charset="0"/>
              </a:rPr>
              <a:t>Albertson, K. (2024). CFO Endeavour wings’ Peer mentor initiative – a Veterans’ wing at HMP Holme House.</a:t>
            </a:r>
          </a:p>
          <a:p>
            <a:r>
              <a:rPr lang="en-GB" sz="1200" b="0" i="0" dirty="0">
                <a:solidFill>
                  <a:srgbClr val="222222"/>
                </a:solidFill>
                <a:effectLst/>
                <a:highlight>
                  <a:srgbClr val="FFFFFF"/>
                </a:highlight>
                <a:latin typeface="Calibri" panose="020F0502020204030204" pitchFamily="34" charset="0"/>
                <a:cs typeface="Calibri" panose="020F0502020204030204" pitchFamily="34" charset="0"/>
              </a:rPr>
              <a:t>Albertson, K. (2017). Guidance to working with the Armed Forces Community (including veterans) for Addaction staff.</a:t>
            </a:r>
            <a:endParaRPr lang="en-GB" sz="1200" dirty="0">
              <a:latin typeface="Calibri" panose="020F0502020204030204" pitchFamily="34" charset="0"/>
              <a:cs typeface="Calibri" panose="020F0502020204030204" pitchFamily="34" charset="0"/>
            </a:endParaRPr>
          </a:p>
        </p:txBody>
      </p:sp>
      <p:pic>
        <p:nvPicPr>
          <p:cNvPr id="4" name="Picture 3" descr="Microsoft Customer Story-Sheffield Hallam University delivers remote access  to business-critical software with Azure Virtual Desktop">
            <a:extLst>
              <a:ext uri="{FF2B5EF4-FFF2-40B4-BE49-F238E27FC236}">
                <a16:creationId xmlns:a16="http://schemas.microsoft.com/office/drawing/2014/main" id="{D00861D1-DD57-6B0A-99C8-44F5659A13A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25308" y="633821"/>
            <a:ext cx="1315844" cy="844333"/>
          </a:xfrm>
          <a:prstGeom prst="rect">
            <a:avLst/>
          </a:prstGeom>
          <a:noFill/>
          <a:ln>
            <a:noFill/>
          </a:ln>
        </p:spPr>
      </p:pic>
    </p:spTree>
    <p:extLst>
      <p:ext uri="{BB962C8B-B14F-4D97-AF65-F5344CB8AC3E}">
        <p14:creationId xmlns:p14="http://schemas.microsoft.com/office/powerpoint/2010/main" val="33811342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73876-CE06-6D6D-DF77-5697327F6FED}"/>
              </a:ext>
            </a:extLst>
          </p:cNvPr>
          <p:cNvSpPr>
            <a:spLocks noGrp="1"/>
          </p:cNvSpPr>
          <p:nvPr>
            <p:ph type="title"/>
          </p:nvPr>
        </p:nvSpPr>
        <p:spPr/>
        <p:txBody>
          <a:bodyPr/>
          <a:lstStyle/>
          <a:p>
            <a:pPr algn="ctr"/>
            <a:r>
              <a:rPr lang="en-GB" dirty="0"/>
              <a:t>Wider Community engagement activities</a:t>
            </a:r>
          </a:p>
        </p:txBody>
      </p:sp>
      <p:sp>
        <p:nvSpPr>
          <p:cNvPr id="3" name="Content Placeholder 2">
            <a:extLst>
              <a:ext uri="{FF2B5EF4-FFF2-40B4-BE49-F238E27FC236}">
                <a16:creationId xmlns:a16="http://schemas.microsoft.com/office/drawing/2014/main" id="{757CA955-ECF6-8B62-3F9F-25F7879CE322}"/>
              </a:ext>
            </a:extLst>
          </p:cNvPr>
          <p:cNvSpPr>
            <a:spLocks noGrp="1"/>
          </p:cNvSpPr>
          <p:nvPr>
            <p:ph idx="1"/>
          </p:nvPr>
        </p:nvSpPr>
        <p:spPr/>
        <p:txBody>
          <a:bodyPr>
            <a:normAutofit/>
          </a:bodyPr>
          <a:lstStyle/>
          <a:p>
            <a:r>
              <a:rPr lang="en-GB" sz="1300" dirty="0">
                <a:effectLst/>
                <a:latin typeface="Calibri" panose="020F0502020204030204" pitchFamily="34" charset="0"/>
                <a:ea typeface="SimSun" panose="02010600030101010101" pitchFamily="2" charset="-122"/>
                <a:cs typeface="Calibri" panose="020F0502020204030204" pitchFamily="34" charset="0"/>
              </a:rPr>
              <a:t>Regional Zoom Presentation: “Understanding your Armed Forces students”, Delivered by Sheffield Hallam University, Thursday 20th June 2024.</a:t>
            </a:r>
          </a:p>
          <a:p>
            <a:r>
              <a:rPr lang="en-GB" sz="1300" dirty="0">
                <a:latin typeface="Calibri" panose="020F0502020204030204" pitchFamily="34" charset="0"/>
                <a:cs typeface="Calibri" panose="020F0502020204030204" pitchFamily="34" charset="0"/>
              </a:rPr>
              <a:t>Albertson, K. (2018) Appling the criminological imagination to the Armed Forces community: Challenge or opportunity? British Criminology Society Blog, Feb 2018: </a:t>
            </a:r>
            <a:r>
              <a:rPr lang="en-GB" sz="1300" dirty="0">
                <a:latin typeface="Calibri" panose="020F0502020204030204" pitchFamily="34" charset="0"/>
                <a:cs typeface="Calibri" panose="020F0502020204030204" pitchFamily="34" charset="0"/>
                <a:hlinkClick r:id="rId2"/>
              </a:rPr>
              <a:t>https://thebscblog.wordpress.com/2018/02/27/appling-the-criminological-imagination-to-the-armed-forces-community-challenge-or-opportunity/</a:t>
            </a:r>
            <a:endParaRPr lang="en-GB" sz="1300" dirty="0">
              <a:latin typeface="Calibri" panose="020F0502020204030204" pitchFamily="34" charset="0"/>
              <a:cs typeface="Calibri" panose="020F0502020204030204" pitchFamily="34" charset="0"/>
            </a:endParaRPr>
          </a:p>
          <a:p>
            <a:r>
              <a:rPr lang="en-GB" sz="1300" dirty="0">
                <a:latin typeface="Calibri" panose="020F0502020204030204" pitchFamily="34" charset="0"/>
                <a:cs typeface="Calibri" panose="020F0502020204030204" pitchFamily="34" charset="0"/>
              </a:rPr>
              <a:t>Albertson, K. (2017) 'How can we help ex-soldiers in their new fight against addiction? Our researchers are helping war veterans overcome addiction – with the support of their peers', The Conversation, Friday 23 June 2017: </a:t>
            </a:r>
            <a:r>
              <a:rPr lang="en-GB" sz="1300" dirty="0">
                <a:latin typeface="Calibri" panose="020F0502020204030204" pitchFamily="34" charset="0"/>
                <a:cs typeface="Calibri" panose="020F0502020204030204" pitchFamily="34" charset="0"/>
                <a:hlinkClick r:id="rId3"/>
              </a:rPr>
              <a:t>https://www.shu.ac.uk/learn-more/war-veterans</a:t>
            </a:r>
            <a:endParaRPr lang="en-GB" sz="1300" dirty="0">
              <a:latin typeface="Calibri" panose="020F0502020204030204" pitchFamily="34" charset="0"/>
              <a:cs typeface="Calibri" panose="020F0502020204030204" pitchFamily="34" charset="0"/>
            </a:endParaRPr>
          </a:p>
          <a:p>
            <a:r>
              <a:rPr lang="en-GB" sz="1300" dirty="0">
                <a:latin typeface="Calibri" panose="020F0502020204030204" pitchFamily="34" charset="0"/>
                <a:cs typeface="Calibri" panose="020F0502020204030204" pitchFamily="34" charset="0"/>
              </a:rPr>
              <a:t>Katherine represents SHU at the Sheffield Armed Forces Covenant Board and is vice-Chair of the Sheffield Military Education Committee (MEC). </a:t>
            </a:r>
          </a:p>
          <a:p>
            <a:r>
              <a:rPr lang="en-GB" sz="1300" dirty="0">
                <a:latin typeface="Calibri" panose="020F0502020204030204" pitchFamily="34" charset="0"/>
                <a:cs typeface="Calibri" panose="020F0502020204030204" pitchFamily="34" charset="0"/>
              </a:rPr>
              <a:t>Katherine is regularly approached to contribute to criminal justice practitioner training on working with veterans.</a:t>
            </a:r>
          </a:p>
          <a:p>
            <a:endParaRPr lang="en-GB" dirty="0"/>
          </a:p>
          <a:p>
            <a:endParaRPr lang="en-GB" dirty="0"/>
          </a:p>
        </p:txBody>
      </p:sp>
      <p:pic>
        <p:nvPicPr>
          <p:cNvPr id="4" name="Picture 3" descr="Microsoft Customer Story-Sheffield Hallam University delivers remote access  to business-critical software with Azure Virtual Desktop">
            <a:extLst>
              <a:ext uri="{FF2B5EF4-FFF2-40B4-BE49-F238E27FC236}">
                <a16:creationId xmlns:a16="http://schemas.microsoft.com/office/drawing/2014/main" id="{B3DAA906-DA38-07B6-C75D-412A987E116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25308" y="633821"/>
            <a:ext cx="1315844" cy="844333"/>
          </a:xfrm>
          <a:prstGeom prst="rect">
            <a:avLst/>
          </a:prstGeom>
          <a:noFill/>
          <a:ln>
            <a:noFill/>
          </a:ln>
        </p:spPr>
      </p:pic>
    </p:spTree>
    <p:extLst>
      <p:ext uri="{BB962C8B-B14F-4D97-AF65-F5344CB8AC3E}">
        <p14:creationId xmlns:p14="http://schemas.microsoft.com/office/powerpoint/2010/main" val="13398363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BA71C-8EC7-853E-D9B2-BD48E5D69786}"/>
              </a:ext>
            </a:extLst>
          </p:cNvPr>
          <p:cNvSpPr>
            <a:spLocks noGrp="1"/>
          </p:cNvSpPr>
          <p:nvPr>
            <p:ph type="title"/>
          </p:nvPr>
        </p:nvSpPr>
        <p:spPr/>
        <p:txBody>
          <a:bodyPr/>
          <a:lstStyle/>
          <a:p>
            <a:pPr algn="ctr"/>
            <a:r>
              <a:rPr lang="en-GB" dirty="0">
                <a:latin typeface="Calibri" panose="020F0502020204030204" pitchFamily="34" charset="0"/>
                <a:cs typeface="Calibri" panose="020F0502020204030204" pitchFamily="34" charset="0"/>
              </a:rPr>
              <a:t>REFERENCES</a:t>
            </a:r>
          </a:p>
        </p:txBody>
      </p:sp>
      <p:sp>
        <p:nvSpPr>
          <p:cNvPr id="3" name="Content Placeholder 2">
            <a:extLst>
              <a:ext uri="{FF2B5EF4-FFF2-40B4-BE49-F238E27FC236}">
                <a16:creationId xmlns:a16="http://schemas.microsoft.com/office/drawing/2014/main" id="{D0F275E7-6549-6D9D-E0F6-91C165F6D0D3}"/>
              </a:ext>
            </a:extLst>
          </p:cNvPr>
          <p:cNvSpPr>
            <a:spLocks noGrp="1"/>
          </p:cNvSpPr>
          <p:nvPr>
            <p:ph idx="1"/>
          </p:nvPr>
        </p:nvSpPr>
        <p:spPr/>
        <p:txBody>
          <a:bodyPr>
            <a:normAutofit fontScale="47500" lnSpcReduction="20000"/>
          </a:bodyPr>
          <a:lstStyle/>
          <a:p>
            <a:pPr marL="0" indent="0">
              <a:buNone/>
            </a:pPr>
            <a:r>
              <a:rPr lang="en-GB" sz="2200" dirty="0">
                <a:latin typeface="Calibri" panose="020F0502020204030204" pitchFamily="34" charset="0"/>
                <a:cs typeface="Calibri" panose="020F0502020204030204" pitchFamily="34" charset="0"/>
              </a:rPr>
              <a:t>Albertson, K., &amp; Albertson, K. (2023). Social capital, mutual aid and desistance: a theoretically integrated process model. The British Journal of Criminology, 63(5), 1255-1273.</a:t>
            </a:r>
          </a:p>
          <a:p>
            <a:pPr marL="0" indent="0">
              <a:buNone/>
            </a:pPr>
            <a:r>
              <a:rPr lang="en-GB" sz="2200" dirty="0">
                <a:latin typeface="Calibri" panose="020F0502020204030204" pitchFamily="34" charset="0"/>
                <a:cs typeface="Calibri" panose="020F0502020204030204" pitchFamily="34" charset="0"/>
              </a:rPr>
              <a:t>Bhaskar, R. (1979). A realist theory of science. Brighton: Harvester.</a:t>
            </a:r>
          </a:p>
          <a:p>
            <a:pPr marL="0" indent="0">
              <a:buNone/>
            </a:pPr>
            <a:r>
              <a:rPr lang="en-GB" sz="2200" dirty="0">
                <a:latin typeface="Calibri" panose="020F0502020204030204" pitchFamily="34" charset="0"/>
                <a:cs typeface="Calibri" panose="020F0502020204030204" pitchFamily="34" charset="0"/>
              </a:rPr>
              <a:t>Best, D., Gow, J., Knox, T., Taylor, A., </a:t>
            </a:r>
            <a:r>
              <a:rPr lang="en-GB" sz="2200" dirty="0" err="1">
                <a:latin typeface="Calibri" panose="020F0502020204030204" pitchFamily="34" charset="0"/>
                <a:cs typeface="Calibri" panose="020F0502020204030204" pitchFamily="34" charset="0"/>
              </a:rPr>
              <a:t>Groshkova</a:t>
            </a:r>
            <a:r>
              <a:rPr lang="en-GB" sz="2200" dirty="0">
                <a:latin typeface="Calibri" panose="020F0502020204030204" pitchFamily="34" charset="0"/>
                <a:cs typeface="Calibri" panose="020F0502020204030204" pitchFamily="34" charset="0"/>
              </a:rPr>
              <a:t>, T. and White, W., 2012. Mapping the recovery stories of drinkers and drug users in Glasgow: Quality of life and its associations with measures of recovery capital. Drug and Alcohol Review, 31(3), pp.334-341.</a:t>
            </a:r>
          </a:p>
          <a:p>
            <a:pPr marL="0" indent="0">
              <a:buNone/>
            </a:pPr>
            <a:r>
              <a:rPr lang="en-GB" sz="2200" dirty="0">
                <a:latin typeface="Calibri" panose="020F0502020204030204" pitchFamily="34" charset="0"/>
                <a:cs typeface="Calibri" panose="020F0502020204030204" pitchFamily="34" charset="0"/>
              </a:rPr>
              <a:t>Bloor, M., Frankland, J., Thomas, M. and Robson, K. 2001. Focus Groups in Social Research (Introducing Qualitative Methods Series): Sage.</a:t>
            </a:r>
          </a:p>
          <a:p>
            <a:pPr marL="0" indent="0">
              <a:buNone/>
            </a:pPr>
            <a:r>
              <a:rPr lang="en-GB" sz="2200" dirty="0">
                <a:latin typeface="Calibri" panose="020F0502020204030204" pitchFamily="34" charset="0"/>
                <a:cs typeface="Calibri" panose="020F0502020204030204" pitchFamily="34" charset="0"/>
              </a:rPr>
              <a:t>Buckingham, S.A., Frings, D. and </a:t>
            </a:r>
            <a:r>
              <a:rPr lang="en-GB" sz="2200" dirty="0" err="1">
                <a:latin typeface="Calibri" panose="020F0502020204030204" pitchFamily="34" charset="0"/>
                <a:cs typeface="Calibri" panose="020F0502020204030204" pitchFamily="34" charset="0"/>
              </a:rPr>
              <a:t>Albery</a:t>
            </a:r>
            <a:r>
              <a:rPr lang="en-GB" sz="2200" dirty="0">
                <a:latin typeface="Calibri" panose="020F0502020204030204" pitchFamily="34" charset="0"/>
                <a:cs typeface="Calibri" panose="020F0502020204030204" pitchFamily="34" charset="0"/>
              </a:rPr>
              <a:t>, I.P., 2013. Group membership and social identity in addiction recovery. Psychology of Addictive </a:t>
            </a:r>
            <a:r>
              <a:rPr lang="en-GB" sz="2200" dirty="0" err="1">
                <a:latin typeface="Calibri" panose="020F0502020204030204" pitchFamily="34" charset="0"/>
                <a:cs typeface="Calibri" panose="020F0502020204030204" pitchFamily="34" charset="0"/>
              </a:rPr>
              <a:t>Behaviors</a:t>
            </a:r>
            <a:r>
              <a:rPr lang="en-GB" sz="2200" dirty="0">
                <a:latin typeface="Calibri" panose="020F0502020204030204" pitchFamily="34" charset="0"/>
                <a:cs typeface="Calibri" panose="020F0502020204030204" pitchFamily="34" charset="0"/>
              </a:rPr>
              <a:t>, 27(4), p.1132. </a:t>
            </a:r>
          </a:p>
          <a:p>
            <a:pPr marL="0" indent="0">
              <a:buNone/>
            </a:pPr>
            <a:r>
              <a:rPr lang="en-GB" sz="2200" dirty="0">
                <a:latin typeface="Calibri" panose="020F0502020204030204" pitchFamily="34" charset="0"/>
                <a:cs typeface="Calibri" panose="020F0502020204030204" pitchFamily="34" charset="0"/>
              </a:rPr>
              <a:t>Burdett H., Woodhead C., Iversen A. C., </a:t>
            </a:r>
            <a:r>
              <a:rPr lang="en-GB" sz="2200" dirty="0" err="1">
                <a:latin typeface="Calibri" panose="020F0502020204030204" pitchFamily="34" charset="0"/>
                <a:cs typeface="Calibri" panose="020F0502020204030204" pitchFamily="34" charset="0"/>
              </a:rPr>
              <a:t>Wessely</a:t>
            </a:r>
            <a:r>
              <a:rPr lang="en-GB" sz="2200" dirty="0">
                <a:latin typeface="Calibri" panose="020F0502020204030204" pitchFamily="34" charset="0"/>
                <a:cs typeface="Calibri" panose="020F0502020204030204" pitchFamily="34" charset="0"/>
              </a:rPr>
              <a:t> S., </a:t>
            </a:r>
            <a:r>
              <a:rPr lang="en-GB" sz="2200" dirty="0" err="1">
                <a:latin typeface="Calibri" panose="020F0502020204030204" pitchFamily="34" charset="0"/>
                <a:cs typeface="Calibri" panose="020F0502020204030204" pitchFamily="34" charset="0"/>
              </a:rPr>
              <a:t>Dandeker</a:t>
            </a:r>
            <a:r>
              <a:rPr lang="en-GB" sz="2200" dirty="0">
                <a:latin typeface="Calibri" panose="020F0502020204030204" pitchFamily="34" charset="0"/>
                <a:cs typeface="Calibri" panose="020F0502020204030204" pitchFamily="34" charset="0"/>
              </a:rPr>
              <a:t> C., Fear N. T. (2013). “Are you a veteran?” Understanding of the term “veteran” among UK ex-service personnel: A research note. Armed Forces &amp; Society, 39(4), 751–759. </a:t>
            </a:r>
          </a:p>
          <a:p>
            <a:pPr marL="0" indent="0">
              <a:buNone/>
            </a:pPr>
            <a:r>
              <a:rPr lang="en-GB" sz="2200" dirty="0">
                <a:latin typeface="Calibri" panose="020F0502020204030204" pitchFamily="34" charset="0"/>
                <a:cs typeface="Calibri" panose="020F0502020204030204" pitchFamily="34" charset="0"/>
              </a:rPr>
              <a:t>Case, S., </a:t>
            </a:r>
            <a:r>
              <a:rPr lang="en-GB" sz="2200" dirty="0" err="1">
                <a:latin typeface="Calibri" panose="020F0502020204030204" pitchFamily="34" charset="0"/>
                <a:cs typeface="Calibri" panose="020F0502020204030204" pitchFamily="34" charset="0"/>
              </a:rPr>
              <a:t>Manlow</a:t>
            </a:r>
            <a:r>
              <a:rPr lang="en-GB" sz="2200" dirty="0">
                <a:latin typeface="Calibri" panose="020F0502020204030204" pitchFamily="34" charset="0"/>
                <a:cs typeface="Calibri" panose="020F0502020204030204" pitchFamily="34" charset="0"/>
              </a:rPr>
              <a:t>, D., Johnson, P., Williams, K., &amp; Smith, R. (2021). The Oxford Textbook on Criminology. Oxford University Press.</a:t>
            </a:r>
          </a:p>
          <a:p>
            <a:pPr marL="0" indent="0">
              <a:buNone/>
            </a:pPr>
            <a:r>
              <a:rPr lang="en-GB" sz="2200" dirty="0">
                <a:latin typeface="Calibri" panose="020F0502020204030204" pitchFamily="34" charset="0"/>
                <a:cs typeface="Calibri" panose="020F0502020204030204" pitchFamily="34" charset="0"/>
              </a:rPr>
              <a:t>Case, S., Johnson, P., </a:t>
            </a:r>
            <a:r>
              <a:rPr lang="en-GB" sz="2200" dirty="0" err="1">
                <a:latin typeface="Calibri" panose="020F0502020204030204" pitchFamily="34" charset="0"/>
                <a:cs typeface="Calibri" panose="020F0502020204030204" pitchFamily="34" charset="0"/>
              </a:rPr>
              <a:t>Manlow</a:t>
            </a:r>
            <a:r>
              <a:rPr lang="en-GB" sz="2200" dirty="0">
                <a:latin typeface="Calibri" panose="020F0502020204030204" pitchFamily="34" charset="0"/>
                <a:cs typeface="Calibri" panose="020F0502020204030204" pitchFamily="34" charset="0"/>
              </a:rPr>
              <a:t>, D., Smith, R., &amp; Williams, K. (2017). Criminology. Oxford University Press.</a:t>
            </a:r>
          </a:p>
          <a:p>
            <a:pPr marL="0" indent="0">
              <a:buNone/>
            </a:pPr>
            <a:r>
              <a:rPr lang="en-GB" sz="2200" dirty="0">
                <a:latin typeface="Calibri" panose="020F0502020204030204" pitchFamily="34" charset="0"/>
                <a:cs typeface="Calibri" panose="020F0502020204030204" pitchFamily="34" charset="0"/>
              </a:rPr>
              <a:t>Cullen, F., &amp; </a:t>
            </a:r>
            <a:r>
              <a:rPr lang="en-GB" sz="2200" dirty="0" err="1">
                <a:latin typeface="Calibri" panose="020F0502020204030204" pitchFamily="34" charset="0"/>
                <a:cs typeface="Calibri" panose="020F0502020204030204" pitchFamily="34" charset="0"/>
              </a:rPr>
              <a:t>Gendrau</a:t>
            </a:r>
            <a:r>
              <a:rPr lang="en-GB" sz="2200" dirty="0">
                <a:latin typeface="Calibri" panose="020F0502020204030204" pitchFamily="34" charset="0"/>
                <a:cs typeface="Calibri" panose="020F0502020204030204" pitchFamily="34" charset="0"/>
              </a:rPr>
              <a:t>, P. (2001). From nothing works to what works: changing professional ideology in the 21st. century. The Prison Journal, 81(3), 313–338.</a:t>
            </a:r>
          </a:p>
          <a:p>
            <a:pPr marL="0" indent="0">
              <a:buNone/>
            </a:pPr>
            <a:r>
              <a:rPr lang="en-GB" sz="2200" dirty="0" err="1">
                <a:latin typeface="Calibri" panose="020F0502020204030204" pitchFamily="34" charset="0"/>
                <a:cs typeface="Calibri" panose="020F0502020204030204" pitchFamily="34" charset="0"/>
              </a:rPr>
              <a:t>Dandeker</a:t>
            </a:r>
            <a:r>
              <a:rPr lang="en-GB" sz="2200" dirty="0">
                <a:latin typeface="Calibri" panose="020F0502020204030204" pitchFamily="34" charset="0"/>
                <a:cs typeface="Calibri" panose="020F0502020204030204" pitchFamily="34" charset="0"/>
              </a:rPr>
              <a:t> C., </a:t>
            </a:r>
            <a:r>
              <a:rPr lang="en-GB" sz="2200" dirty="0" err="1">
                <a:latin typeface="Calibri" panose="020F0502020204030204" pitchFamily="34" charset="0"/>
                <a:cs typeface="Calibri" panose="020F0502020204030204" pitchFamily="34" charset="0"/>
              </a:rPr>
              <a:t>Wessely</a:t>
            </a:r>
            <a:r>
              <a:rPr lang="en-GB" sz="2200" dirty="0">
                <a:latin typeface="Calibri" panose="020F0502020204030204" pitchFamily="34" charset="0"/>
                <a:cs typeface="Calibri" panose="020F0502020204030204" pitchFamily="34" charset="0"/>
              </a:rPr>
              <a:t> S., Iversen A., Ross J. (2006). What’s in a name? Defining and caring for “Veterans” the United Kingdom in international perspective. Armed Forces &amp; Society, 32(2), 161–177.</a:t>
            </a:r>
          </a:p>
          <a:p>
            <a:pPr marL="0" indent="0">
              <a:buNone/>
            </a:pPr>
            <a:r>
              <a:rPr lang="en-GB" sz="2200" dirty="0">
                <a:latin typeface="Calibri" panose="020F0502020204030204" pitchFamily="34" charset="0"/>
                <a:cs typeface="Calibri" panose="020F0502020204030204" pitchFamily="34" charset="0"/>
              </a:rPr>
              <a:t>Dolan G., McCauley M., Murphy D. (2022). Factors influencing the salience of military/veteran identity post discharge: A scoping review. Journal of Veterans Studies, 8(1), 231–246.</a:t>
            </a:r>
          </a:p>
          <a:p>
            <a:pPr marL="0" indent="0">
              <a:buNone/>
            </a:pPr>
            <a:endParaRPr lang="en-GB" sz="2000" dirty="0">
              <a:latin typeface="Calibri" panose="020F0502020204030204" pitchFamily="34" charset="0"/>
              <a:cs typeface="Calibri" panose="020F0502020204030204" pitchFamily="34" charset="0"/>
            </a:endParaRPr>
          </a:p>
        </p:txBody>
      </p:sp>
      <p:pic>
        <p:nvPicPr>
          <p:cNvPr id="4" name="Picture 3" descr="Microsoft Customer Story-Sheffield Hallam University delivers remote access  to business-critical software with Azure Virtual Desktop">
            <a:extLst>
              <a:ext uri="{FF2B5EF4-FFF2-40B4-BE49-F238E27FC236}">
                <a16:creationId xmlns:a16="http://schemas.microsoft.com/office/drawing/2014/main" id="{5172B280-9BE9-56DF-6AC3-CB806DAFB71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25308" y="633821"/>
            <a:ext cx="1315844" cy="844333"/>
          </a:xfrm>
          <a:prstGeom prst="rect">
            <a:avLst/>
          </a:prstGeom>
          <a:noFill/>
          <a:ln>
            <a:noFill/>
          </a:ln>
        </p:spPr>
      </p:pic>
    </p:spTree>
    <p:extLst>
      <p:ext uri="{BB962C8B-B14F-4D97-AF65-F5344CB8AC3E}">
        <p14:creationId xmlns:p14="http://schemas.microsoft.com/office/powerpoint/2010/main" val="9066379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BA71C-8EC7-853E-D9B2-BD48E5D69786}"/>
              </a:ext>
            </a:extLst>
          </p:cNvPr>
          <p:cNvSpPr>
            <a:spLocks noGrp="1"/>
          </p:cNvSpPr>
          <p:nvPr>
            <p:ph type="title"/>
          </p:nvPr>
        </p:nvSpPr>
        <p:spPr/>
        <p:txBody>
          <a:bodyPr/>
          <a:lstStyle/>
          <a:p>
            <a:pPr algn="ctr"/>
            <a:r>
              <a:rPr lang="en-GB" dirty="0">
                <a:latin typeface="Calibri" panose="020F0502020204030204" pitchFamily="34" charset="0"/>
                <a:cs typeface="Calibri" panose="020F0502020204030204" pitchFamily="34" charset="0"/>
              </a:rPr>
              <a:t>REFERENCES</a:t>
            </a:r>
          </a:p>
        </p:txBody>
      </p:sp>
      <p:sp>
        <p:nvSpPr>
          <p:cNvPr id="3" name="Content Placeholder 2">
            <a:extLst>
              <a:ext uri="{FF2B5EF4-FFF2-40B4-BE49-F238E27FC236}">
                <a16:creationId xmlns:a16="http://schemas.microsoft.com/office/drawing/2014/main" id="{D0F275E7-6549-6D9D-E0F6-91C165F6D0D3}"/>
              </a:ext>
            </a:extLst>
          </p:cNvPr>
          <p:cNvSpPr>
            <a:spLocks noGrp="1"/>
          </p:cNvSpPr>
          <p:nvPr>
            <p:ph idx="1"/>
          </p:nvPr>
        </p:nvSpPr>
        <p:spPr/>
        <p:txBody>
          <a:bodyPr>
            <a:normAutofit fontScale="62500" lnSpcReduction="20000"/>
          </a:bodyPr>
          <a:lstStyle/>
          <a:p>
            <a:pPr marL="0" indent="0">
              <a:buNone/>
            </a:pPr>
            <a:r>
              <a:rPr lang="en-GB" sz="2000" dirty="0">
                <a:latin typeface="Calibri" panose="020F0502020204030204" pitchFamily="34" charset="0"/>
                <a:cs typeface="Calibri" panose="020F0502020204030204" pitchFamily="34" charset="0"/>
              </a:rPr>
              <a:t>Flick, U. (2000). Episodic interviewing. Qualitative researching with text, image and sound, 75-92.</a:t>
            </a:r>
          </a:p>
          <a:p>
            <a:pPr marL="0" indent="0">
              <a:buNone/>
            </a:pPr>
            <a:r>
              <a:rPr lang="en-GB" sz="2000" dirty="0">
                <a:latin typeface="Calibri" panose="020F0502020204030204" pitchFamily="34" charset="0"/>
                <a:cs typeface="Calibri" panose="020F0502020204030204" pitchFamily="34" charset="0"/>
              </a:rPr>
              <a:t>Flick, U., 2002 (2nd edition). An introduction to qualitative research. Sage.</a:t>
            </a:r>
          </a:p>
          <a:p>
            <a:pPr marL="0" indent="0">
              <a:buNone/>
            </a:pPr>
            <a:r>
              <a:rPr lang="en-GB" sz="2000" dirty="0">
                <a:latin typeface="Calibri" panose="020F0502020204030204" pitchFamily="34" charset="0"/>
                <a:cs typeface="Calibri" panose="020F0502020204030204" pitchFamily="34" charset="0"/>
              </a:rPr>
              <a:t>Fraser, N. (2000). Rethinking recognition. New left review, 3, 107.</a:t>
            </a:r>
          </a:p>
          <a:p>
            <a:pPr marL="0" indent="0">
              <a:buNone/>
            </a:pPr>
            <a:r>
              <a:rPr lang="en-GB" sz="2000" dirty="0" err="1">
                <a:latin typeface="Calibri" panose="020F0502020204030204" pitchFamily="34" charset="0"/>
                <a:cs typeface="Calibri" panose="020F0502020204030204" pitchFamily="34" charset="0"/>
              </a:rPr>
              <a:t>Groshkova</a:t>
            </a:r>
            <a:r>
              <a:rPr lang="en-GB" sz="2000" dirty="0">
                <a:latin typeface="Calibri" panose="020F0502020204030204" pitchFamily="34" charset="0"/>
                <a:cs typeface="Calibri" panose="020F0502020204030204" pitchFamily="34" charset="0"/>
              </a:rPr>
              <a:t>, T., Best, D. and White, W. 2011. Recovery Group Participation Scale (RGPS): Factor structure in alcohol and heroin recovery populations. Journal of Groups in Addiction &amp; Recovery, 6(1-2), pp.76-92.</a:t>
            </a:r>
          </a:p>
          <a:p>
            <a:pPr marL="0" indent="0">
              <a:buNone/>
            </a:pPr>
            <a:r>
              <a:rPr lang="en-GB" sz="2000" dirty="0">
                <a:latin typeface="Calibri" panose="020F0502020204030204" pitchFamily="34" charset="0"/>
                <a:cs typeface="Calibri" panose="020F0502020204030204" pitchFamily="34" charset="0"/>
              </a:rPr>
              <a:t>Haslam, S.A., O'Brien, A., Jetten, J., </a:t>
            </a:r>
            <a:r>
              <a:rPr lang="en-GB" sz="2000" dirty="0" err="1">
                <a:latin typeface="Calibri" panose="020F0502020204030204" pitchFamily="34" charset="0"/>
                <a:cs typeface="Calibri" panose="020F0502020204030204" pitchFamily="34" charset="0"/>
              </a:rPr>
              <a:t>Vormedal</a:t>
            </a:r>
            <a:r>
              <a:rPr lang="en-GB" sz="2000" dirty="0">
                <a:latin typeface="Calibri" panose="020F0502020204030204" pitchFamily="34" charset="0"/>
                <a:cs typeface="Calibri" panose="020F0502020204030204" pitchFamily="34" charset="0"/>
              </a:rPr>
              <a:t>, K. and Penna, S., 2005. Taking the strain: Social identity, social support, and the experience of stress. British Journal of Social Psychology, 44(3), pp.355-370.</a:t>
            </a:r>
          </a:p>
          <a:p>
            <a:pPr marL="0" indent="0">
              <a:buNone/>
            </a:pPr>
            <a:r>
              <a:rPr lang="en-GB" sz="2000" dirty="0">
                <a:latin typeface="Calibri" panose="020F0502020204030204" pitchFamily="34" charset="0"/>
                <a:cs typeface="Calibri" panose="020F0502020204030204" pitchFamily="34" charset="0"/>
              </a:rPr>
              <a:t>Haslam, C., Dingle, G. A, Best, D., </a:t>
            </a:r>
            <a:r>
              <a:rPr lang="en-GB" sz="2000" dirty="0" err="1">
                <a:latin typeface="Calibri" panose="020F0502020204030204" pitchFamily="34" charset="0"/>
                <a:cs typeface="Calibri" panose="020F0502020204030204" pitchFamily="34" charset="0"/>
              </a:rPr>
              <a:t>Mackensie</a:t>
            </a:r>
            <a:r>
              <a:rPr lang="en-GB" sz="2000" dirty="0">
                <a:latin typeface="Calibri" panose="020F0502020204030204" pitchFamily="34" charset="0"/>
                <a:cs typeface="Calibri" panose="020F0502020204030204" pitchFamily="34" charset="0"/>
              </a:rPr>
              <a:t>, J., and Beckwith, M. (2016) Social Identity Mapping: Measuring social identity change in recovery from addiction, in Buckingham, S. A., and Best, D. (Eds) Addiction, Behavioural Change and Social Identity.</a:t>
            </a:r>
          </a:p>
          <a:p>
            <a:pPr marL="0" indent="0">
              <a:buNone/>
            </a:pPr>
            <a:r>
              <a:rPr lang="en-GB" sz="2000" dirty="0" err="1">
                <a:latin typeface="Calibri" panose="020F0502020204030204" pitchFamily="34" charset="0"/>
                <a:cs typeface="Calibri" panose="020F0502020204030204" pitchFamily="34" charset="0"/>
              </a:rPr>
              <a:t>Honneth</a:t>
            </a:r>
            <a:r>
              <a:rPr lang="en-GB" sz="2000" dirty="0">
                <a:latin typeface="Calibri" panose="020F0502020204030204" pitchFamily="34" charset="0"/>
                <a:cs typeface="Calibri" panose="020F0502020204030204" pitchFamily="34" charset="0"/>
              </a:rPr>
              <a:t>, A. (2014). The I in we: Studies in the theory of recognition. John Wiley &amp; Sons.</a:t>
            </a:r>
          </a:p>
          <a:p>
            <a:pPr marL="0" indent="0">
              <a:buNone/>
            </a:pPr>
            <a:r>
              <a:rPr lang="en-GB" sz="2000" dirty="0">
                <a:latin typeface="Calibri" panose="020F0502020204030204" pitchFamily="34" charset="0"/>
                <a:cs typeface="Calibri" panose="020F0502020204030204" pitchFamily="34" charset="0"/>
              </a:rPr>
              <a:t>Kessler, R.C., Andrews, G., </a:t>
            </a:r>
            <a:r>
              <a:rPr lang="en-GB" sz="2000" dirty="0" err="1">
                <a:latin typeface="Calibri" panose="020F0502020204030204" pitchFamily="34" charset="0"/>
                <a:cs typeface="Calibri" panose="020F0502020204030204" pitchFamily="34" charset="0"/>
              </a:rPr>
              <a:t>Colpe</a:t>
            </a:r>
            <a:r>
              <a:rPr lang="en-GB" sz="2000" dirty="0">
                <a:latin typeface="Calibri" panose="020F0502020204030204" pitchFamily="34" charset="0"/>
                <a:cs typeface="Calibri" panose="020F0502020204030204" pitchFamily="34" charset="0"/>
              </a:rPr>
              <a:t>, S. (2002) Short screening scales to monitor population prevalence and trends in non-specific psychological distress. Psychological Medicine, 32, 959-956.</a:t>
            </a:r>
          </a:p>
          <a:p>
            <a:pPr marL="0" indent="0">
              <a:buNone/>
            </a:pPr>
            <a:r>
              <a:rPr lang="en-GB" sz="2000" dirty="0">
                <a:latin typeface="Calibri" panose="020F0502020204030204" pitchFamily="34" charset="0"/>
                <a:cs typeface="Calibri" panose="020F0502020204030204" pitchFamily="34" charset="0"/>
              </a:rPr>
              <a:t>Marmot, M. (2010). Fair society, healthy lives: Strategic review of health inequalities in England post 2010. Retrieved from </a:t>
            </a:r>
            <a:r>
              <a:rPr lang="en-GB" sz="2000" dirty="0">
                <a:latin typeface="Calibri" panose="020F0502020204030204" pitchFamily="34" charset="0"/>
                <a:cs typeface="Calibri" panose="020F0502020204030204" pitchFamily="34" charset="0"/>
                <a:hlinkClick r:id="rId2"/>
              </a:rPr>
              <a:t>https://www.parliament.uk/documents/fair-society-healthy-lives-full-report.pdf</a:t>
            </a:r>
            <a:endParaRPr lang="en-GB" sz="2000" dirty="0">
              <a:latin typeface="Calibri" panose="020F0502020204030204" pitchFamily="34" charset="0"/>
              <a:cs typeface="Calibri" panose="020F0502020204030204" pitchFamily="34" charset="0"/>
            </a:endParaRPr>
          </a:p>
          <a:p>
            <a:pPr marL="0" indent="0">
              <a:buNone/>
            </a:pPr>
            <a:endParaRPr lang="en-GB" sz="2000" dirty="0">
              <a:latin typeface="Calibri" panose="020F0502020204030204" pitchFamily="34" charset="0"/>
              <a:cs typeface="Calibri" panose="020F0502020204030204" pitchFamily="34" charset="0"/>
            </a:endParaRPr>
          </a:p>
        </p:txBody>
      </p:sp>
      <p:pic>
        <p:nvPicPr>
          <p:cNvPr id="4" name="Picture 3" descr="Microsoft Customer Story-Sheffield Hallam University delivers remote access  to business-critical software with Azure Virtual Desktop">
            <a:extLst>
              <a:ext uri="{FF2B5EF4-FFF2-40B4-BE49-F238E27FC236}">
                <a16:creationId xmlns:a16="http://schemas.microsoft.com/office/drawing/2014/main" id="{5172B280-9BE9-56DF-6AC3-CB806DAFB71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25308" y="633821"/>
            <a:ext cx="1315844" cy="844333"/>
          </a:xfrm>
          <a:prstGeom prst="rect">
            <a:avLst/>
          </a:prstGeom>
          <a:noFill/>
          <a:ln>
            <a:noFill/>
          </a:ln>
        </p:spPr>
      </p:pic>
    </p:spTree>
    <p:extLst>
      <p:ext uri="{BB962C8B-B14F-4D97-AF65-F5344CB8AC3E}">
        <p14:creationId xmlns:p14="http://schemas.microsoft.com/office/powerpoint/2010/main" val="20013307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33DA1-43CC-FE71-45C8-FDD5AF429A7E}"/>
              </a:ext>
            </a:extLst>
          </p:cNvPr>
          <p:cNvSpPr>
            <a:spLocks noGrp="1"/>
          </p:cNvSpPr>
          <p:nvPr>
            <p:ph type="title"/>
          </p:nvPr>
        </p:nvSpPr>
        <p:spPr/>
        <p:txBody>
          <a:bodyPr/>
          <a:lstStyle/>
          <a:p>
            <a:pPr algn="ctr"/>
            <a:r>
              <a:rPr lang="en-GB" dirty="0">
                <a:latin typeface="Calibri" panose="020F0502020204030204" pitchFamily="34" charset="0"/>
                <a:cs typeface="Calibri" panose="020F0502020204030204" pitchFamily="34" charset="0"/>
              </a:rPr>
              <a:t>REFERENCES</a:t>
            </a:r>
          </a:p>
        </p:txBody>
      </p:sp>
      <p:sp>
        <p:nvSpPr>
          <p:cNvPr id="3" name="Content Placeholder 2">
            <a:extLst>
              <a:ext uri="{FF2B5EF4-FFF2-40B4-BE49-F238E27FC236}">
                <a16:creationId xmlns:a16="http://schemas.microsoft.com/office/drawing/2014/main" id="{778F6B3E-7EBB-0346-EF1D-A9714BA197D6}"/>
              </a:ext>
            </a:extLst>
          </p:cNvPr>
          <p:cNvSpPr>
            <a:spLocks noGrp="1"/>
          </p:cNvSpPr>
          <p:nvPr>
            <p:ph idx="1"/>
          </p:nvPr>
        </p:nvSpPr>
        <p:spPr/>
        <p:txBody>
          <a:bodyPr>
            <a:normAutofit fontScale="85000" lnSpcReduction="20000"/>
          </a:bodyPr>
          <a:lstStyle/>
          <a:p>
            <a:pPr marL="0" indent="0">
              <a:buNone/>
            </a:pPr>
            <a:r>
              <a:rPr lang="en-GB" dirty="0">
                <a:latin typeface="Calibri" panose="020F0502020204030204" pitchFamily="34" charset="0"/>
                <a:cs typeface="Calibri" panose="020F0502020204030204" pitchFamily="34" charset="0"/>
              </a:rPr>
              <a:t>Marsden, J., </a:t>
            </a:r>
            <a:r>
              <a:rPr lang="en-GB" dirty="0" err="1">
                <a:latin typeface="Calibri" panose="020F0502020204030204" pitchFamily="34" charset="0"/>
                <a:cs typeface="Calibri" panose="020F0502020204030204" pitchFamily="34" charset="0"/>
              </a:rPr>
              <a:t>Gossop</a:t>
            </a:r>
            <a:r>
              <a:rPr lang="en-GB" dirty="0">
                <a:latin typeface="Calibri" panose="020F0502020204030204" pitchFamily="34" charset="0"/>
                <a:cs typeface="Calibri" panose="020F0502020204030204" pitchFamily="34" charset="0"/>
              </a:rPr>
              <a:t>, M., Stewart, D., et al (1998) The Maudsley Addiction Profile: a brief instrument for assessing treatment outcome. Addiction, 93, 1857 -1867.</a:t>
            </a:r>
          </a:p>
          <a:p>
            <a:pPr marL="0" indent="0">
              <a:buNone/>
            </a:pPr>
            <a:r>
              <a:rPr lang="en-GB" dirty="0">
                <a:latin typeface="Calibri" panose="020F0502020204030204" pitchFamily="34" charset="0"/>
                <a:cs typeface="Calibri" panose="020F0502020204030204" pitchFamily="34" charset="0"/>
              </a:rPr>
              <a:t>Matthews, R. A. (2010). The construction of ‘So What?’ criminology: a realist analysis. Crime, Law and Social Change, 54, 125-140.</a:t>
            </a:r>
          </a:p>
          <a:p>
            <a:pPr marL="0" indent="0">
              <a:buNone/>
            </a:pPr>
            <a:r>
              <a:rPr lang="en-GB" dirty="0">
                <a:latin typeface="Calibri" panose="020F0502020204030204" pitchFamily="34" charset="0"/>
                <a:cs typeface="Calibri" panose="020F0502020204030204" pitchFamily="34" charset="0"/>
              </a:rPr>
              <a:t>Matthews, R. (2009). Beyond “So What?” criminology: Rediscovering realism. Theoretical Criminology, 13(3), 341–362.</a:t>
            </a:r>
          </a:p>
          <a:p>
            <a:pPr marL="0" indent="0">
              <a:buNone/>
            </a:pPr>
            <a:r>
              <a:rPr lang="en-GB" dirty="0">
                <a:latin typeface="Calibri" panose="020F0502020204030204" pitchFamily="34" charset="0"/>
                <a:cs typeface="Calibri" panose="020F0502020204030204" pitchFamily="34" charset="0"/>
              </a:rPr>
              <a:t>McAdams, D. P. (1996). Narrating the self. Aging and biography: Explorations in adult development, 131-148.</a:t>
            </a:r>
          </a:p>
          <a:p>
            <a:pPr marL="0" indent="0">
              <a:buNone/>
            </a:pPr>
            <a:r>
              <a:rPr lang="en-GB" dirty="0">
                <a:latin typeface="Calibri" panose="020F0502020204030204" pitchFamily="34" charset="0"/>
                <a:cs typeface="Calibri" panose="020F0502020204030204" pitchFamily="34" charset="0"/>
              </a:rPr>
              <a:t>Perlin, L. L., and Schooler, C. (1978) The structure of coping. J Health &amp; Soc </a:t>
            </a:r>
            <a:r>
              <a:rPr lang="en-GB" dirty="0" err="1">
                <a:latin typeface="Calibri" panose="020F0502020204030204" pitchFamily="34" charset="0"/>
                <a:cs typeface="Calibri" panose="020F0502020204030204" pitchFamily="34" charset="0"/>
              </a:rPr>
              <a:t>Behav</a:t>
            </a:r>
            <a:r>
              <a:rPr lang="en-GB" dirty="0">
                <a:latin typeface="Calibri" panose="020F0502020204030204" pitchFamily="34" charset="0"/>
                <a:cs typeface="Calibri" panose="020F0502020204030204" pitchFamily="34" charset="0"/>
              </a:rPr>
              <a:t>. 1978; 19:2–21.</a:t>
            </a:r>
          </a:p>
          <a:p>
            <a:pPr marL="0" indent="0">
              <a:buNone/>
            </a:pPr>
            <a:r>
              <a:rPr lang="en-GB" dirty="0">
                <a:latin typeface="Calibri" panose="020F0502020204030204" pitchFamily="34" charset="0"/>
                <a:cs typeface="Calibri" panose="020F0502020204030204" pitchFamily="34" charset="0"/>
              </a:rPr>
              <a:t>Pawson, R., &amp; Tilley, N. (1997). Realist evaluation. London: Sage.</a:t>
            </a:r>
          </a:p>
          <a:p>
            <a:pPr marL="0" indent="0">
              <a:buNone/>
            </a:pPr>
            <a:r>
              <a:rPr lang="en-GB" dirty="0">
                <a:latin typeface="Calibri" panose="020F0502020204030204" pitchFamily="34" charset="0"/>
                <a:cs typeface="Calibri" panose="020F0502020204030204" pitchFamily="34" charset="0"/>
              </a:rPr>
              <a:t>Rosenberg, M. (1965). Society and the adolescent self-image. Princeton, NJ: Princeton University Press.</a:t>
            </a:r>
          </a:p>
          <a:p>
            <a:pPr marL="0" indent="0">
              <a:buNone/>
            </a:pPr>
            <a:r>
              <a:rPr lang="en-GB" dirty="0">
                <a:latin typeface="Calibri" panose="020F0502020204030204" pitchFamily="34" charset="0"/>
                <a:cs typeface="Calibri" panose="020F0502020204030204" pitchFamily="34" charset="0"/>
              </a:rPr>
              <a:t>World Health Organisation (1991) WHO Quality of Life-BREF (WHOQOL-BREF), [on-line] available at: </a:t>
            </a:r>
            <a:r>
              <a:rPr lang="en-GB" dirty="0">
                <a:latin typeface="Calibri" panose="020F0502020204030204" pitchFamily="34" charset="0"/>
                <a:cs typeface="Calibri" panose="020F0502020204030204" pitchFamily="34" charset="0"/>
                <a:hlinkClick r:id="rId2"/>
              </a:rPr>
              <a:t>http://www.who.int/substance_abuse/research_tools/whoqolbref/en/</a:t>
            </a:r>
            <a:r>
              <a:rPr lang="en-GB" dirty="0">
                <a:latin typeface="Calibri" panose="020F0502020204030204" pitchFamily="34" charset="0"/>
                <a:cs typeface="Calibri" panose="020F0502020204030204" pitchFamily="34" charset="0"/>
              </a:rPr>
              <a:t>.</a:t>
            </a:r>
          </a:p>
          <a:p>
            <a:pPr marL="0" indent="0">
              <a:buNone/>
            </a:pPr>
            <a:endParaRPr lang="en-GB" dirty="0">
              <a:latin typeface="Calibri" panose="020F0502020204030204" pitchFamily="34" charset="0"/>
              <a:cs typeface="Calibri" panose="020F0502020204030204" pitchFamily="34" charset="0"/>
            </a:endParaRPr>
          </a:p>
          <a:p>
            <a:pPr marL="0" indent="0">
              <a:buNone/>
            </a:pPr>
            <a:endParaRPr lang="en-GB" dirty="0">
              <a:latin typeface="Calibri" panose="020F0502020204030204" pitchFamily="34" charset="0"/>
              <a:cs typeface="Calibri" panose="020F0502020204030204" pitchFamily="34" charset="0"/>
            </a:endParaRPr>
          </a:p>
        </p:txBody>
      </p:sp>
      <p:pic>
        <p:nvPicPr>
          <p:cNvPr id="4" name="Picture 3" descr="Microsoft Customer Story-Sheffield Hallam University delivers remote access  to business-critical software with Azure Virtual Desktop">
            <a:extLst>
              <a:ext uri="{FF2B5EF4-FFF2-40B4-BE49-F238E27FC236}">
                <a16:creationId xmlns:a16="http://schemas.microsoft.com/office/drawing/2014/main" id="{8BB9398F-D80C-D50C-BDA1-6305A9B4D50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25308" y="633821"/>
            <a:ext cx="1315844" cy="844333"/>
          </a:xfrm>
          <a:prstGeom prst="rect">
            <a:avLst/>
          </a:prstGeom>
          <a:noFill/>
          <a:ln>
            <a:noFill/>
          </a:ln>
        </p:spPr>
      </p:pic>
    </p:spTree>
    <p:extLst>
      <p:ext uri="{BB962C8B-B14F-4D97-AF65-F5344CB8AC3E}">
        <p14:creationId xmlns:p14="http://schemas.microsoft.com/office/powerpoint/2010/main" val="9841354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3E0CB-0596-272E-FEEA-E2781959B8F8}"/>
              </a:ext>
            </a:extLst>
          </p:cNvPr>
          <p:cNvSpPr>
            <a:spLocks noGrp="1"/>
          </p:cNvSpPr>
          <p:nvPr>
            <p:ph type="title"/>
          </p:nvPr>
        </p:nvSpPr>
        <p:spPr>
          <a:xfrm>
            <a:off x="1154954" y="973668"/>
            <a:ext cx="8761413" cy="921120"/>
          </a:xfrm>
        </p:spPr>
        <p:txBody>
          <a:bodyPr/>
          <a:lstStyle/>
          <a:p>
            <a:pPr algn="ctr"/>
            <a:r>
              <a:rPr lang="en-GB" dirty="0">
                <a:latin typeface="Calibri" panose="020F0502020204030204" pitchFamily="34" charset="0"/>
                <a:cs typeface="Calibri" panose="020F0502020204030204" pitchFamily="34" charset="0"/>
              </a:rPr>
              <a:t>A decade of engagement with the UK Armed Forces community</a:t>
            </a:r>
          </a:p>
        </p:txBody>
      </p:sp>
      <p:sp>
        <p:nvSpPr>
          <p:cNvPr id="3" name="Content Placeholder 2">
            <a:extLst>
              <a:ext uri="{FF2B5EF4-FFF2-40B4-BE49-F238E27FC236}">
                <a16:creationId xmlns:a16="http://schemas.microsoft.com/office/drawing/2014/main" id="{25533113-11EC-F975-A7B4-8704D48BA3AA}"/>
              </a:ext>
            </a:extLst>
          </p:cNvPr>
          <p:cNvSpPr>
            <a:spLocks noGrp="1"/>
          </p:cNvSpPr>
          <p:nvPr>
            <p:ph idx="1"/>
          </p:nvPr>
        </p:nvSpPr>
        <p:spPr/>
        <p:txBody>
          <a:bodyPr>
            <a:normAutofit fontScale="92500" lnSpcReduction="10000"/>
          </a:bodyPr>
          <a:lstStyle/>
          <a:p>
            <a:pPr marL="457200" indent="-457200">
              <a:buFont typeface="+mj-lt"/>
              <a:buAutoNum type="arabicPeriod"/>
            </a:pPr>
            <a:r>
              <a:rPr lang="en-GB" sz="2000" dirty="0">
                <a:latin typeface="Calibri" panose="020F0502020204030204" pitchFamily="34" charset="0"/>
                <a:cs typeface="Calibri" panose="020F0502020204030204" pitchFamily="34" charset="0"/>
              </a:rPr>
              <a:t>Chair - Research Advisory group: International “Negative veteran transition” research, hosted by Queens University Belfast (2018-2020).</a:t>
            </a:r>
          </a:p>
          <a:p>
            <a:pPr marL="457200" indent="-457200">
              <a:buFont typeface="+mj-lt"/>
              <a:buAutoNum type="arabicPeriod"/>
            </a:pPr>
            <a:r>
              <a:rPr lang="en-GB" sz="2000" dirty="0">
                <a:latin typeface="Calibri" panose="020F0502020204030204" pitchFamily="34" charset="0"/>
                <a:cs typeface="Calibri" panose="020F0502020204030204" pitchFamily="34" charset="0"/>
              </a:rPr>
              <a:t>Co-edited International Collection: Perspectives on Veterans Transition from the Armed Forces (2019).</a:t>
            </a:r>
          </a:p>
          <a:p>
            <a:pPr marL="457200" indent="-457200">
              <a:buFont typeface="+mj-lt"/>
              <a:buAutoNum type="arabicPeriod"/>
            </a:pPr>
            <a:r>
              <a:rPr lang="en-GB" sz="2000" dirty="0">
                <a:latin typeface="Calibri" panose="020F0502020204030204" pitchFamily="34" charset="0"/>
                <a:cs typeface="Calibri" panose="020F0502020204030204" pitchFamily="34" charset="0"/>
              </a:rPr>
              <a:t>Vice-Chair of Sheffield’s Military Education Committee  (2016- to date).</a:t>
            </a:r>
          </a:p>
          <a:p>
            <a:pPr marL="457200" indent="-457200">
              <a:buFont typeface="+mj-lt"/>
              <a:buAutoNum type="arabicPeriod"/>
            </a:pPr>
            <a:r>
              <a:rPr lang="en-GB" sz="2000" dirty="0">
                <a:latin typeface="Calibri" panose="020F0502020204030204" pitchFamily="34" charset="0"/>
                <a:cs typeface="Calibri" panose="020F0502020204030204" pitchFamily="34" charset="0"/>
              </a:rPr>
              <a:t>Represent SHU at Sheffield’s Armed Forces Covenant Committee (2015- to date).</a:t>
            </a:r>
          </a:p>
          <a:p>
            <a:pPr marL="457200" indent="-457200">
              <a:buFont typeface="+mj-lt"/>
              <a:buAutoNum type="arabicPeriod"/>
            </a:pPr>
            <a:r>
              <a:rPr lang="en-GB" sz="2000" dirty="0">
                <a:latin typeface="Calibri" panose="020F0502020204030204" pitchFamily="34" charset="0"/>
                <a:cs typeface="Calibri" panose="020F0502020204030204" pitchFamily="34" charset="0"/>
              </a:rPr>
              <a:t>Co-chair: British Society of Criminology Conference and Co-chair of a British ‘Critical Veterans Studies' panel (2017)</a:t>
            </a:r>
          </a:p>
          <a:p>
            <a:pPr marL="457200" indent="-457200">
              <a:buFont typeface="+mj-lt"/>
              <a:buAutoNum type="arabicPeriod"/>
            </a:pPr>
            <a:r>
              <a:rPr lang="en-GB" sz="2000" dirty="0">
                <a:latin typeface="Calibri" panose="020F0502020204030204" pitchFamily="34" charset="0"/>
                <a:cs typeface="Calibri" panose="020F0502020204030204" pitchFamily="34" charset="0"/>
              </a:rPr>
              <a:t>SHU sign the UK AF Covenant, gain Silver Defence Employers Recognition Award &amp; founder of SHU’s Armed Forces Network.</a:t>
            </a:r>
          </a:p>
          <a:p>
            <a:pPr marL="457200" indent="-457200">
              <a:buFont typeface="+mj-lt"/>
              <a:buAutoNum type="arabicPeriod"/>
            </a:pPr>
            <a:endParaRPr lang="en-GB" sz="2000" dirty="0">
              <a:latin typeface="Calibri" panose="020F0502020204030204" pitchFamily="34" charset="0"/>
              <a:cs typeface="Calibri" panose="020F0502020204030204" pitchFamily="34" charset="0"/>
            </a:endParaRPr>
          </a:p>
          <a:p>
            <a:pPr marL="457200" indent="-457200">
              <a:buFont typeface="+mj-lt"/>
              <a:buAutoNum type="arabicPeriod"/>
            </a:pPr>
            <a:endParaRPr lang="en-GB" sz="2000" dirty="0">
              <a:latin typeface="Calibri" panose="020F0502020204030204" pitchFamily="34" charset="0"/>
              <a:cs typeface="Calibri" panose="020F0502020204030204" pitchFamily="34" charset="0"/>
            </a:endParaRPr>
          </a:p>
          <a:p>
            <a:pPr marL="0" indent="0">
              <a:buNone/>
            </a:pPr>
            <a:endParaRPr lang="en-GB" sz="2000" dirty="0">
              <a:latin typeface="Calibri" panose="020F0502020204030204" pitchFamily="34" charset="0"/>
              <a:cs typeface="Calibri" panose="020F0502020204030204" pitchFamily="34" charset="0"/>
            </a:endParaRPr>
          </a:p>
        </p:txBody>
      </p:sp>
      <p:pic>
        <p:nvPicPr>
          <p:cNvPr id="4" name="Picture 3" descr="Microsoft Customer Story-Sheffield Hallam University delivers remote access  to business-critical software with Azure Virtual Desktop">
            <a:extLst>
              <a:ext uri="{FF2B5EF4-FFF2-40B4-BE49-F238E27FC236}">
                <a16:creationId xmlns:a16="http://schemas.microsoft.com/office/drawing/2014/main" id="{EA5E098F-B0C2-DE12-A2C6-D860ADCBAAA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25308" y="633821"/>
            <a:ext cx="1315844" cy="844333"/>
          </a:xfrm>
          <a:prstGeom prst="rect">
            <a:avLst/>
          </a:prstGeom>
          <a:noFill/>
          <a:ln>
            <a:noFill/>
          </a:ln>
        </p:spPr>
      </p:pic>
    </p:spTree>
    <p:extLst>
      <p:ext uri="{BB962C8B-B14F-4D97-AF65-F5344CB8AC3E}">
        <p14:creationId xmlns:p14="http://schemas.microsoft.com/office/powerpoint/2010/main" val="23898677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9" name="Picture 18" descr="Hand with red strings">
            <a:extLst>
              <a:ext uri="{FF2B5EF4-FFF2-40B4-BE49-F238E27FC236}">
                <a16:creationId xmlns:a16="http://schemas.microsoft.com/office/drawing/2014/main" id="{99A4BFB9-1123-4F79-2E2C-10ADCDB4435D}"/>
              </a:ext>
            </a:extLst>
          </p:cNvPr>
          <p:cNvPicPr>
            <a:picLocks noChangeAspect="1"/>
          </p:cNvPicPr>
          <p:nvPr/>
        </p:nvPicPr>
        <p:blipFill>
          <a:blip r:embed="rId2"/>
          <a:srcRect t="17340" r="-1" b="20970"/>
          <a:stretch/>
        </p:blipFill>
        <p:spPr>
          <a:xfrm>
            <a:off x="1" y="-5"/>
            <a:ext cx="12191695" cy="5020241"/>
          </a:xfrm>
          <a:custGeom>
            <a:avLst/>
            <a:gdLst/>
            <a:ahLst/>
            <a:cxnLst/>
            <a:rect l="l" t="t" r="r" b="b"/>
            <a:pathLst>
              <a:path w="12191695" h="5020241">
                <a:moveTo>
                  <a:pt x="0" y="0"/>
                </a:moveTo>
                <a:lnTo>
                  <a:pt x="12191695" y="0"/>
                </a:lnTo>
                <a:lnTo>
                  <a:pt x="12191695" y="4057991"/>
                </a:lnTo>
                <a:lnTo>
                  <a:pt x="11914945" y="4110187"/>
                </a:lnTo>
                <a:lnTo>
                  <a:pt x="11639412" y="4159931"/>
                </a:lnTo>
                <a:lnTo>
                  <a:pt x="11362661" y="4208624"/>
                </a:lnTo>
                <a:lnTo>
                  <a:pt x="11084690" y="4250310"/>
                </a:lnTo>
                <a:lnTo>
                  <a:pt x="10807939" y="4292347"/>
                </a:lnTo>
                <a:lnTo>
                  <a:pt x="10529968" y="4331582"/>
                </a:lnTo>
                <a:lnTo>
                  <a:pt x="10255655" y="4365211"/>
                </a:lnTo>
                <a:lnTo>
                  <a:pt x="9977684" y="4397089"/>
                </a:lnTo>
                <a:lnTo>
                  <a:pt x="9700933" y="4426165"/>
                </a:lnTo>
                <a:lnTo>
                  <a:pt x="9429058" y="4451387"/>
                </a:lnTo>
                <a:lnTo>
                  <a:pt x="9153526" y="4476609"/>
                </a:lnTo>
                <a:lnTo>
                  <a:pt x="8881651" y="4497628"/>
                </a:lnTo>
                <a:lnTo>
                  <a:pt x="8609776" y="4514092"/>
                </a:lnTo>
                <a:lnTo>
                  <a:pt x="8339121" y="4531258"/>
                </a:lnTo>
                <a:lnTo>
                  <a:pt x="8070903" y="4545620"/>
                </a:lnTo>
                <a:lnTo>
                  <a:pt x="7805124" y="4555779"/>
                </a:lnTo>
                <a:lnTo>
                  <a:pt x="7539345" y="4564537"/>
                </a:lnTo>
                <a:lnTo>
                  <a:pt x="7276005" y="4572944"/>
                </a:lnTo>
                <a:lnTo>
                  <a:pt x="7016322" y="4576798"/>
                </a:lnTo>
                <a:lnTo>
                  <a:pt x="6756639" y="4581001"/>
                </a:lnTo>
                <a:lnTo>
                  <a:pt x="6500613" y="4583103"/>
                </a:lnTo>
                <a:lnTo>
                  <a:pt x="6247026" y="4581001"/>
                </a:lnTo>
                <a:lnTo>
                  <a:pt x="5995877" y="4581001"/>
                </a:lnTo>
                <a:lnTo>
                  <a:pt x="5747167" y="4576798"/>
                </a:lnTo>
                <a:lnTo>
                  <a:pt x="5503333" y="4570492"/>
                </a:lnTo>
                <a:lnTo>
                  <a:pt x="5261938" y="4564537"/>
                </a:lnTo>
                <a:lnTo>
                  <a:pt x="5025418" y="4557881"/>
                </a:lnTo>
                <a:lnTo>
                  <a:pt x="4790118" y="4547722"/>
                </a:lnTo>
                <a:lnTo>
                  <a:pt x="4558477" y="4536862"/>
                </a:lnTo>
                <a:lnTo>
                  <a:pt x="4331710" y="4527054"/>
                </a:lnTo>
                <a:lnTo>
                  <a:pt x="3889152" y="4499379"/>
                </a:lnTo>
                <a:lnTo>
                  <a:pt x="3464881" y="4469954"/>
                </a:lnTo>
                <a:lnTo>
                  <a:pt x="3057678" y="4439126"/>
                </a:lnTo>
                <a:lnTo>
                  <a:pt x="2672421" y="4405147"/>
                </a:lnTo>
                <a:lnTo>
                  <a:pt x="2304232" y="4369765"/>
                </a:lnTo>
                <a:lnTo>
                  <a:pt x="1962864" y="4331582"/>
                </a:lnTo>
                <a:lnTo>
                  <a:pt x="1642223" y="4294099"/>
                </a:lnTo>
                <a:lnTo>
                  <a:pt x="1347183" y="4256616"/>
                </a:lnTo>
                <a:lnTo>
                  <a:pt x="1076528" y="4221235"/>
                </a:lnTo>
                <a:lnTo>
                  <a:pt x="836351" y="4187605"/>
                </a:lnTo>
                <a:lnTo>
                  <a:pt x="619339" y="4155727"/>
                </a:lnTo>
                <a:lnTo>
                  <a:pt x="436464" y="4129104"/>
                </a:lnTo>
                <a:lnTo>
                  <a:pt x="282848" y="4103881"/>
                </a:lnTo>
                <a:lnTo>
                  <a:pt x="71932" y="4067800"/>
                </a:lnTo>
                <a:lnTo>
                  <a:pt x="1" y="4055539"/>
                </a:lnTo>
                <a:lnTo>
                  <a:pt x="1" y="5020241"/>
                </a:lnTo>
                <a:lnTo>
                  <a:pt x="0" y="5020241"/>
                </a:lnTo>
                <a:close/>
              </a:path>
            </a:pathLst>
          </a:custGeom>
        </p:spPr>
      </p:pic>
      <p:sp>
        <p:nvSpPr>
          <p:cNvPr id="23" name="Freeform: Shape 22">
            <a:extLst>
              <a:ext uri="{FF2B5EF4-FFF2-40B4-BE49-F238E27FC236}">
                <a16:creationId xmlns:a16="http://schemas.microsoft.com/office/drawing/2014/main" id="{D36F3EEA-55D4-4677-80E7-92D00B8F34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55533"/>
            <a:ext cx="12192000" cy="2802467"/>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5" name="Freeform 5">
            <a:extLst>
              <a:ext uri="{FF2B5EF4-FFF2-40B4-BE49-F238E27FC236}">
                <a16:creationId xmlns:a16="http://schemas.microsoft.com/office/drawing/2014/main" id="{C91E93A7-6C7F-4F77-9CB0-280D958EF4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GB"/>
          </a:p>
        </p:txBody>
      </p:sp>
      <p:sp>
        <p:nvSpPr>
          <p:cNvPr id="2" name="Title 1">
            <a:extLst>
              <a:ext uri="{FF2B5EF4-FFF2-40B4-BE49-F238E27FC236}">
                <a16:creationId xmlns:a16="http://schemas.microsoft.com/office/drawing/2014/main" id="{6017FAED-1643-E404-0C7A-14117D4601E5}"/>
              </a:ext>
            </a:extLst>
          </p:cNvPr>
          <p:cNvSpPr>
            <a:spLocks noGrp="1"/>
          </p:cNvSpPr>
          <p:nvPr>
            <p:ph type="ctrTitle"/>
          </p:nvPr>
        </p:nvSpPr>
        <p:spPr>
          <a:xfrm>
            <a:off x="892199" y="4854346"/>
            <a:ext cx="10407602" cy="868026"/>
          </a:xfrm>
        </p:spPr>
        <p:txBody>
          <a:bodyPr>
            <a:normAutofit/>
          </a:bodyPr>
          <a:lstStyle/>
          <a:p>
            <a:pPr algn="ctr"/>
            <a:r>
              <a:rPr lang="en-GB" sz="4400">
                <a:solidFill>
                  <a:srgbClr val="EBEBEB"/>
                </a:solidFill>
              </a:rPr>
              <a:t>Methodologies</a:t>
            </a:r>
          </a:p>
        </p:txBody>
      </p:sp>
      <p:sp>
        <p:nvSpPr>
          <p:cNvPr id="27" name="Freeform 16">
            <a:extLst>
              <a:ext uri="{FF2B5EF4-FFF2-40B4-BE49-F238E27FC236}">
                <a16:creationId xmlns:a16="http://schemas.microsoft.com/office/drawing/2014/main" id="{E4F17063-EDA4-417B-946F-BA357F3B39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42856" y="3785499"/>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2">
              <a:alpha val="40000"/>
            </a:schemeClr>
          </a:solidFill>
          <a:ln>
            <a:noFill/>
          </a:ln>
        </p:spPr>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5343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58295-C335-E71A-E4AF-903922F930B8}"/>
              </a:ext>
            </a:extLst>
          </p:cNvPr>
          <p:cNvSpPr>
            <a:spLocks noGrp="1"/>
          </p:cNvSpPr>
          <p:nvPr>
            <p:ph type="title"/>
          </p:nvPr>
        </p:nvSpPr>
        <p:spPr>
          <a:xfrm>
            <a:off x="1154954" y="973667"/>
            <a:ext cx="8761413" cy="1057263"/>
          </a:xfrm>
        </p:spPr>
        <p:txBody>
          <a:bodyPr/>
          <a:lstStyle/>
          <a:p>
            <a:pPr algn="ctr"/>
            <a:r>
              <a:rPr lang="en-GB" dirty="0"/>
              <a:t>Methodological development in criminology </a:t>
            </a:r>
          </a:p>
        </p:txBody>
      </p:sp>
      <p:sp>
        <p:nvSpPr>
          <p:cNvPr id="3" name="Content Placeholder 2">
            <a:extLst>
              <a:ext uri="{FF2B5EF4-FFF2-40B4-BE49-F238E27FC236}">
                <a16:creationId xmlns:a16="http://schemas.microsoft.com/office/drawing/2014/main" id="{F319A218-4E06-5418-BC4A-6BC26373C29F}"/>
              </a:ext>
            </a:extLst>
          </p:cNvPr>
          <p:cNvSpPr>
            <a:spLocks noGrp="1"/>
          </p:cNvSpPr>
          <p:nvPr>
            <p:ph idx="1"/>
          </p:nvPr>
        </p:nvSpPr>
        <p:spPr/>
        <p:txBody>
          <a:bodyPr>
            <a:normAutofit lnSpcReduction="10000"/>
          </a:bodyPr>
          <a:lstStyle/>
          <a:p>
            <a:r>
              <a:rPr lang="en-GB" sz="2000" dirty="0">
                <a:latin typeface="Calibri" panose="020F0502020204030204" pitchFamily="34" charset="0"/>
                <a:cs typeface="Calibri" panose="020F0502020204030204" pitchFamily="34" charset="0"/>
              </a:rPr>
              <a:t>Growing body of work designated as “So What? criminology”, defined as work that are “weak theoretically, employ dubious methodologies or have little or no discernible policy relevance” (Matthews, 2010, p 125).</a:t>
            </a:r>
          </a:p>
          <a:p>
            <a:r>
              <a:rPr lang="en-GB" sz="2000" dirty="0">
                <a:latin typeface="Calibri" panose="020F0502020204030204" pitchFamily="34" charset="0"/>
                <a:cs typeface="Calibri" panose="020F0502020204030204" pitchFamily="34" charset="0"/>
              </a:rPr>
              <a:t>It has been suggested that criminological approaches that ignore class, the state and social structures are unlikely to grasp the fundamental dynamics of the criminal justice system and to comprehend the relations between structure and agency.</a:t>
            </a:r>
          </a:p>
          <a:p>
            <a:r>
              <a:rPr lang="en-GB" sz="2000" dirty="0">
                <a:latin typeface="Calibri" panose="020F0502020204030204" pitchFamily="34" charset="0"/>
                <a:cs typeface="Calibri" panose="020F0502020204030204" pitchFamily="34" charset="0"/>
              </a:rPr>
              <a:t>The dominant ideology in criminology has subsequently shifted from a ‘nothing works’ position to a focus on ‘what works’ (Cullen and </a:t>
            </a:r>
            <a:r>
              <a:rPr lang="en-GB" sz="2000" dirty="0" err="1">
                <a:latin typeface="Calibri" panose="020F0502020204030204" pitchFamily="34" charset="0"/>
                <a:cs typeface="Calibri" panose="020F0502020204030204" pitchFamily="34" charset="0"/>
              </a:rPr>
              <a:t>Gendrau</a:t>
            </a:r>
            <a:r>
              <a:rPr lang="en-GB" sz="2000" dirty="0">
                <a:latin typeface="Calibri" panose="020F0502020204030204" pitchFamily="34" charset="0"/>
                <a:cs typeface="Calibri" panose="020F0502020204030204" pitchFamily="34" charset="0"/>
              </a:rPr>
              <a:t>, 2001).</a:t>
            </a:r>
          </a:p>
          <a:p>
            <a:pPr marL="0" indent="0" algn="ctr">
              <a:buNone/>
            </a:pPr>
            <a:r>
              <a:rPr lang="en-GB" sz="2000" b="1" dirty="0">
                <a:latin typeface="Calibri" panose="020F0502020204030204" pitchFamily="34" charset="0"/>
                <a:cs typeface="Calibri" panose="020F0502020204030204" pitchFamily="34" charset="0"/>
              </a:rPr>
              <a:t>The triad of criminology: Define, explain and respond </a:t>
            </a:r>
            <a:r>
              <a:rPr lang="en-GB" sz="2000" dirty="0">
                <a:latin typeface="Calibri" panose="020F0502020204030204" pitchFamily="34" charset="0"/>
                <a:cs typeface="Calibri" panose="020F0502020204030204" pitchFamily="34" charset="0"/>
              </a:rPr>
              <a:t>(Case et al., 2017, p 32).</a:t>
            </a:r>
            <a:endParaRPr lang="en-US" sz="2000" dirty="0">
              <a:latin typeface="Calibri" panose="020F0502020204030204" pitchFamily="34" charset="0"/>
              <a:cs typeface="Calibri" panose="020F0502020204030204" pitchFamily="34" charset="0"/>
            </a:endParaRPr>
          </a:p>
        </p:txBody>
      </p:sp>
      <p:pic>
        <p:nvPicPr>
          <p:cNvPr id="4" name="Picture 3" descr="Microsoft Customer Story-Sheffield Hallam University delivers remote access  to business-critical software with Azure Virtual Desktop">
            <a:extLst>
              <a:ext uri="{FF2B5EF4-FFF2-40B4-BE49-F238E27FC236}">
                <a16:creationId xmlns:a16="http://schemas.microsoft.com/office/drawing/2014/main" id="{8101298C-5ABD-E5E7-7C4F-6DA0847F12E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21561" y="662697"/>
            <a:ext cx="1315844" cy="844333"/>
          </a:xfrm>
          <a:prstGeom prst="rect">
            <a:avLst/>
          </a:prstGeom>
          <a:noFill/>
          <a:ln>
            <a:noFill/>
          </a:ln>
        </p:spPr>
      </p:pic>
    </p:spTree>
    <p:extLst>
      <p:ext uri="{BB962C8B-B14F-4D97-AF65-F5344CB8AC3E}">
        <p14:creationId xmlns:p14="http://schemas.microsoft.com/office/powerpoint/2010/main" val="11902897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FAF75-73FB-5A2B-A9FC-2D84D1340B23}"/>
              </a:ext>
            </a:extLst>
          </p:cNvPr>
          <p:cNvSpPr>
            <a:spLocks noGrp="1"/>
          </p:cNvSpPr>
          <p:nvPr>
            <p:ph type="title"/>
          </p:nvPr>
        </p:nvSpPr>
        <p:spPr>
          <a:xfrm>
            <a:off x="1154954" y="731519"/>
            <a:ext cx="8761413" cy="1376413"/>
          </a:xfrm>
        </p:spPr>
        <p:txBody>
          <a:bodyPr/>
          <a:lstStyle/>
          <a:p>
            <a:pPr algn="ctr"/>
            <a:br>
              <a:rPr lang="en-GB" b="1" kern="100" dirty="0">
                <a:latin typeface="Calibri" panose="020F0502020204030204" pitchFamily="34" charset="0"/>
                <a:ea typeface="Aptos" panose="020B0004020202020204" pitchFamily="34" charset="0"/>
                <a:cs typeface="Calibri" panose="020F0502020204030204" pitchFamily="34" charset="0"/>
              </a:rPr>
            </a:br>
            <a:r>
              <a:rPr lang="en-GB" b="1" kern="100" dirty="0">
                <a:latin typeface="Calibri" panose="020F0502020204030204" pitchFamily="34" charset="0"/>
                <a:ea typeface="Aptos" panose="020B0004020202020204" pitchFamily="34" charset="0"/>
                <a:cs typeface="Calibri" panose="020F0502020204030204" pitchFamily="34" charset="0"/>
              </a:rPr>
              <a:t>CONTINUUM </a:t>
            </a:r>
            <a:br>
              <a:rPr lang="en-GB" b="1" kern="100" dirty="0">
                <a:latin typeface="Calibri" panose="020F0502020204030204" pitchFamily="34" charset="0"/>
                <a:ea typeface="Aptos" panose="020B0004020202020204" pitchFamily="34" charset="0"/>
                <a:cs typeface="Calibri" panose="020F0502020204030204" pitchFamily="34" charset="0"/>
              </a:rPr>
            </a:br>
            <a:r>
              <a:rPr lang="en-GB" sz="3600" b="1" kern="100" dirty="0">
                <a:latin typeface="Calibri" panose="020F0502020204030204" pitchFamily="34" charset="0"/>
                <a:ea typeface="Aptos" panose="020B0004020202020204" pitchFamily="34" charset="0"/>
                <a:cs typeface="Calibri" panose="020F0502020204030204" pitchFamily="34" charset="0"/>
              </a:rPr>
              <a:t>Interpretivism/Critical realism</a:t>
            </a:r>
            <a:br>
              <a:rPr lang="en-GB" sz="3600" b="1" kern="100" dirty="0">
                <a:latin typeface="Calibri" panose="020F0502020204030204" pitchFamily="34" charset="0"/>
                <a:ea typeface="Aptos" panose="020B0004020202020204" pitchFamily="34" charset="0"/>
                <a:cs typeface="Calibri" panose="020F0502020204030204" pitchFamily="34" charset="0"/>
              </a:rPr>
            </a:br>
            <a:endParaRPr lang="en-GB"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5FB7ADD5-0342-5E80-BD10-C6CDE04CE69B}"/>
              </a:ext>
            </a:extLst>
          </p:cNvPr>
          <p:cNvSpPr>
            <a:spLocks noGrp="1"/>
          </p:cNvSpPr>
          <p:nvPr>
            <p:ph idx="1"/>
          </p:nvPr>
        </p:nvSpPr>
        <p:spPr/>
        <p:txBody>
          <a:bodyPr>
            <a:normAutofit/>
          </a:bodyPr>
          <a:lstStyle/>
          <a:p>
            <a:r>
              <a:rPr lang="en-GB" dirty="0">
                <a:latin typeface="Calibri" panose="020F0502020204030204" pitchFamily="34" charset="0"/>
                <a:cs typeface="Calibri" panose="020F0502020204030204" pitchFamily="34" charset="0"/>
              </a:rPr>
              <a:t>Realism maintains that social scientific investigation necessarily involves the interpretation of human meaning, intentions and actions, and </a:t>
            </a:r>
            <a:r>
              <a:rPr lang="en-GB" b="1" dirty="0">
                <a:latin typeface="Calibri" panose="020F0502020204030204" pitchFamily="34" charset="0"/>
                <a:cs typeface="Calibri" panose="020F0502020204030204" pitchFamily="34" charset="0"/>
              </a:rPr>
              <a:t>therefore requires a range of methods</a:t>
            </a:r>
            <a:r>
              <a:rPr lang="en-GB" dirty="0">
                <a:latin typeface="Calibri" panose="020F0502020204030204" pitchFamily="34" charset="0"/>
                <a:cs typeface="Calibri" panose="020F0502020204030204" pitchFamily="34" charset="0"/>
              </a:rPr>
              <a:t>, the choice of which will be dependent on the nature of object under study (Pawson and Tilley, 1997).</a:t>
            </a:r>
          </a:p>
          <a:p>
            <a:r>
              <a:rPr lang="en-GB" sz="1800" dirty="0">
                <a:latin typeface="Calibri" panose="020F0502020204030204" pitchFamily="34" charset="0"/>
                <a:cs typeface="Calibri" panose="020F0502020204030204" pitchFamily="34" charset="0"/>
              </a:rPr>
              <a:t>Critical realism as a philosophy that embodies the view that there is a stratified reality independent of our knowledge of it containing emergent properties whose effects should not be conflated with our experience of them (Bhaskar, 1979).</a:t>
            </a:r>
          </a:p>
          <a:p>
            <a:r>
              <a:rPr lang="en-GB" dirty="0">
                <a:latin typeface="Calibri" panose="020F0502020204030204" pitchFamily="34" charset="0"/>
                <a:cs typeface="Calibri" panose="020F0502020204030204" pitchFamily="34" charset="0"/>
              </a:rPr>
              <a:t>Developing an </a:t>
            </a:r>
            <a:r>
              <a:rPr lang="en-GB" b="1" dirty="0">
                <a:latin typeface="Calibri" panose="020F0502020204030204" pitchFamily="34" charset="0"/>
                <a:cs typeface="Calibri" panose="020F0502020204030204" pitchFamily="34" charset="0"/>
              </a:rPr>
              <a:t>evidence-based</a:t>
            </a:r>
            <a:r>
              <a:rPr lang="en-GB" dirty="0">
                <a:latin typeface="Calibri" panose="020F0502020204030204" pitchFamily="34" charset="0"/>
                <a:cs typeface="Calibri" panose="020F0502020204030204" pitchFamily="34" charset="0"/>
              </a:rPr>
              <a:t> approach criminologists have attempted to overcome the nihilism of the ‘nothing works’ era with the systematic marshalling of evidence to produce more viable and effective policies</a:t>
            </a:r>
            <a:r>
              <a:rPr lang="en-GB" sz="1800" dirty="0">
                <a:latin typeface="Calibri" panose="020F0502020204030204" pitchFamily="34" charset="0"/>
                <a:cs typeface="Calibri" panose="020F0502020204030204" pitchFamily="34" charset="0"/>
              </a:rPr>
              <a:t> (Matthews, 2010).</a:t>
            </a:r>
            <a:endParaRPr lang="en-GB" dirty="0">
              <a:latin typeface="Calibri" panose="020F0502020204030204" pitchFamily="34" charset="0"/>
              <a:cs typeface="Calibri" panose="020F0502020204030204" pitchFamily="34" charset="0"/>
            </a:endParaRPr>
          </a:p>
        </p:txBody>
      </p:sp>
      <p:pic>
        <p:nvPicPr>
          <p:cNvPr id="4" name="Picture 3" descr="Microsoft Customer Story-Sheffield Hallam University delivers remote access  to business-critical software with Azure Virtual Desktop">
            <a:extLst>
              <a:ext uri="{FF2B5EF4-FFF2-40B4-BE49-F238E27FC236}">
                <a16:creationId xmlns:a16="http://schemas.microsoft.com/office/drawing/2014/main" id="{A72CF988-1140-BF7E-45EF-07EBC9BD3A2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21561" y="662697"/>
            <a:ext cx="1315844" cy="844333"/>
          </a:xfrm>
          <a:prstGeom prst="rect">
            <a:avLst/>
          </a:prstGeom>
          <a:noFill/>
          <a:ln>
            <a:noFill/>
          </a:ln>
        </p:spPr>
      </p:pic>
    </p:spTree>
    <p:extLst>
      <p:ext uri="{BB962C8B-B14F-4D97-AF65-F5344CB8AC3E}">
        <p14:creationId xmlns:p14="http://schemas.microsoft.com/office/powerpoint/2010/main" val="17426312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0088A-AB3D-11FE-441E-0E42A65B5FB1}"/>
              </a:ext>
            </a:extLst>
          </p:cNvPr>
          <p:cNvSpPr>
            <a:spLocks noGrp="1"/>
          </p:cNvSpPr>
          <p:nvPr>
            <p:ph type="title"/>
          </p:nvPr>
        </p:nvSpPr>
        <p:spPr/>
        <p:txBody>
          <a:bodyPr/>
          <a:lstStyle/>
          <a:p>
            <a:pPr algn="ctr"/>
            <a:r>
              <a:rPr lang="en-GB" dirty="0">
                <a:latin typeface="Calibri" panose="020F0502020204030204" pitchFamily="34" charset="0"/>
                <a:cs typeface="Calibri" panose="020F0502020204030204" pitchFamily="34" charset="0"/>
              </a:rPr>
              <a:t>THEORETICAL LENS’</a:t>
            </a:r>
          </a:p>
        </p:txBody>
      </p:sp>
      <p:sp>
        <p:nvSpPr>
          <p:cNvPr id="3" name="Content Placeholder 2">
            <a:extLst>
              <a:ext uri="{FF2B5EF4-FFF2-40B4-BE49-F238E27FC236}">
                <a16:creationId xmlns:a16="http://schemas.microsoft.com/office/drawing/2014/main" id="{C8D017A7-1C4D-B9E3-76D9-D894BB594296}"/>
              </a:ext>
            </a:extLst>
          </p:cNvPr>
          <p:cNvSpPr>
            <a:spLocks noGrp="1"/>
          </p:cNvSpPr>
          <p:nvPr>
            <p:ph idx="1"/>
          </p:nvPr>
        </p:nvSpPr>
        <p:spPr/>
        <p:txBody>
          <a:bodyPr>
            <a:normAutofit lnSpcReduction="10000"/>
          </a:bodyPr>
          <a:lstStyle/>
          <a:p>
            <a:r>
              <a:rPr lang="en-GB" dirty="0">
                <a:latin typeface="Calibri" panose="020F0502020204030204" pitchFamily="34" charset="0"/>
                <a:cs typeface="Calibri" panose="020F0502020204030204" pitchFamily="34" charset="0"/>
              </a:rPr>
              <a:t>Albertson &amp; Albertson (2023) Social capital, mutual aid and desistance: a </a:t>
            </a:r>
            <a:r>
              <a:rPr lang="en-GB" b="1" dirty="0">
                <a:latin typeface="Calibri" panose="020F0502020204030204" pitchFamily="34" charset="0"/>
                <a:cs typeface="Calibri" panose="020F0502020204030204" pitchFamily="34" charset="0"/>
              </a:rPr>
              <a:t>theoretically integrated</a:t>
            </a:r>
            <a:r>
              <a:rPr lang="en-GB" dirty="0">
                <a:latin typeface="Calibri" panose="020F0502020204030204" pitchFamily="34" charset="0"/>
                <a:cs typeface="Calibri" panose="020F0502020204030204" pitchFamily="34" charset="0"/>
              </a:rPr>
              <a:t> process model. The British Journal of Criminology.</a:t>
            </a:r>
          </a:p>
          <a:p>
            <a:r>
              <a:rPr lang="en-GB" dirty="0">
                <a:latin typeface="Calibri" panose="020F0502020204030204" pitchFamily="34" charset="0"/>
                <a:cs typeface="Calibri" panose="020F0502020204030204" pitchFamily="34" charset="0"/>
              </a:rPr>
              <a:t>Albertson, et al., (2022) Who owns desistance? A triad of </a:t>
            </a:r>
            <a:r>
              <a:rPr lang="en-GB" b="1" dirty="0">
                <a:latin typeface="Calibri" panose="020F0502020204030204" pitchFamily="34" charset="0"/>
                <a:cs typeface="Calibri" panose="020F0502020204030204" pitchFamily="34" charset="0"/>
              </a:rPr>
              <a:t>agency enabling </a:t>
            </a:r>
            <a:r>
              <a:rPr lang="en-GB" dirty="0">
                <a:latin typeface="Calibri" panose="020F0502020204030204" pitchFamily="34" charset="0"/>
                <a:cs typeface="Calibri" panose="020F0502020204030204" pitchFamily="34" charset="0"/>
              </a:rPr>
              <a:t>social structures, Theoretical Criminology.</a:t>
            </a:r>
          </a:p>
          <a:p>
            <a:r>
              <a:rPr lang="en-GB" dirty="0">
                <a:latin typeface="Calibri" panose="020F0502020204030204" pitchFamily="34" charset="0"/>
                <a:cs typeface="Calibri" panose="020F0502020204030204" pitchFamily="34" charset="0"/>
              </a:rPr>
              <a:t>Albertson, et al. (2015) A </a:t>
            </a:r>
            <a:r>
              <a:rPr lang="en-GB" b="1" dirty="0">
                <a:latin typeface="Calibri" panose="020F0502020204030204" pitchFamily="34" charset="0"/>
                <a:cs typeface="Calibri" panose="020F0502020204030204" pitchFamily="34" charset="0"/>
              </a:rPr>
              <a:t>social capital </a:t>
            </a:r>
            <a:r>
              <a:rPr lang="en-GB" dirty="0">
                <a:latin typeface="Calibri" panose="020F0502020204030204" pitchFamily="34" charset="0"/>
                <a:cs typeface="Calibri" panose="020F0502020204030204" pitchFamily="34" charset="0"/>
              </a:rPr>
              <a:t>approach to assisting veterans through recovery and desistance transitions in civilian life. The Howard Journal of Criminal Justice.</a:t>
            </a:r>
          </a:p>
          <a:p>
            <a:r>
              <a:rPr lang="en-GB" dirty="0">
                <a:latin typeface="Calibri" panose="020F0502020204030204" pitchFamily="34" charset="0"/>
                <a:cs typeface="Calibri" panose="020F0502020204030204" pitchFamily="34" charset="0"/>
              </a:rPr>
              <a:t>Albertson (2005) Beck’s ‘Risk society’ thesis &amp; Representations of food &amp; eating in British general interest women’s magazine sector 1979-2003. </a:t>
            </a:r>
            <a:r>
              <a:rPr lang="en-GB" b="1" dirty="0">
                <a:latin typeface="Calibri" panose="020F0502020204030204" pitchFamily="34" charset="0"/>
                <a:cs typeface="Calibri" panose="020F0502020204030204" pitchFamily="34" charset="0"/>
              </a:rPr>
              <a:t>Hypothesis testing </a:t>
            </a:r>
          </a:p>
          <a:p>
            <a:pPr marL="0" indent="0">
              <a:buNone/>
            </a:pPr>
            <a:endParaRPr lang="en-GB" dirty="0">
              <a:latin typeface="Calibri" panose="020F0502020204030204" pitchFamily="34" charset="0"/>
              <a:cs typeface="Calibri" panose="020F0502020204030204" pitchFamily="34" charset="0"/>
            </a:endParaRPr>
          </a:p>
          <a:p>
            <a:pPr marL="0" indent="0">
              <a:buNone/>
            </a:pPr>
            <a:r>
              <a:rPr lang="en-GB" dirty="0">
                <a:latin typeface="Calibri" panose="020F0502020204030204" pitchFamily="34" charset="0"/>
                <a:cs typeface="Calibri" panose="020F0502020204030204" pitchFamily="34" charset="0"/>
              </a:rPr>
              <a:t> </a:t>
            </a:r>
          </a:p>
        </p:txBody>
      </p:sp>
      <p:pic>
        <p:nvPicPr>
          <p:cNvPr id="4" name="Picture 3" descr="Microsoft Customer Story-Sheffield Hallam University delivers remote access  to business-critical software with Azure Virtual Desktop">
            <a:extLst>
              <a:ext uri="{FF2B5EF4-FFF2-40B4-BE49-F238E27FC236}">
                <a16:creationId xmlns:a16="http://schemas.microsoft.com/office/drawing/2014/main" id="{34E2EA11-D52A-FFB8-79C1-F604FD31F3E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21561" y="662697"/>
            <a:ext cx="1315844" cy="844333"/>
          </a:xfrm>
          <a:prstGeom prst="rect">
            <a:avLst/>
          </a:prstGeom>
          <a:noFill/>
          <a:ln>
            <a:noFill/>
          </a:ln>
        </p:spPr>
      </p:pic>
    </p:spTree>
    <p:extLst>
      <p:ext uri="{BB962C8B-B14F-4D97-AF65-F5344CB8AC3E}">
        <p14:creationId xmlns:p14="http://schemas.microsoft.com/office/powerpoint/2010/main" val="34358528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7FAED-1643-E404-0C7A-14117D4601E5}"/>
              </a:ext>
            </a:extLst>
          </p:cNvPr>
          <p:cNvSpPr>
            <a:spLocks noGrp="1"/>
          </p:cNvSpPr>
          <p:nvPr>
            <p:ph type="ctrTitle"/>
          </p:nvPr>
        </p:nvSpPr>
        <p:spPr>
          <a:xfrm>
            <a:off x="8382055" y="1241266"/>
            <a:ext cx="3161016" cy="3153753"/>
          </a:xfrm>
        </p:spPr>
        <p:txBody>
          <a:bodyPr>
            <a:normAutofit/>
          </a:bodyPr>
          <a:lstStyle/>
          <a:p>
            <a:pPr algn="ctr"/>
            <a:r>
              <a:rPr lang="en-GB" dirty="0">
                <a:solidFill>
                  <a:srgbClr val="EBEBEB"/>
                </a:solidFill>
                <a:latin typeface="Calibri" panose="020F0502020204030204" pitchFamily="34" charset="0"/>
                <a:cs typeface="Calibri" panose="020F0502020204030204" pitchFamily="34" charset="0"/>
              </a:rPr>
              <a:t>Methods</a:t>
            </a:r>
          </a:p>
        </p:txBody>
      </p:sp>
      <p:grpSp>
        <p:nvGrpSpPr>
          <p:cNvPr id="1031" name="Group 1030">
            <a:extLst>
              <a:ext uri="{FF2B5EF4-FFF2-40B4-BE49-F238E27FC236}">
                <a16:creationId xmlns:a16="http://schemas.microsoft.com/office/drawing/2014/main" id="{25A657F0-42F3-40D3-BC75-7DA1F5C6A2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3332" y="396837"/>
            <a:ext cx="7906665" cy="6058999"/>
            <a:chOff x="423332" y="396837"/>
            <a:chExt cx="7906665" cy="6058999"/>
          </a:xfrm>
        </p:grpSpPr>
        <p:sp>
          <p:nvSpPr>
            <p:cNvPr id="1032" name="Rectangle 1031">
              <a:extLst>
                <a:ext uri="{FF2B5EF4-FFF2-40B4-BE49-F238E27FC236}">
                  <a16:creationId xmlns:a16="http://schemas.microsoft.com/office/drawing/2014/main" id="{2E94FF68-7A60-47B7-AB98-1674FC7F2D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flipH="1">
              <a:off x="423332" y="402165"/>
              <a:ext cx="678513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033" name="Freeform 5">
              <a:extLst>
                <a:ext uri="{FF2B5EF4-FFF2-40B4-BE49-F238E27FC236}">
                  <a16:creationId xmlns:a16="http://schemas.microsoft.com/office/drawing/2014/main" id="{42B4F8D7-4E9C-45EF-9072-1AF32CEF71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400000" flipH="1">
              <a:off x="4616676" y="2801722"/>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GB"/>
            </a:p>
          </p:txBody>
        </p:sp>
        <p:sp>
          <p:nvSpPr>
            <p:cNvPr id="1034" name="Freeform 5">
              <a:extLst>
                <a:ext uri="{FF2B5EF4-FFF2-40B4-BE49-F238E27FC236}">
                  <a16:creationId xmlns:a16="http://schemas.microsoft.com/office/drawing/2014/main" id="{3ECBDDDB-593C-40F0-8E80-AA75798EE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677511" flipH="1">
              <a:off x="6459831" y="1826079"/>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GB"/>
            </a:p>
          </p:txBody>
        </p:sp>
      </p:grpSp>
      <p:pic>
        <p:nvPicPr>
          <p:cNvPr id="1026" name="Picture 2" descr="Research Methods - Sample Dissertations">
            <a:extLst>
              <a:ext uri="{FF2B5EF4-FFF2-40B4-BE49-F238E27FC236}">
                <a16:creationId xmlns:a16="http://schemas.microsoft.com/office/drawing/2014/main" id="{29083E94-7BAC-4941-EF19-BA744135B62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29310" y="1114621"/>
            <a:ext cx="5804085" cy="462875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Microsoft Customer Story-Sheffield Hallam University delivers remote access  to business-critical software with Azure Virtual Desktop">
            <a:extLst>
              <a:ext uri="{FF2B5EF4-FFF2-40B4-BE49-F238E27FC236}">
                <a16:creationId xmlns:a16="http://schemas.microsoft.com/office/drawing/2014/main" id="{56E74EA7-7524-6D56-FF70-FD9A0C620E0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25308" y="633821"/>
            <a:ext cx="1315844" cy="844333"/>
          </a:xfrm>
          <a:prstGeom prst="rect">
            <a:avLst/>
          </a:prstGeom>
          <a:noFill/>
          <a:ln>
            <a:noFill/>
          </a:ln>
        </p:spPr>
      </p:pic>
    </p:spTree>
    <p:extLst>
      <p:ext uri="{BB962C8B-B14F-4D97-AF65-F5344CB8AC3E}">
        <p14:creationId xmlns:p14="http://schemas.microsoft.com/office/powerpoint/2010/main" val="3436332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1" name="Oval 10">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2" name="Oval 11">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3" name="Rectangle 12">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4"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GB"/>
            </a:p>
          </p:txBody>
        </p:sp>
        <p:sp>
          <p:nvSpPr>
            <p:cNvPr id="15"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GB"/>
            </a:p>
          </p:txBody>
        </p:sp>
        <p:sp>
          <p:nvSpPr>
            <p:cNvPr id="16"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GB"/>
            </a:p>
          </p:txBody>
        </p:sp>
      </p:grpSp>
      <p:sp>
        <p:nvSpPr>
          <p:cNvPr id="2" name="Title 1">
            <a:extLst>
              <a:ext uri="{FF2B5EF4-FFF2-40B4-BE49-F238E27FC236}">
                <a16:creationId xmlns:a16="http://schemas.microsoft.com/office/drawing/2014/main" id="{30659C34-39F9-B38A-F7C4-9965AB57AE75}"/>
              </a:ext>
            </a:extLst>
          </p:cNvPr>
          <p:cNvSpPr>
            <a:spLocks noGrp="1"/>
          </p:cNvSpPr>
          <p:nvPr>
            <p:ph type="title"/>
          </p:nvPr>
        </p:nvSpPr>
        <p:spPr>
          <a:xfrm>
            <a:off x="1154955" y="973667"/>
            <a:ext cx="2942210" cy="4833745"/>
          </a:xfrm>
        </p:spPr>
        <p:txBody>
          <a:bodyPr>
            <a:normAutofit/>
          </a:bodyPr>
          <a:lstStyle/>
          <a:p>
            <a:pPr algn="ctr"/>
            <a:br>
              <a:rPr lang="en-GB" dirty="0">
                <a:solidFill>
                  <a:srgbClr val="EBEBEB"/>
                </a:solidFill>
                <a:latin typeface="Calibri" panose="020F0502020204030204" pitchFamily="34" charset="0"/>
                <a:cs typeface="Calibri" panose="020F0502020204030204" pitchFamily="34" charset="0"/>
              </a:rPr>
            </a:br>
            <a:r>
              <a:rPr lang="en-GB" dirty="0">
                <a:solidFill>
                  <a:srgbClr val="EBEBEB"/>
                </a:solidFill>
                <a:latin typeface="Calibri" panose="020F0502020204030204" pitchFamily="34" charset="0"/>
                <a:cs typeface="Calibri" panose="020F0502020204030204" pitchFamily="34" charset="0"/>
              </a:rPr>
              <a:t>QUALITATIVE METHODS</a:t>
            </a:r>
            <a:br>
              <a:rPr lang="en-GB" dirty="0">
                <a:solidFill>
                  <a:srgbClr val="EBEBEB"/>
                </a:solidFill>
                <a:latin typeface="Calibri" panose="020F0502020204030204" pitchFamily="34" charset="0"/>
                <a:cs typeface="Calibri" panose="020F0502020204030204" pitchFamily="34" charset="0"/>
              </a:rPr>
            </a:br>
            <a:endParaRPr lang="en-GB" dirty="0">
              <a:solidFill>
                <a:srgbClr val="EBEBEB"/>
              </a:solidFill>
              <a:latin typeface="Calibri" panose="020F0502020204030204" pitchFamily="34" charset="0"/>
              <a:cs typeface="Calibri" panose="020F0502020204030204" pitchFamily="34" charset="0"/>
            </a:endParaRPr>
          </a:p>
        </p:txBody>
      </p:sp>
      <p:sp>
        <p:nvSpPr>
          <p:cNvPr id="18" name="Rectangle 17">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graphicFrame>
        <p:nvGraphicFramePr>
          <p:cNvPr id="5" name="Content Placeholder 2">
            <a:extLst>
              <a:ext uri="{FF2B5EF4-FFF2-40B4-BE49-F238E27FC236}">
                <a16:creationId xmlns:a16="http://schemas.microsoft.com/office/drawing/2014/main" id="{895DC150-319D-3224-1A83-784BECB6D68F}"/>
              </a:ext>
            </a:extLst>
          </p:cNvPr>
          <p:cNvGraphicFramePr>
            <a:graphicFrameLocks noGrp="1"/>
          </p:cNvGraphicFramePr>
          <p:nvPr>
            <p:ph idx="1"/>
            <p:extLst>
              <p:ext uri="{D42A27DB-BD31-4B8C-83A1-F6EECF244321}">
                <p14:modId xmlns:p14="http://schemas.microsoft.com/office/powerpoint/2010/main" val="588887072"/>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descr="Microsoft Customer Story-Sheffield Hallam University delivers remote access  to business-critical software with Azure Virtual Desktop">
            <a:extLst>
              <a:ext uri="{FF2B5EF4-FFF2-40B4-BE49-F238E27FC236}">
                <a16:creationId xmlns:a16="http://schemas.microsoft.com/office/drawing/2014/main" id="{57A4D849-D675-FF9B-7ADD-C0602F13E510}"/>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122790" y="182935"/>
            <a:ext cx="1315844" cy="844333"/>
          </a:xfrm>
          <a:prstGeom prst="rect">
            <a:avLst/>
          </a:prstGeom>
          <a:noFill/>
          <a:ln>
            <a:noFill/>
          </a:ln>
        </p:spPr>
      </p:pic>
    </p:spTree>
    <p:extLst>
      <p:ext uri="{BB962C8B-B14F-4D97-AF65-F5344CB8AC3E}">
        <p14:creationId xmlns:p14="http://schemas.microsoft.com/office/powerpoint/2010/main" val="67485517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Ion Boardroom</Template>
  <TotalTime>665</TotalTime>
  <Words>2851</Words>
  <Application>Microsoft Office PowerPoint</Application>
  <PresentationFormat>Widescreen</PresentationFormat>
  <Paragraphs>148</Paragraphs>
  <Slides>27</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MS Mincho</vt:lpstr>
      <vt:lpstr>SimSun</vt:lpstr>
      <vt:lpstr>ADLaM Display</vt:lpstr>
      <vt:lpstr>Aptos</vt:lpstr>
      <vt:lpstr>Arial</vt:lpstr>
      <vt:lpstr>Calibri</vt:lpstr>
      <vt:lpstr>Century Gothic</vt:lpstr>
      <vt:lpstr>Wingdings 3</vt:lpstr>
      <vt:lpstr>Ion Boardroom</vt:lpstr>
      <vt:lpstr>Methodologies, Methods &amp; Moments: Identifying key comparative potential by reflecting on a decade of research with the UK Armed Forces community</vt:lpstr>
      <vt:lpstr>A decade of research, evaluation &amp; Consultation with the UK Armed Forces community</vt:lpstr>
      <vt:lpstr>A decade of engagement with the UK Armed Forces community</vt:lpstr>
      <vt:lpstr>Methodologies</vt:lpstr>
      <vt:lpstr>Methodological development in criminology </vt:lpstr>
      <vt:lpstr> CONTINUUM  Interpretivism/Critical realism </vt:lpstr>
      <vt:lpstr>THEORETICAL LENS’</vt:lpstr>
      <vt:lpstr>Methods</vt:lpstr>
      <vt:lpstr> QUALITATIVE METHODS </vt:lpstr>
      <vt:lpstr>FOCUS GROUP INTERVIEWS</vt:lpstr>
      <vt:lpstr>WORKSHOPS</vt:lpstr>
      <vt:lpstr>QUANTITATIVE METHODS</vt:lpstr>
      <vt:lpstr>Researcher administered survey (Base-line &amp; follow-up).</vt:lpstr>
      <vt:lpstr>KEY EXPERIENTIAL  LEARNING POINTS</vt:lpstr>
      <vt:lpstr>DECADE OF UK EXPERIENCE</vt:lpstr>
      <vt:lpstr>VETERANS RESEARCH: KEY COMPARATIVE POTENTIAL </vt:lpstr>
      <vt:lpstr>KEY COMPARATIVE ASPECTS</vt:lpstr>
      <vt:lpstr>MOMENTS</vt:lpstr>
      <vt:lpstr>“NADIR” MOMENT</vt:lpstr>
      <vt:lpstr>LASTING MOMENTS</vt:lpstr>
      <vt:lpstr>ANY QUESTIONS?</vt:lpstr>
      <vt:lpstr>Academic Publications</vt:lpstr>
      <vt:lpstr>Research reports</vt:lpstr>
      <vt:lpstr>Wider Community engagement activities</vt:lpstr>
      <vt:lpstr>REFERENCES</vt:lpstr>
      <vt:lpstr>REFERENCES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Methodologies, Methods &amp; Moments: Identifying key comparative potential by reflecting on a decade of research with the UK Armed Forces community</dc:title>
  <dc:creator>Albertson, Katherine</dc:creator>
  <cp:lastModifiedBy>Aleksandar Jakir</cp:lastModifiedBy>
  <cp:revision>30</cp:revision>
  <dcterms:created xsi:type="dcterms:W3CDTF">2024-09-03T13:43:52Z</dcterms:created>
  <dcterms:modified xsi:type="dcterms:W3CDTF">2024-10-28T08:26:32Z</dcterms:modified>
</cp:coreProperties>
</file>