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_rels/.rels" ContentType="application/vnd.openxmlformats-package.relationships+xml"/>
  <Override PartName="/ppt/_rels/presentation.xml.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.xml" ContentType="application/vnd.openxmlformats-officedocument.presentationml.slide+xml"/>
  <Override PartName="/ppt/slides/_rels/slide4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1.xml.rels" ContentType="application/vnd.openxmlformats-package.relationships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sldIdLst>
    <p:sldId id="256" r:id="rId4"/>
    <p:sldId id="257" r:id="rId5"/>
    <p:sldId id="258" r:id="rId6"/>
    <p:sldId id="259" r:id="rId7"/>
  </p:sldIdLst>
  <p:sldSz cx="10080625" cy="5670550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32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280" cy="4386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1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5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6" name="PlaceHolder 4"/>
          <p:cNvSpPr>
            <a:spLocks noGrp="1"/>
          </p:cNvSpPr>
          <p:nvPr>
            <p:ph type="body"/>
          </p:nvPr>
        </p:nvSpPr>
        <p:spPr>
          <a:xfrm>
            <a:off x="515232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59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0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3" name="PlaceHolder 3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6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7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68" name="PlaceHolder 5"/>
          <p:cNvSpPr>
            <a:spLocks noGrp="1"/>
          </p:cNvSpPr>
          <p:nvPr>
            <p:ph type="body"/>
          </p:nvPr>
        </p:nvSpPr>
        <p:spPr>
          <a:xfrm>
            <a:off x="515232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1" name="PlaceHolder 3"/>
          <p:cNvSpPr>
            <a:spLocks noGrp="1"/>
          </p:cNvSpPr>
          <p:nvPr>
            <p:ph type="body"/>
          </p:nvPr>
        </p:nvSpPr>
        <p:spPr>
          <a:xfrm>
            <a:off x="357120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2" name="PlaceHolder 4"/>
          <p:cNvSpPr>
            <a:spLocks noGrp="1"/>
          </p:cNvSpPr>
          <p:nvPr>
            <p:ph type="body"/>
          </p:nvPr>
        </p:nvSpPr>
        <p:spPr>
          <a:xfrm>
            <a:off x="6638040" y="132660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3" name="PlaceHolder 5"/>
          <p:cNvSpPr>
            <a:spLocks noGrp="1"/>
          </p:cNvSpPr>
          <p:nvPr>
            <p:ph type="body"/>
          </p:nvPr>
        </p:nvSpPr>
        <p:spPr>
          <a:xfrm>
            <a:off x="5040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4" name="PlaceHolder 6"/>
          <p:cNvSpPr>
            <a:spLocks noGrp="1"/>
          </p:cNvSpPr>
          <p:nvPr>
            <p:ph type="body"/>
          </p:nvPr>
        </p:nvSpPr>
        <p:spPr>
          <a:xfrm>
            <a:off x="357120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75" name="PlaceHolder 7"/>
          <p:cNvSpPr>
            <a:spLocks noGrp="1"/>
          </p:cNvSpPr>
          <p:nvPr>
            <p:ph type="body"/>
          </p:nvPr>
        </p:nvSpPr>
        <p:spPr>
          <a:xfrm>
            <a:off x="6638040" y="3044160"/>
            <a:ext cx="29206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1280" cy="43866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320" y="304416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en-US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320" y="1326600"/>
            <a:ext cx="442656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160"/>
            <a:ext cx="9071280" cy="156816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en-US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US" sz="1800" spc="-1" strike="noStrike">
                <a:latin typeface="Arial"/>
              </a:rPr>
              <a:t>Click to edit the title text format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3200" spc="-1" strike="noStrike">
                <a:latin typeface="Arial"/>
              </a:rPr>
              <a:t>Click to edit the outline text format</a:t>
            </a:r>
            <a:endParaRPr b="0" lang="en-US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800" spc="-1" strike="noStrike">
                <a:latin typeface="Arial"/>
              </a:rPr>
              <a:t>Second Outline Level</a:t>
            </a:r>
            <a:endParaRPr b="0" lang="en-US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400" spc="-1" strike="noStrike">
                <a:latin typeface="Arial"/>
              </a:rPr>
              <a:t>Third Outline Level</a:t>
            </a:r>
            <a:endParaRPr b="0" lang="en-US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2000" spc="-1" strike="noStrike">
                <a:latin typeface="Arial"/>
              </a:rPr>
              <a:t>Fourth Outline Level</a:t>
            </a:r>
            <a:endParaRPr b="0" lang="en-US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Fifth Outline Level</a:t>
            </a:r>
            <a:endParaRPr b="0" lang="en-US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Sixth Outline Level</a:t>
            </a:r>
            <a:endParaRPr b="0" lang="en-US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2000" spc="-1" strike="noStrike">
                <a:latin typeface="Arial"/>
              </a:rPr>
              <a:t>Seventh Outline Level</a:t>
            </a:r>
            <a:endParaRPr b="0" lang="en-US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280" cy="946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US" sz="1800" spc="-1" strike="noStrike">
                <a:latin typeface="Arial"/>
              </a:rPr>
              <a:t>Click to edit the title text format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280" cy="3287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Click to edit the outline text format</a:t>
            </a:r>
            <a:endParaRPr b="0" lang="en-US" sz="18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latin typeface="Arial"/>
              </a:rPr>
              <a:t>Second Outline Level</a:t>
            </a:r>
            <a:endParaRPr b="0" lang="en-US" sz="1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Third Outline Level</a:t>
            </a:r>
            <a:endParaRPr b="0" lang="en-US" sz="18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US" sz="1800" spc="-1" strike="noStrike">
                <a:latin typeface="Arial"/>
              </a:rPr>
              <a:t>Fourth Outline Level</a:t>
            </a:r>
            <a:endParaRPr b="0" lang="en-US" sz="18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Fifth Outline Level</a:t>
            </a:r>
            <a:endParaRPr b="0" lang="en-US" sz="18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Sixth Outline Level</a:t>
            </a:r>
            <a:endParaRPr b="0" lang="en-US" sz="18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US" sz="1800" spc="-1" strike="noStrike">
                <a:latin typeface="Arial"/>
              </a:rPr>
              <a:t>Seventh Outline Level</a:t>
            </a:r>
            <a:endParaRPr b="0" lang="en-US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"/>
          <p:cNvSpPr/>
          <p:nvPr/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7" name=""/>
          <p:cNvSpPr/>
          <p:nvPr/>
        </p:nvSpPr>
        <p:spPr>
          <a:xfrm>
            <a:off x="457200" y="1512360"/>
            <a:ext cx="9071280" cy="328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en-US" sz="2200" spc="-1" strike="noStrike">
                <a:latin typeface="Times New Roman"/>
              </a:rPr>
              <a:t>Staff Mobility For Teaching</a:t>
            </a:r>
            <a:endParaRPr b="0" lang="en-US" sz="2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2200" spc="-1" strike="noStrike">
                <a:latin typeface="Times New Roman"/>
              </a:rPr>
              <a:t>Associate Professor Brian Willems,</a:t>
            </a:r>
            <a:endParaRPr b="0" lang="en-US" sz="2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2200" spc="-1" strike="noStrike">
                <a:latin typeface="Times New Roman"/>
              </a:rPr>
              <a:t>University of Ljubljana,  English Department</a:t>
            </a:r>
            <a:endParaRPr b="0" lang="en-US" sz="2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2200" spc="-1" strike="noStrike">
                <a:latin typeface="Times New Roman"/>
              </a:rPr>
              <a:t>Aškerčeva 2</a:t>
            </a:r>
            <a:endParaRPr b="0" lang="en-US" sz="2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2200" spc="-1" strike="noStrike">
                <a:latin typeface="Times New Roman"/>
              </a:rPr>
              <a:t>1000 Ljubljana, Slovenija</a:t>
            </a:r>
            <a:endParaRPr b="0" lang="en-US" sz="22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en-US" sz="2200" spc="-1" strike="noStrike">
                <a:latin typeface="Times New Roman"/>
              </a:rPr>
              <a:t>20-24.5.2019</a:t>
            </a:r>
            <a:endParaRPr b="0" lang="en-US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"/>
          <p:cNvSpPr/>
          <p:nvPr/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79" name=""/>
          <p:cNvSpPr/>
          <p:nvPr/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algn="just">
              <a:lnSpc>
                <a:spcPct val="100000"/>
              </a:lnSpc>
              <a:spcBef>
                <a:spcPts val="1417"/>
              </a:spcBef>
            </a:pPr>
            <a:r>
              <a:rPr b="0" lang="en-US" sz="1600" spc="-1" strike="noStrike">
                <a:latin typeface="Times New Roman"/>
              </a:rPr>
              <a:t>Host:</a:t>
            </a:r>
            <a:endParaRPr b="0" lang="en-US" sz="1600" spc="-1" strike="noStrike">
              <a:latin typeface="Arial"/>
            </a:endParaRPr>
          </a:p>
          <a:p>
            <a:pPr marL="914400" indent="-228240" algn="just">
              <a:lnSpc>
                <a:spcPct val="100000"/>
              </a:lnSpc>
              <a:spcAft>
                <a:spcPts val="1409"/>
              </a:spcAft>
              <a:tabLst>
                <a:tab algn="l" pos="0"/>
              </a:tabLst>
            </a:pPr>
            <a:r>
              <a:rPr b="0" lang="en-US" sz="1600" spc="-1" strike="noStrike">
                <a:latin typeface="Times New Roman"/>
              </a:rPr>
              <a:t>Ms Anja Golec, Erasmus Coordinator</a:t>
            </a:r>
            <a:endParaRPr b="0" lang="en-US" sz="1600" spc="-1" strike="noStrike">
              <a:latin typeface="Arial"/>
            </a:endParaRPr>
          </a:p>
          <a:p>
            <a:pPr marL="914400" indent="-228240" algn="just">
              <a:lnSpc>
                <a:spcPct val="100000"/>
              </a:lnSpc>
              <a:spcAft>
                <a:spcPts val="1409"/>
              </a:spcAft>
              <a:tabLst>
                <a:tab algn="l" pos="0"/>
              </a:tabLst>
            </a:pPr>
            <a:r>
              <a:rPr b="0" lang="en-US" sz="1600" spc="-1" strike="noStrike">
                <a:latin typeface="Times New Roman"/>
              </a:rPr>
              <a:t>Email: anja.golec@ff.uni-lj.si</a:t>
            </a:r>
            <a:endParaRPr b="0" lang="en-US" sz="1600" spc="-1" strike="noStrike">
              <a:latin typeface="Arial"/>
            </a:endParaRPr>
          </a:p>
          <a:p>
            <a:pPr marL="914400" indent="-228240" algn="just">
              <a:lnSpc>
                <a:spcPct val="100000"/>
              </a:lnSpc>
              <a:spcAft>
                <a:spcPts val="1409"/>
              </a:spcAft>
              <a:tabLst>
                <a:tab algn="l" pos="0"/>
              </a:tabLst>
            </a:pPr>
            <a:r>
              <a:rPr b="0" lang="en-US" sz="1600" spc="-1" strike="noStrike">
                <a:latin typeface="Times New Roman"/>
              </a:rPr>
              <a:t>Prof. dr. sc. Igor Maver</a:t>
            </a:r>
            <a:endParaRPr b="0" lang="en-US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"/>
          <p:cNvSpPr/>
          <p:nvPr/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1" name=""/>
          <p:cNvSpPr/>
          <p:nvPr/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algn="just">
              <a:lnSpc>
                <a:spcPct val="100000"/>
              </a:lnSpc>
              <a:spcBef>
                <a:spcPts val="1417"/>
              </a:spcBef>
            </a:pPr>
            <a:r>
              <a:rPr b="0" lang="en-US" sz="1600" spc="-1" strike="noStrike">
                <a:latin typeface="Times New Roman"/>
              </a:rPr>
              <a:t>Short description of mobility</a:t>
            </a:r>
            <a:endParaRPr b="0" lang="en-US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1417"/>
              </a:spcBef>
            </a:pPr>
            <a:r>
              <a:rPr b="0" lang="hr-HR" sz="1600" spc="-1" strike="noStrike">
                <a:latin typeface="Times New Roman"/>
                <a:ea typeface="Times New Roman"/>
              </a:rPr>
              <a:t>              </a:t>
            </a:r>
            <a:r>
              <a:rPr b="0" lang="hr-HR" sz="1600" spc="-1" strike="noStrike">
                <a:latin typeface="Times New Roman"/>
                <a:ea typeface="Times New Roman"/>
              </a:rPr>
              <a:t>Teaching on the role of Naturalism in American literature</a:t>
            </a:r>
            <a:endParaRPr b="0" lang="en-US" sz="16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1417"/>
              </a:spcBef>
            </a:pPr>
            <a:endParaRPr b="0" lang="en-US" sz="1600" spc="-1" strike="noStrike">
              <a:latin typeface="Arial"/>
            </a:endParaRPr>
          </a:p>
          <a:p>
            <a:pPr marL="914400" indent="-228240" algn="just">
              <a:lnSpc>
                <a:spcPct val="100000"/>
              </a:lnSpc>
              <a:spcAft>
                <a:spcPts val="1409"/>
              </a:spcAft>
              <a:tabLst>
                <a:tab algn="l" pos="0"/>
              </a:tabLst>
            </a:pPr>
            <a:r>
              <a:rPr b="0" lang="hr-HR" sz="1600" spc="-1" strike="noStrike">
                <a:latin typeface="Times New Roman"/>
                <a:ea typeface="Times New Roman"/>
              </a:rPr>
              <a:t>Analysis of some of the key texts by Frank Norris, Theodore Dreiser, and Kate Chopin </a:t>
            </a:r>
            <a:endParaRPr b="0" lang="en-US" sz="1600" spc="-1" strike="noStrike">
              <a:latin typeface="Arial"/>
            </a:endParaRPr>
          </a:p>
          <a:p>
            <a:pPr marL="914400" indent="-228240" algn="just">
              <a:lnSpc>
                <a:spcPct val="100000"/>
              </a:lnSpc>
              <a:spcAft>
                <a:spcPts val="1409"/>
              </a:spcAft>
              <a:tabLst>
                <a:tab algn="l" pos="0"/>
              </a:tabLst>
            </a:pPr>
            <a:r>
              <a:rPr b="0" lang="hr-HR" sz="1600" spc="-1" strike="noStrike">
                <a:latin typeface="Times New Roman"/>
                <a:ea typeface="Times New Roman"/>
              </a:rPr>
              <a:t>Contemporary theories regarding historical and contemporary views of naturalism in the US and Europe are used</a:t>
            </a:r>
            <a:endParaRPr b="0" lang="en-US" sz="1600" spc="-1" strike="noStrike">
              <a:latin typeface="Arial"/>
            </a:endParaRPr>
          </a:p>
          <a:p>
            <a:pPr marL="914400" indent="-228240" algn="just">
              <a:lnSpc>
                <a:spcPct val="100000"/>
              </a:lnSpc>
              <a:spcAft>
                <a:spcPts val="1409"/>
              </a:spcAft>
              <a:tabLst>
                <a:tab algn="l" pos="0"/>
              </a:tabLst>
            </a:pPr>
            <a:r>
              <a:rPr b="0" lang="hr-HR" sz="1600" spc="-1" strike="noStrike">
                <a:latin typeface="Times New Roman"/>
                <a:ea typeface="Times New Roman"/>
              </a:rPr>
              <a:t>expand teaching cirriculum both in Split and Ljubljana</a:t>
            </a:r>
            <a:endParaRPr b="0" lang="en-US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"/>
          <p:cNvSpPr/>
          <p:nvPr/>
        </p:nvSpPr>
        <p:spPr>
          <a:xfrm>
            <a:off x="504000" y="226080"/>
            <a:ext cx="9071280" cy="946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83" name=""/>
          <p:cNvSpPr/>
          <p:nvPr/>
        </p:nvSpPr>
        <p:spPr>
          <a:xfrm>
            <a:off x="504000" y="1326600"/>
            <a:ext cx="9071280" cy="32878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rmAutofit/>
          </a:bodyPr>
          <a:p>
            <a:pPr algn="just">
              <a:lnSpc>
                <a:spcPct val="115000"/>
              </a:lnSpc>
              <a:spcBef>
                <a:spcPts val="1417"/>
              </a:spcBef>
            </a:pPr>
            <a:r>
              <a:rPr b="0" lang="en-US" sz="1600" spc="-1" strike="noStrike">
                <a:latin typeface="Times New Roman"/>
              </a:rPr>
              <a:t>Recommendations:</a:t>
            </a:r>
            <a:endParaRPr b="0" lang="en-US" sz="1600" spc="-1" strike="noStrike">
              <a:latin typeface="Arial"/>
            </a:endParaRPr>
          </a:p>
          <a:p>
            <a:pPr marL="914400" indent="-228240" algn="just">
              <a:lnSpc>
                <a:spcPct val="115000"/>
              </a:lnSpc>
              <a:spcAft>
                <a:spcPts val="1409"/>
              </a:spcAft>
              <a:tabLst>
                <a:tab algn="l" pos="0"/>
              </a:tabLst>
            </a:pPr>
            <a:r>
              <a:rPr b="0" lang="en-US" sz="1600" spc="-1" strike="noStrike">
                <a:latin typeface="Times New Roman"/>
              </a:rPr>
              <a:t>Develop research and teaching contacts within the two departments</a:t>
            </a:r>
            <a:endParaRPr b="0" lang="en-US" sz="1600" spc="-1" strike="noStrike">
              <a:latin typeface="Arial"/>
            </a:endParaRPr>
          </a:p>
          <a:p>
            <a:pPr marL="914400" indent="-228240" algn="just">
              <a:lnSpc>
                <a:spcPct val="115000"/>
              </a:lnSpc>
              <a:spcAft>
                <a:spcPts val="1409"/>
              </a:spcAft>
              <a:tabLst>
                <a:tab algn="l" pos="0"/>
              </a:tabLst>
            </a:pPr>
            <a:r>
              <a:rPr b="0" lang="en-US" sz="1600" spc="-1" strike="noStrike">
                <a:latin typeface="Times New Roman"/>
              </a:rPr>
              <a:t>The development of this historical period into the curriculum of the two departments is encouraged </a:t>
            </a:r>
            <a:endParaRPr b="0" lang="en-US" sz="1600" spc="-1" strike="noStrike">
              <a:latin typeface="Arial"/>
            </a:endParaRPr>
          </a:p>
          <a:p>
            <a:pPr marL="914400" indent="-228240" algn="just">
              <a:lnSpc>
                <a:spcPct val="115000"/>
              </a:lnSpc>
              <a:spcAft>
                <a:spcPts val="1409"/>
              </a:spcAft>
              <a:tabLst>
                <a:tab algn="l" pos="0"/>
              </a:tabLst>
            </a:pPr>
            <a:r>
              <a:rPr b="0" lang="en-US" sz="1600" spc="-1" strike="noStrike">
                <a:latin typeface="Times New Roman"/>
              </a:rPr>
              <a:t>Expansion of American studies is vital to both English departments</a:t>
            </a:r>
            <a:endParaRPr b="0" lang="en-US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Application>LibreOffice/7.1.3.2$MacOSX_X86_64 LibreOffice_project/47f78053abe362b9384784d31a6e56f8511eb1c1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2022-04-22T13:04:22Z</dcterms:created>
  <dc:creator/>
  <dc:description/>
  <dc:language>en-US</dc:language>
  <cp:lastModifiedBy/>
  <dcterms:modified xsi:type="dcterms:W3CDTF">2022-04-22T13:56:34Z</dcterms:modified>
  <cp:revision>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