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574" r:id="rId3"/>
    <p:sldId id="256" r:id="rId4"/>
    <p:sldId id="580" r:id="rId5"/>
    <p:sldId id="572" r:id="rId6"/>
    <p:sldId id="578" r:id="rId7"/>
    <p:sldId id="563" r:id="rId8"/>
    <p:sldId id="564" r:id="rId9"/>
    <p:sldId id="565" r:id="rId10"/>
    <p:sldId id="575" r:id="rId11"/>
    <p:sldId id="573" r:id="rId12"/>
    <p:sldId id="566" r:id="rId13"/>
    <p:sldId id="569" r:id="rId14"/>
    <p:sldId id="570" r:id="rId15"/>
    <p:sldId id="5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D8D06-E13A-48B2-8B17-543A051D157B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140FE-CD93-4ECD-9235-FA4072DF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6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140FE-CD93-4ECD-9235-FA4072DF59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0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9B7B72-8FDE-4AB6-B997-003668A07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0A520F-C39A-463F-A974-12056A275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175D0B3-A2F5-4C26-8566-9CBFD8E6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7CA-F3A5-4765-8C86-831D14F918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D8CAB5-B153-419E-8BAD-6CB8CB88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5B1B293-AB77-4A57-9695-3311D330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743-338F-4735-8D3F-EBB1B12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D2F5A8-D4B2-4E0A-BA88-1DAD6ADEA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526636-5F7A-4875-A012-5FE42D1F2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DA70D92-733C-4079-8B09-3A597C36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7CA-F3A5-4765-8C86-831D14F918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E14D7A-9778-4D99-9054-9E27F3B7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6645B9-0936-461E-898C-6AEA5EBB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743-338F-4735-8D3F-EBB1B12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7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F74E332-2F9C-4A09-8CF9-496AD793C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F9D4BA7-B142-4045-8E35-F4A8B74EA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8D02EC5-04C2-4A48-A3B0-37EFEEE6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7CA-F3A5-4765-8C86-831D14F918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7C2E29-1B0B-4BC7-A13F-EAED6D70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E76047C-B090-4D7B-A6DB-1B61705B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743-338F-4735-8D3F-EBB1B12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84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15F73-762F-453D-9FA5-9EABABAA6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72278-1902-4598-A985-E68B72557776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2D215-42CB-4758-B98C-794DF54F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16A2D-84CD-4805-9A8D-6D1F023B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FE6B9-8F44-4288-ADE8-9CF36F7FB7F0}" type="slidenum">
              <a:rPr lang="sr-Latn-C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801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7DE2179-AC50-45C7-8BB6-81EEBDCA9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388962"/>
            <a:ext cx="9956800" cy="421904"/>
          </a:xfrm>
        </p:spPr>
        <p:txBody>
          <a:bodyPr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ta-I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2083443"/>
            <a:ext cx="9956800" cy="4042720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955547-8A1C-45AC-BB45-1F6826B8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C262A-4C6D-4177-9A05-16CC3D112F6B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79A304-C7BC-4E5D-B31A-C7A7051F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DCECF7-59EF-42C3-A694-388A157D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9C1A-6B1F-41A1-86AF-74155493699E}" type="slidenum">
              <a:rPr lang="sr-Latn-C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927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3630BEF-9A1F-479B-8F1D-4C0082018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63A4-8E33-48C6-9661-2C36DCE841C5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3BB54DF-95A9-43F4-84DD-4C24606F9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D5CEC6-91D3-49BA-A593-19EDB3A6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F5E92-4B17-4824-814E-879F021FB2E7}" type="slidenum">
              <a:rPr lang="sr-Latn-C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41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7AE3F8-8F0D-4EFC-996E-27108342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CFE0-DDF4-4475-879C-42044DBD6FA1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5C27BC-0BB8-42E4-9C18-E420B60CF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2D4A4D-F1AF-4B81-BD40-0B9309CE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DDEF4-8AC4-410A-8520-53A357AD232E}" type="slidenum">
              <a:rPr lang="sr-Latn-C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096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08F97C-2208-4AC0-82ED-B1C33F2B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F324A-95C6-4106-A8B9-0E7617BCF7D8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7A318A-AA71-43FA-A26B-E7A2BAE1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7921D2-6DF1-471B-AC96-BE1ABEA6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1A752-2679-4D56-95B6-B2CED2FC63C6}" type="slidenum">
              <a:rPr lang="sr-Latn-C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877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7B0BD-D1E3-495F-A9EF-EF9A6CD3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52A43-B565-4C22-AAAD-68CE62A54C37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80126-28BD-4E24-A979-158F28F2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DE1B3-4FAD-4077-A06E-4B5D5FD7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FBC1-3F9C-49AE-916C-E387CA2CED00}" type="slidenum">
              <a:rPr lang="sr-Latn-C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938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F736F-4839-4547-8E01-0C0B3D41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A5382-DA82-49B1-8549-F55ED32380A4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ADB04-10D1-47D5-B15C-BFF539C4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CF969-8A07-4AF1-AE09-5E8452E3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AD6B3-3305-4841-B7E5-0DD60103243D}" type="slidenum">
              <a:rPr lang="sr-Latn-C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85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61DEDE-DB42-450F-8C09-1C273F6D19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54D0624-3ABD-4CEA-A020-09DC995FB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871BE97-4435-4571-BA74-5287F0793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3569D-3171-40FC-8E4D-85092C08CCA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4190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8ABFD0-1424-4846-AA91-9FC05577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3AFC87-174C-4AAB-9248-C7A1C5BBF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B08000-8393-40EB-883F-4D747B06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7CA-F3A5-4765-8C86-831D14F918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FF0DBE-0D91-4C61-98CE-16F92F35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C5E14D6-55F6-4FD1-A659-89F9AA1B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743-338F-4735-8D3F-EBB1B12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5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387698-A2D9-41A2-8AF1-7D987FFF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B74B338-8D53-4929-905A-F00871969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2EE474-E5B4-4C91-8B13-EC4A24EF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7CA-F3A5-4765-8C86-831D14F918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697DE42-BC0A-4BF8-B003-1AFD0C21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4058344-365A-471C-8F55-4C8178A7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743-338F-4735-8D3F-EBB1B12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7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7602F2-0605-4F93-B386-2CAD497E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C69D21-737A-4931-B3E8-E117FDD23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F3C1053-6DB8-4EBC-AA45-3B7BC2245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4E02268-685A-4AF7-9915-4CFF9677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7CA-F3A5-4765-8C86-831D14F918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8F71C9-AF47-4217-BE1E-96096666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6F9E1CE-A887-483C-B4ED-617A5925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743-338F-4735-8D3F-EBB1B12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7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25C600-28DB-4DFF-ABED-84614786D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4A93C64-B128-44A3-B8E3-34593F4FF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744E192-8F99-4AC8-976D-319531DDE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086A662-B950-4617-BC9A-E914E2D35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53D1012-4195-42BB-BB01-C0D2ACCD2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EA006E2-1089-42D7-B2C0-3309DB6EE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7CA-F3A5-4765-8C86-831D14F918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CC36E1D-7948-40F3-9FC1-FE967284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866323F-B2A9-44B6-9430-97263D9D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743-338F-4735-8D3F-EBB1B12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F10D21-C40F-4BA5-A973-C181C532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A159796-9C02-4C72-BA58-71E469A34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7CA-F3A5-4765-8C86-831D14F918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D46B9C4-7107-4503-83A4-AF7EAECF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643D9FB-7CA2-4A92-876D-7236BFE8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743-338F-4735-8D3F-EBB1B12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E743E9A-12D6-4011-96C2-936EBBC9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7CA-F3A5-4765-8C86-831D14F918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15938C5-2E21-4F36-B76E-A4DCAD3B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C7E8568-4047-44C2-8B33-3A1F3696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743-338F-4735-8D3F-EBB1B12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0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66E127-F880-4196-8CEC-4E925E57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AD18C8-3AFB-4C06-B0B9-FDFA8BCDF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CF68493-3E53-4E51-9D2F-208678177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477A9E5-44E7-46A6-878C-0977E99A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7CA-F3A5-4765-8C86-831D14F918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3CAF673-3B68-448B-828F-421493C43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266390B-E6A0-4C68-B09B-ECC58075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743-338F-4735-8D3F-EBB1B12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F1E2BB-865B-451D-AA6A-73D0A25D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7E4C6B5-07BE-4248-930C-431E34C7C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70D9112-9864-420F-96AC-9236782E1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1F7EC40-5960-40DD-B74D-70ED246F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7CA-F3A5-4765-8C86-831D14F918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861294C-1605-4113-8F5D-06A908C2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BC0CBFD-D898-4A2B-85DB-76E2B3FE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743-338F-4735-8D3F-EBB1B12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8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48A5209-43B8-4224-B9BC-16E2AD76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0264D18-5461-467A-9013-F96946F4B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DE5A0BD-932E-49E8-86EE-CDC4752AA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677CA-F3A5-4765-8C86-831D14F918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2D6136F-DCC0-4E1E-AF89-C5FA606B8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EC11223-B885-4738-971C-31B1AA536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A5743-338F-4735-8D3F-EBB1B12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0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07E9BC11-15E4-496F-82D3-B4A4C2ED4B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en-US"/>
              <a:t>Click to edit Master title style</a:t>
            </a:r>
            <a:endParaRPr lang="en-US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C860B348-DE22-4879-A2B5-52A85B7B7B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en-US"/>
              <a:t>Click to edit Master text styles</a:t>
            </a:r>
          </a:p>
          <a:p>
            <a:pPr lvl="1"/>
            <a:r>
              <a:rPr lang="ta-IN" altLang="en-US"/>
              <a:t>Second level</a:t>
            </a:r>
          </a:p>
          <a:p>
            <a:pPr lvl="2"/>
            <a:r>
              <a:rPr lang="ta-IN" altLang="en-US"/>
              <a:t>Third level</a:t>
            </a:r>
          </a:p>
          <a:p>
            <a:pPr lvl="3"/>
            <a:r>
              <a:rPr lang="ta-IN" altLang="en-US"/>
              <a:t>Fourth level</a:t>
            </a:r>
          </a:p>
          <a:p>
            <a:pPr lvl="4"/>
            <a:r>
              <a:rPr lang="ta-IN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09470-F2A6-4835-B19D-E259862FC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346E570-D63E-40E7-BFB1-544296ABCCDB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80E32-AE51-4A6C-A7E0-07476A581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59C9E-A6F3-473B-AD84-CC1BE6FD4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3F9FCE2-BEF6-4A27-A524-823F99A62316}" type="slidenum">
              <a:rPr lang="sr-Latn-C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8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7A01A21-8191-4B3B-9F8B-E59A4A984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25" y="2397511"/>
            <a:ext cx="6192208" cy="4460489"/>
          </a:xfrm>
          <a:prstGeom prst="rect">
            <a:avLst/>
          </a:prstGeom>
        </p:spPr>
      </p:pic>
      <p:sp>
        <p:nvSpPr>
          <p:cNvPr id="5" name="Tekstni okvir 8">
            <a:extLst>
              <a:ext uri="{FF2B5EF4-FFF2-40B4-BE49-F238E27FC236}">
                <a16:creationId xmlns:a16="http://schemas.microsoft.com/office/drawing/2014/main" id="{16A08D29-0769-4C32-9F8E-D7D8747C634E}"/>
              </a:ext>
            </a:extLst>
          </p:cNvPr>
          <p:cNvSpPr txBox="1"/>
          <p:nvPr/>
        </p:nvSpPr>
        <p:spPr>
          <a:xfrm>
            <a:off x="7260638" y="271965"/>
            <a:ext cx="3985260" cy="220789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hr-HR" sz="2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CENTAR ZA TRANSDISCIPLINARNA ISTRAŽIVANJA I PROMICANJE KULTURE ZDRAVLJA</a:t>
            </a:r>
          </a:p>
          <a:p>
            <a:pPr>
              <a:spcAft>
                <a:spcPts val="1000"/>
              </a:spcAft>
            </a:pPr>
            <a:r>
              <a:rPr lang="hr-HR" sz="2800" b="1" dirty="0">
                <a:solidFill>
                  <a:srgbClr val="0070C0"/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Filozofski fakultet</a:t>
            </a:r>
            <a:endParaRPr lang="en-US" sz="3600" b="1" dirty="0">
              <a:solidFill>
                <a:srgbClr val="082A75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kstni okvir 8">
            <a:extLst>
              <a:ext uri="{FF2B5EF4-FFF2-40B4-BE49-F238E27FC236}">
                <a16:creationId xmlns:a16="http://schemas.microsoft.com/office/drawing/2014/main" id="{DABE4C09-8143-4E88-A297-23146049BCA3}"/>
              </a:ext>
            </a:extLst>
          </p:cNvPr>
          <p:cNvSpPr txBox="1"/>
          <p:nvPr/>
        </p:nvSpPr>
        <p:spPr>
          <a:xfrm>
            <a:off x="7260638" y="3274193"/>
            <a:ext cx="3985260" cy="220789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hr-HR" sz="2800" b="1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sz="2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r. sc. Mila Bulić</a:t>
            </a:r>
          </a:p>
        </p:txBody>
      </p:sp>
    </p:spTree>
    <p:extLst>
      <p:ext uri="{BB962C8B-B14F-4D97-AF65-F5344CB8AC3E}">
        <p14:creationId xmlns:p14="http://schemas.microsoft.com/office/powerpoint/2010/main" val="3373211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1A36B22-7F4C-4664-9253-07421B29A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483" r="65586" b="2261"/>
          <a:stretch/>
        </p:blipFill>
        <p:spPr>
          <a:xfrm>
            <a:off x="9004418" y="974784"/>
            <a:ext cx="2290480" cy="222372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9220FCC-897E-4006-9DCB-0293972E22D3}"/>
              </a:ext>
            </a:extLst>
          </p:cNvPr>
          <p:cNvSpPr txBox="1"/>
          <p:nvPr/>
        </p:nvSpPr>
        <p:spPr>
          <a:xfrm>
            <a:off x="4212566" y="371770"/>
            <a:ext cx="3197525" cy="603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HIV SE PRENOSI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B9A808A-31BB-493D-A0B6-FAB04409CE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37" t="7301" r="20637" b="58970"/>
          <a:stretch/>
        </p:blipFill>
        <p:spPr>
          <a:xfrm>
            <a:off x="4432075" y="965211"/>
            <a:ext cx="2279681" cy="224286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27EC09B-D612-405E-BA03-AC8CC4914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65586" b="58992"/>
          <a:stretch/>
        </p:blipFill>
        <p:spPr>
          <a:xfrm>
            <a:off x="522783" y="1044493"/>
            <a:ext cx="2216659" cy="219230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24D7D14-FDD9-40E0-86DF-368ACD7B1144}"/>
              </a:ext>
            </a:extLst>
          </p:cNvPr>
          <p:cNvSpPr txBox="1"/>
          <p:nvPr/>
        </p:nvSpPr>
        <p:spPr>
          <a:xfrm>
            <a:off x="992037" y="3763749"/>
            <a:ext cx="104724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hr-HR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Nezaštićeni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spolni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odnos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(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oralni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,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vaginalni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analni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)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zaraženom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osobom</a:t>
            </a:r>
            <a:endParaRPr lang="hr-HR" sz="2400" b="0" i="0" dirty="0">
              <a:solidFill>
                <a:srgbClr val="444444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endParaRPr lang="en-US" sz="2400" b="0" i="0" dirty="0">
              <a:solidFill>
                <a:srgbClr val="444444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hr-HR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Izravni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unos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zaražene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krvi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u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tijelo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nezaražene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osobe</a:t>
            </a:r>
            <a:endParaRPr lang="hr-HR" sz="2400" b="0" i="0" dirty="0">
              <a:solidFill>
                <a:srgbClr val="444444"/>
              </a:solidFill>
              <a:effectLst/>
            </a:endParaRPr>
          </a:p>
          <a:p>
            <a:pPr algn="l" fontAlgn="base"/>
            <a:endParaRPr lang="en-US" sz="2400" b="0" i="0" dirty="0">
              <a:solidFill>
                <a:srgbClr val="444444"/>
              </a:solidFill>
              <a:effectLst/>
            </a:endParaRPr>
          </a:p>
          <a:p>
            <a:pPr algn="l" fontAlgn="base"/>
            <a:r>
              <a:rPr lang="hr-HR" sz="2400" dirty="0">
                <a:solidFill>
                  <a:srgbClr val="444444"/>
                </a:solidFill>
              </a:rPr>
              <a:t>3.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Vertikalni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prijenos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zaražene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majke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na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dijete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tijekom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trudnoće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,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poroda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dojenja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12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1E11685D-DA34-4B96-8CD2-96002C804AA4}"/>
              </a:ext>
            </a:extLst>
          </p:cNvPr>
          <p:cNvSpPr txBox="1"/>
          <p:nvPr/>
        </p:nvSpPr>
        <p:spPr>
          <a:xfrm>
            <a:off x="364465" y="1148171"/>
            <a:ext cx="787376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Jedini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način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 </a:t>
            </a:r>
            <a:r>
              <a:rPr lang="hr-HR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 dozna inficiranost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HIV-om je </a:t>
            </a:r>
            <a:r>
              <a:rPr lang="hr-HR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testiranje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endParaRPr lang="hr-HR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Veliki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broj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ljudi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zaraženih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HIV-om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godinama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nemaju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nikakve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simptome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endParaRPr lang="hr-HR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hr-HR" dirty="0">
                <a:solidFill>
                  <a:srgbClr val="0070C0"/>
                </a:solidFill>
                <a:latin typeface="Open Sans" panose="020B0606030504020204" pitchFamily="34" charset="0"/>
              </a:rPr>
              <a:t>Z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nakovi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koji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mogu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sugerirati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da se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radi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o HIV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infekciji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su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: </a:t>
            </a:r>
            <a:endParaRPr lang="hr-HR" b="0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nagli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gubitak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težine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, </a:t>
            </a:r>
            <a:endParaRPr lang="hr-HR" b="0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suhi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kašalj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, </a:t>
            </a:r>
            <a:endParaRPr lang="hr-HR" b="0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groznica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koja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ponavlja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, </a:t>
            </a:r>
            <a:endParaRPr lang="hr-HR" b="0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jako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noćno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znojenje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, </a:t>
            </a:r>
            <a:endParaRPr lang="hr-HR" b="0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neobjašnjivi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umor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, </a:t>
            </a:r>
            <a:endParaRPr lang="hr-HR" b="0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otečene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limfne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žlijezde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vratu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ispod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pazuha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ili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u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preponama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proljev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koji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traje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više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od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tjedan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dana, </a:t>
            </a:r>
            <a:endParaRPr lang="hr-HR" b="0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bijele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točke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ili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neobične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ranice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u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ustima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ili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grlu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, </a:t>
            </a:r>
            <a:endParaRPr lang="hr-HR" b="0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upala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pluća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,</a:t>
            </a:r>
            <a:endParaRPr lang="hr-HR" b="0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crvenkaste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ili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smeđkaste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mrlje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koži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ili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sluznici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usta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, </a:t>
            </a:r>
            <a:endParaRPr lang="hr-HR" b="0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gubitak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pamćenja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, </a:t>
            </a:r>
            <a:endParaRPr lang="hr-HR" b="0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depresija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… </a:t>
            </a:r>
            <a:endParaRPr lang="hr-HR" b="0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hr-HR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hr-HR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Navedeni 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simptomi</a:t>
            </a:r>
            <a:r>
              <a:rPr lang="en-US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mogu</a:t>
            </a:r>
            <a:r>
              <a:rPr lang="en-US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biti znak i drugih bolesti.</a:t>
            </a:r>
            <a:endParaRPr lang="en-US" b="1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osobe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koja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prakticiraju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ili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prakticirale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rizična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ponašanja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obvezno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bi se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trebale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testirati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HIV.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7EF6FE0-9588-4A84-891D-3426D18CAAB4}"/>
              </a:ext>
            </a:extLst>
          </p:cNvPr>
          <p:cNvSpPr txBox="1"/>
          <p:nvPr/>
        </p:nvSpPr>
        <p:spPr>
          <a:xfrm>
            <a:off x="3272286" y="354517"/>
            <a:ext cx="539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SIMPTOMI HIV INFEKCIJE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84B85B8-6769-4719-A36A-FA95FF206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490" y="1405119"/>
            <a:ext cx="34290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5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0A4E8C77-9472-4F41-9C35-6BC3386ADF88}"/>
              </a:ext>
            </a:extLst>
          </p:cNvPr>
          <p:cNvSpPr txBox="1"/>
          <p:nvPr/>
        </p:nvSpPr>
        <p:spPr>
          <a:xfrm>
            <a:off x="1423359" y="1912052"/>
            <a:ext cx="83032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b="0" i="0" dirty="0" err="1">
                <a:solidFill>
                  <a:srgbClr val="444444"/>
                </a:solidFill>
                <a:effectLst/>
              </a:rPr>
              <a:t>Prezervativi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su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izrazito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učinkoviti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u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sprečavanju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prijenosa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virusa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HIV-a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zaražene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na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zdravu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osobu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ako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se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koriste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uvijek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pravilno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.</a:t>
            </a:r>
            <a:endParaRPr lang="hr-HR" sz="2400" b="0" i="0" dirty="0">
              <a:solidFill>
                <a:srgbClr val="444444"/>
              </a:solidFill>
              <a:effectLst/>
            </a:endParaRPr>
          </a:p>
          <a:p>
            <a:pPr algn="l" fontAlgn="base"/>
            <a:endParaRPr lang="hr-HR" sz="2400" dirty="0">
              <a:solidFill>
                <a:srgbClr val="444444"/>
              </a:solidFill>
            </a:endParaRPr>
          </a:p>
          <a:p>
            <a:pPr algn="l" fontAlgn="base"/>
            <a:r>
              <a:rPr lang="en-US" sz="2400" b="0" i="0" dirty="0">
                <a:solidFill>
                  <a:srgbClr val="444444"/>
                </a:solidFill>
                <a:effectLst/>
              </a:rPr>
              <a:t> 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Jedini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100%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sigurni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načini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da se ne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zarazite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HIV-om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spolnim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putem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su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apstinencija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(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suzdržavanje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) od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spolnih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odnosa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uzajamna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vjernost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dvaju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(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ili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više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) HIV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negativnih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partnera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2F81AE7-9784-41D2-A114-9399B2C48ED7}"/>
              </a:ext>
            </a:extLst>
          </p:cNvPr>
          <p:cNvSpPr txBox="1"/>
          <p:nvPr/>
        </p:nvSpPr>
        <p:spPr>
          <a:xfrm>
            <a:off x="3272286" y="354517"/>
            <a:ext cx="749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 kern="0" dirty="0">
                <a:solidFill>
                  <a:srgbClr val="FF0000"/>
                </a:solidFill>
              </a:rPr>
              <a:t>ŠTITI LI PREZERVATIV OD HIV-a?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478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8EE7914C-A0D9-46C8-9384-95700FA3600F}"/>
              </a:ext>
            </a:extLst>
          </p:cNvPr>
          <p:cNvSpPr txBox="1"/>
          <p:nvPr/>
        </p:nvSpPr>
        <p:spPr>
          <a:xfrm>
            <a:off x="631884" y="1021623"/>
            <a:ext cx="112553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ako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ste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imali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veći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broj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spolnih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partnera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,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spolni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odnos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stranim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državljanima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,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prostitutkama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,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ili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partnerom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kojeg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niste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dobro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poznavali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, a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sve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bez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korištenja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prezervativa</a:t>
            </a:r>
            <a:endParaRPr lang="hr-HR" sz="2400" b="0" i="0" dirty="0">
              <a:solidFill>
                <a:srgbClr val="444444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444444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ako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ste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intravenski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,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intamuskularno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ili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potkožno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primijenili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ili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se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uboli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na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već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rabljene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igle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šprice</a:t>
            </a:r>
            <a:endParaRPr lang="hr-HR" sz="2400" b="0" i="0" dirty="0">
              <a:solidFill>
                <a:srgbClr val="444444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444444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ako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ste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imali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spolni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odnos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bez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prezervativa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s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osobom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čiji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HIV status ne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znate</a:t>
            </a:r>
            <a:endParaRPr lang="hr-HR" sz="2400" b="0" i="0" dirty="0">
              <a:solidFill>
                <a:srgbClr val="444444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444444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ako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ste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imali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u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životu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neku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spolno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prenosivu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bolest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(HPV,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sifilis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, 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gonoreju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itd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.)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96D2282-10FA-42D5-A1DD-918F641571EF}"/>
              </a:ext>
            </a:extLst>
          </p:cNvPr>
          <p:cNvSpPr txBox="1"/>
          <p:nvPr/>
        </p:nvSpPr>
        <p:spPr>
          <a:xfrm>
            <a:off x="3272286" y="354517"/>
            <a:ext cx="749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 kern="0" dirty="0">
                <a:solidFill>
                  <a:srgbClr val="FF0000"/>
                </a:solidFill>
              </a:rPr>
              <a:t>TREBA LI SE TESTIRATI?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3AEFA53-357B-49D3-851C-9F5EAB07C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61" b="35254"/>
          <a:stretch/>
        </p:blipFill>
        <p:spPr>
          <a:xfrm>
            <a:off x="2260481" y="4809214"/>
            <a:ext cx="6383187" cy="204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1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82E4E3B-DFAB-4F22-9EC9-53F3739BD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24" y="0"/>
            <a:ext cx="9138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6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42ACDDF9-ABFE-4FD7-9920-4902F1760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135" y="1089622"/>
            <a:ext cx="7985091" cy="425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712F6509-7DE9-4FB5-B744-A747B7EE8AD3}"/>
              </a:ext>
            </a:extLst>
          </p:cNvPr>
          <p:cNvSpPr txBox="1"/>
          <p:nvPr/>
        </p:nvSpPr>
        <p:spPr>
          <a:xfrm>
            <a:off x="1153063" y="1496051"/>
            <a:ext cx="9885873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KOJA JE RAZLIKA IZMEĐU HIV-a I AIDS-a?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31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B2250C36-EC3D-46AB-AA2D-23301ADBDC1B}"/>
              </a:ext>
            </a:extLst>
          </p:cNvPr>
          <p:cNvSpPr txBox="1"/>
          <p:nvPr/>
        </p:nvSpPr>
        <p:spPr>
          <a:xfrm>
            <a:off x="442103" y="1242475"/>
            <a:ext cx="108692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555555"/>
                </a:solidFill>
                <a:effectLst/>
              </a:rPr>
              <a:t>Prema</a:t>
            </a:r>
            <a:r>
              <a:rPr lang="en-US" sz="20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</a:rPr>
              <a:t>podacima</a:t>
            </a:r>
            <a:r>
              <a:rPr lang="en-US" sz="20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</a:rPr>
              <a:t>Europskog</a:t>
            </a:r>
            <a:r>
              <a:rPr lang="en-US" sz="2000" b="0" i="0" dirty="0">
                <a:solidFill>
                  <a:srgbClr val="555555"/>
                </a:solidFill>
                <a:effectLst/>
              </a:rPr>
              <a:t> centra za </a:t>
            </a:r>
            <a:r>
              <a:rPr lang="en-US" sz="2000" b="0" i="0" dirty="0" err="1">
                <a:solidFill>
                  <a:srgbClr val="555555"/>
                </a:solidFill>
                <a:effectLst/>
              </a:rPr>
              <a:t>prevenciju</a:t>
            </a:r>
            <a:r>
              <a:rPr lang="en-US" sz="20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</a:rPr>
              <a:t>i</a:t>
            </a:r>
            <a:r>
              <a:rPr lang="en-US" sz="20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</a:rPr>
              <a:t>kontrolu</a:t>
            </a:r>
            <a:r>
              <a:rPr lang="en-US" sz="20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</a:rPr>
              <a:t>zaraznih</a:t>
            </a:r>
            <a:r>
              <a:rPr lang="en-US" sz="20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</a:rPr>
              <a:t>bolesti</a:t>
            </a:r>
            <a:r>
              <a:rPr lang="en-US" sz="2000" b="0" i="0" dirty="0">
                <a:solidFill>
                  <a:srgbClr val="555555"/>
                </a:solidFill>
                <a:effectLst/>
              </a:rPr>
              <a:t> (ECDC) </a:t>
            </a:r>
            <a:r>
              <a:rPr lang="hr-HR" sz="2000" b="0" i="0" dirty="0">
                <a:solidFill>
                  <a:srgbClr val="555555"/>
                </a:solidFill>
                <a:effectLst/>
              </a:rPr>
              <a:t>unutar EU </a:t>
            </a:r>
            <a:r>
              <a:rPr lang="en-US" sz="2000" b="0" i="0" dirty="0">
                <a:solidFill>
                  <a:srgbClr val="555555"/>
                </a:solidFill>
                <a:effectLst/>
              </a:rPr>
              <a:t>u 2021. je </a:t>
            </a:r>
            <a:r>
              <a:rPr lang="en-US" sz="2000" b="0" i="0" dirty="0" err="1">
                <a:solidFill>
                  <a:srgbClr val="555555"/>
                </a:solidFill>
                <a:effectLst/>
              </a:rPr>
              <a:t>zabilježeno</a:t>
            </a:r>
            <a:r>
              <a:rPr lang="en-US" sz="20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</a:rPr>
              <a:t>oko</a:t>
            </a:r>
            <a:r>
              <a:rPr lang="en-US" sz="2000" b="0" i="0" dirty="0">
                <a:solidFill>
                  <a:srgbClr val="555555"/>
                </a:solidFill>
                <a:effectLst/>
              </a:rPr>
              <a:t> 14.971 </a:t>
            </a:r>
            <a:r>
              <a:rPr lang="en-US" sz="2000" b="0" i="0" dirty="0" err="1">
                <a:solidFill>
                  <a:srgbClr val="555555"/>
                </a:solidFill>
                <a:effectLst/>
              </a:rPr>
              <a:t>novih</a:t>
            </a:r>
            <a:r>
              <a:rPr lang="en-US" sz="20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</a:rPr>
              <a:t>dijagnoza</a:t>
            </a:r>
            <a:r>
              <a:rPr lang="en-US" sz="2000" b="0" i="0" dirty="0">
                <a:solidFill>
                  <a:srgbClr val="555555"/>
                </a:solidFill>
                <a:effectLst/>
              </a:rPr>
              <a:t> HIV </a:t>
            </a:r>
            <a:r>
              <a:rPr lang="en-US" sz="2000" b="0" i="0" dirty="0" err="1">
                <a:solidFill>
                  <a:srgbClr val="555555"/>
                </a:solidFill>
                <a:effectLst/>
              </a:rPr>
              <a:t>infekcije</a:t>
            </a:r>
            <a:r>
              <a:rPr lang="en-US" sz="2000" b="0" i="0" dirty="0">
                <a:solidFill>
                  <a:srgbClr val="555555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555555"/>
                </a:solidFill>
                <a:effectLst/>
              </a:rPr>
              <a:t>što</a:t>
            </a:r>
            <a:r>
              <a:rPr lang="en-US" sz="20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</a:rPr>
              <a:t>čini</a:t>
            </a:r>
            <a:r>
              <a:rPr lang="en-US" sz="20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</a:rPr>
              <a:t>stopu</a:t>
            </a:r>
            <a:r>
              <a:rPr lang="en-US" sz="2000" b="0" i="0" dirty="0">
                <a:solidFill>
                  <a:srgbClr val="555555"/>
                </a:solidFill>
                <a:effectLst/>
              </a:rPr>
              <a:t> od 3,7 </a:t>
            </a:r>
            <a:r>
              <a:rPr lang="en-US" sz="2000" b="0" i="0" dirty="0" err="1">
                <a:solidFill>
                  <a:srgbClr val="555555"/>
                </a:solidFill>
                <a:effectLst/>
              </a:rPr>
              <a:t>na</a:t>
            </a:r>
            <a:r>
              <a:rPr lang="en-US" sz="2000" b="0" i="0" dirty="0">
                <a:solidFill>
                  <a:srgbClr val="555555"/>
                </a:solidFill>
                <a:effectLst/>
              </a:rPr>
              <a:t> 100 000 </a:t>
            </a:r>
            <a:r>
              <a:rPr lang="en-US" sz="2000" b="0" i="0" dirty="0" err="1">
                <a:solidFill>
                  <a:srgbClr val="555555"/>
                </a:solidFill>
                <a:effectLst/>
              </a:rPr>
              <a:t>stanovnika</a:t>
            </a:r>
            <a:r>
              <a:rPr lang="en-US" sz="2000" b="0" i="0" dirty="0">
                <a:solidFill>
                  <a:srgbClr val="555555"/>
                </a:solidFill>
                <a:effectLst/>
              </a:rPr>
              <a:t>.</a:t>
            </a:r>
            <a:endParaRPr lang="en-US" sz="20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2084F41-6B61-404C-8535-7176421BB01D}"/>
              </a:ext>
            </a:extLst>
          </p:cNvPr>
          <p:cNvSpPr txBox="1"/>
          <p:nvPr/>
        </p:nvSpPr>
        <p:spPr>
          <a:xfrm>
            <a:off x="442103" y="2156497"/>
            <a:ext cx="1143072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EPIDEMIOLOGIJA INFEKCIJE U HRVATSKOJ</a:t>
            </a:r>
            <a:endParaRPr lang="hr-HR" sz="2000" b="1" i="0" dirty="0">
              <a:solidFill>
                <a:srgbClr val="FF0000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b="0" i="0" dirty="0">
              <a:solidFill>
                <a:srgbClr val="555555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1985. </a:t>
            </a:r>
            <a:r>
              <a:rPr lang="hr-HR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prvi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slučajevi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zaraze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HIV-om u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Hrvatskoj</a:t>
            </a:r>
            <a:r>
              <a:rPr lang="hr-HR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do  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2022.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2004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osobe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(1774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muškaraca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228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žena</a:t>
            </a:r>
            <a:r>
              <a:rPr lang="hr-HR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inficirano je HIV-om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od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čega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ih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612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oboljelo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 AIDS-a. </a:t>
            </a:r>
            <a:endParaRPr lang="hr-HR" sz="2000" b="0" i="0" dirty="0">
              <a:solidFill>
                <a:srgbClr val="55555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hr-HR" sz="2000" b="0" i="0" dirty="0">
              <a:solidFill>
                <a:srgbClr val="55555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istom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razdoblju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 AIDS-a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umrlo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255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osoba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sz="2000" b="0" i="0" dirty="0">
              <a:solidFill>
                <a:srgbClr val="55555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hr-HR" sz="2000" dirty="0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Većina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HIV+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bili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muškarci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(89 %)</a:t>
            </a:r>
            <a:r>
              <a:rPr lang="hr-HR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hr-HR" sz="2000" b="0" i="0" dirty="0">
              <a:solidFill>
                <a:srgbClr val="55555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hr-HR" sz="20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ajveći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put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prijenosa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seksualni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odnos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muškaraca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(71 %),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dok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drugi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najčešći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put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prijenosa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spolni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odnos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žene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muškarca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sz="2000" b="0" i="0" dirty="0">
              <a:solidFill>
                <a:srgbClr val="55555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hr-HR" sz="2000" b="0" i="0" dirty="0">
              <a:solidFill>
                <a:srgbClr val="55555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Udio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zaraženih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putem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injektiranja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droga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4%. </a:t>
            </a:r>
            <a:endParaRPr lang="hr-HR" sz="2000" b="0" i="0" dirty="0">
              <a:solidFill>
                <a:srgbClr val="55555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hr-HR" b="0" i="0" dirty="0">
              <a:solidFill>
                <a:srgbClr val="555555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hr-HR" dirty="0">
                <a:solidFill>
                  <a:srgbClr val="555555"/>
                </a:solidFill>
                <a:latin typeface="Lato" panose="020F0502020204030203" pitchFamily="34" charset="0"/>
              </a:rPr>
              <a:t>                                                                                                  Podatci: Zavod za javno zdravstvo</a:t>
            </a:r>
          </a:p>
          <a:p>
            <a:pPr algn="l"/>
            <a:endParaRPr lang="hr-HR" b="0" i="0" dirty="0">
              <a:solidFill>
                <a:srgbClr val="555555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b="0" i="0" dirty="0">
              <a:solidFill>
                <a:srgbClr val="555555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F0E98A0-41E4-477B-B7E0-9A4D0D604F97}"/>
              </a:ext>
            </a:extLst>
          </p:cNvPr>
          <p:cNvSpPr txBox="1"/>
          <p:nvPr/>
        </p:nvSpPr>
        <p:spPr>
          <a:xfrm>
            <a:off x="4212566" y="371770"/>
            <a:ext cx="3197525" cy="603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INFEKCIJE HIV-om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154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30B14CA-2650-49FD-9062-D6A2BDB2E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94" y="444260"/>
            <a:ext cx="11946812" cy="5969479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712F6509-7DE9-4FB5-B744-A747B7EE8AD3}"/>
              </a:ext>
            </a:extLst>
          </p:cNvPr>
          <p:cNvSpPr txBox="1"/>
          <p:nvPr/>
        </p:nvSpPr>
        <p:spPr>
          <a:xfrm>
            <a:off x="1328467" y="785838"/>
            <a:ext cx="9885873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KOJA JE RAZLIKA IZMEĐU HIV-a I AIDS-a?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1239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17054138-B45B-4EEF-BEF5-C7192702C852}"/>
              </a:ext>
            </a:extLst>
          </p:cNvPr>
          <p:cNvSpPr txBox="1"/>
          <p:nvPr/>
        </p:nvSpPr>
        <p:spPr>
          <a:xfrm>
            <a:off x="364466" y="1565088"/>
            <a:ext cx="573153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000" b="0" i="0" dirty="0">
                <a:solidFill>
                  <a:srgbClr val="444444"/>
                </a:solidFill>
                <a:effectLst/>
              </a:rPr>
              <a:t>HIV</a:t>
            </a:r>
            <a:r>
              <a:rPr lang="en-US" sz="2000" b="1" i="0" dirty="0">
                <a:solidFill>
                  <a:srgbClr val="444444"/>
                </a:solidFill>
                <a:effectLst/>
              </a:rPr>
              <a:t>  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je virus koji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uzrokuje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AIDS, a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naziv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je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nastao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od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kratice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engleskog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naziva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 </a:t>
            </a:r>
            <a:r>
              <a:rPr lang="en-US" sz="2000" b="0" i="1" dirty="0">
                <a:solidFill>
                  <a:srgbClr val="444444"/>
                </a:solidFill>
                <a:effectLst/>
              </a:rPr>
              <a:t>Human </a:t>
            </a:r>
            <a:r>
              <a:rPr lang="en-US" sz="2000" b="0" i="1" dirty="0" err="1">
                <a:solidFill>
                  <a:srgbClr val="444444"/>
                </a:solidFill>
                <a:effectLst/>
              </a:rPr>
              <a:t>Immunodeficency</a:t>
            </a:r>
            <a:r>
              <a:rPr lang="en-US" sz="2000" b="0" i="1" dirty="0">
                <a:solidFill>
                  <a:srgbClr val="444444"/>
                </a:solidFill>
                <a:effectLst/>
              </a:rPr>
              <a:t> Virus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 </a:t>
            </a:r>
            <a:r>
              <a:rPr lang="hr-HR" sz="2000" b="0" i="0" dirty="0">
                <a:solidFill>
                  <a:srgbClr val="444444"/>
                </a:solidFill>
                <a:effectLst/>
              </a:rPr>
              <a:t>(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virus humane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imunodeficijencije</a:t>
            </a:r>
            <a:r>
              <a:rPr lang="hr-HR" sz="2000" b="0" i="0" dirty="0">
                <a:solidFill>
                  <a:srgbClr val="444444"/>
                </a:solidFill>
                <a:effectLst/>
              </a:rPr>
              <a:t>)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. </a:t>
            </a:r>
            <a:endParaRPr lang="hr-HR" sz="2000" b="0" i="0" dirty="0">
              <a:solidFill>
                <a:srgbClr val="444444"/>
              </a:solidFill>
              <a:effectLst/>
            </a:endParaRPr>
          </a:p>
          <a:p>
            <a:pPr algn="l" fontAlgn="base"/>
            <a:endParaRPr lang="hr-HR" sz="2000" b="0" i="0" dirty="0">
              <a:solidFill>
                <a:srgbClr val="444444"/>
              </a:solidFill>
              <a:effectLst/>
            </a:endParaRPr>
          </a:p>
          <a:p>
            <a:pPr algn="l" fontAlgn="base"/>
            <a:r>
              <a:rPr lang="hr-HR" sz="2000" b="0" i="0" dirty="0">
                <a:solidFill>
                  <a:srgbClr val="444444"/>
                </a:solidFill>
                <a:effectLst/>
              </a:rPr>
              <a:t>Tipovi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: </a:t>
            </a:r>
            <a:endParaRPr lang="hr-HR" sz="2000" b="0" i="0" dirty="0">
              <a:solidFill>
                <a:srgbClr val="444444"/>
              </a:solidFill>
              <a:effectLst/>
            </a:endParaRPr>
          </a:p>
          <a:p>
            <a:pPr algn="l" fontAlgn="base"/>
            <a:r>
              <a:rPr lang="en-US" sz="2000" b="0" i="0" dirty="0">
                <a:solidFill>
                  <a:srgbClr val="444444"/>
                </a:solidFill>
                <a:effectLst/>
              </a:rPr>
              <a:t> HIV-1 (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odgovoran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je za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pandemiju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) </a:t>
            </a:r>
            <a:endParaRPr lang="hr-HR" sz="2000" b="0" i="0" dirty="0">
              <a:solidFill>
                <a:srgbClr val="444444"/>
              </a:solidFill>
              <a:effectLst/>
            </a:endParaRPr>
          </a:p>
          <a:p>
            <a:pPr algn="l" fontAlgn="base"/>
            <a:r>
              <a:rPr lang="en-US" sz="2000" b="0" i="0" dirty="0">
                <a:solidFill>
                  <a:srgbClr val="444444"/>
                </a:solidFill>
                <a:effectLst/>
              </a:rPr>
              <a:t> HIV-2 (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ograničen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na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području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zapadne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Afrike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)</a:t>
            </a:r>
            <a:endParaRPr lang="hr-HR" sz="2000" b="0" i="0" dirty="0">
              <a:solidFill>
                <a:srgbClr val="444444"/>
              </a:solidFill>
              <a:effectLst/>
            </a:endParaRPr>
          </a:p>
          <a:p>
            <a:pPr algn="l" fontAlgn="base"/>
            <a:endParaRPr lang="en-US" sz="2000" b="0" i="0" dirty="0">
              <a:solidFill>
                <a:srgbClr val="444444"/>
              </a:solidFill>
              <a:effectLst/>
            </a:endParaRPr>
          </a:p>
          <a:p>
            <a:pPr algn="l" fontAlgn="base"/>
            <a:r>
              <a:rPr lang="en-US" sz="2000" b="0" i="0" dirty="0">
                <a:solidFill>
                  <a:srgbClr val="444444"/>
                </a:solidFill>
                <a:effectLst/>
              </a:rPr>
              <a:t>HIV </a:t>
            </a:r>
            <a:r>
              <a:rPr lang="hr-HR" sz="2000" b="0" i="0" dirty="0">
                <a:solidFill>
                  <a:srgbClr val="444444"/>
                </a:solidFill>
                <a:effectLst/>
              </a:rPr>
              <a:t>pripada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porodic</a:t>
            </a:r>
            <a:r>
              <a:rPr lang="hr-HR" sz="2000" b="0" i="0" dirty="0">
                <a:solidFill>
                  <a:srgbClr val="444444"/>
                </a:solidFill>
                <a:effectLst/>
              </a:rPr>
              <a:t>i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Retrovirusa</a:t>
            </a:r>
            <a:r>
              <a:rPr lang="hr-HR" sz="2000" b="0" i="0" dirty="0">
                <a:solidFill>
                  <a:srgbClr val="444444"/>
                </a:solidFill>
                <a:effectLst/>
              </a:rPr>
              <a:t>.</a:t>
            </a:r>
          </a:p>
          <a:p>
            <a:pPr algn="l" fontAlgn="base"/>
            <a:r>
              <a:rPr lang="hr-HR" sz="2000" b="0" i="0" dirty="0">
                <a:solidFill>
                  <a:srgbClr val="444444"/>
                </a:solidFill>
                <a:effectLst/>
              </a:rPr>
              <a:t>U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laskom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u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ljudski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organizam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hr-HR" sz="2000" b="0" i="0" dirty="0">
                <a:solidFill>
                  <a:srgbClr val="444444"/>
                </a:solidFill>
                <a:effectLst/>
              </a:rPr>
              <a:t>HIV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napada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specifičnu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vrstu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bijelih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krvnih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stanica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, T-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limfocite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koji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na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sebi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imaju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CD4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receptore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(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tzv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. CD4</a:t>
            </a:r>
            <a:r>
              <a:rPr lang="en-US" sz="2000" b="0" i="0" baseline="30000" dirty="0">
                <a:solidFill>
                  <a:srgbClr val="444444"/>
                </a:solidFill>
                <a:effectLst/>
              </a:rPr>
              <a:t>+ 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 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limfocite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)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te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se u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njima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množi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uništava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ih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i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dovodi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do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slabljenja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imuniteta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0BDF582-DF71-4836-9DA5-ECC468798ECA}"/>
              </a:ext>
            </a:extLst>
          </p:cNvPr>
          <p:cNvSpPr txBox="1"/>
          <p:nvPr/>
        </p:nvSpPr>
        <p:spPr>
          <a:xfrm>
            <a:off x="4212566" y="371770"/>
            <a:ext cx="3197525" cy="603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ŠTO JE HIV?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4F12B13-F348-46DF-A22D-8CB4C6FF3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805" y="1224951"/>
            <a:ext cx="4935406" cy="478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5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17694A8-2865-4A99-92B9-185EE4245A5D}"/>
              </a:ext>
            </a:extLst>
          </p:cNvPr>
          <p:cNvSpPr txBox="1"/>
          <p:nvPr/>
        </p:nvSpPr>
        <p:spPr>
          <a:xfrm>
            <a:off x="407597" y="1157263"/>
            <a:ext cx="679219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000" b="0" i="0" dirty="0">
                <a:solidFill>
                  <a:srgbClr val="444444"/>
                </a:solidFill>
                <a:effectLst/>
              </a:rPr>
              <a:t>AIDS je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kratica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od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engleskog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naziva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 </a:t>
            </a:r>
            <a:r>
              <a:rPr lang="en-US" sz="2000" b="0" i="1" dirty="0">
                <a:solidFill>
                  <a:srgbClr val="444444"/>
                </a:solidFill>
                <a:effectLst/>
              </a:rPr>
              <a:t>Acquired Immunodeficiency Syndrome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 </a:t>
            </a:r>
            <a:r>
              <a:rPr lang="hr-HR" sz="2000" b="0" i="0" dirty="0">
                <a:solidFill>
                  <a:srgbClr val="444444"/>
                </a:solidFill>
                <a:effectLst/>
              </a:rPr>
              <a:t>-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sindrom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stečene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imunodeficijencije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. </a:t>
            </a:r>
            <a:endParaRPr lang="hr-HR" sz="2000" b="0" i="0" dirty="0">
              <a:solidFill>
                <a:srgbClr val="444444"/>
              </a:solidFill>
              <a:effectLst/>
            </a:endParaRPr>
          </a:p>
          <a:p>
            <a:pPr algn="l" fontAlgn="base"/>
            <a:endParaRPr lang="hr-HR" sz="2000" b="0" i="0" dirty="0">
              <a:solidFill>
                <a:srgbClr val="444444"/>
              </a:solidFill>
              <a:effectLst/>
            </a:endParaRPr>
          </a:p>
          <a:p>
            <a:pPr algn="l" fontAlgn="base"/>
            <a:r>
              <a:rPr lang="en-US" sz="2000" b="0" i="0" dirty="0" err="1">
                <a:solidFill>
                  <a:srgbClr val="444444"/>
                </a:solidFill>
                <a:effectLst/>
              </a:rPr>
              <a:t>Istoznačna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francuska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kratica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za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ovu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bolest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je SIDA</a:t>
            </a:r>
            <a:r>
              <a:rPr lang="hr-HR" sz="2000" b="0" i="0" dirty="0">
                <a:solidFill>
                  <a:srgbClr val="444444"/>
                </a:solidFill>
                <a:effectLst/>
              </a:rPr>
              <a:t>, a taj se izraz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izbjegava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u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Hrvatskoj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radi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negativne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konotacije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čime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smanjujemo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stigmatizaciju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oboljelih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. </a:t>
            </a:r>
            <a:endParaRPr lang="hr-HR" sz="2000" b="0" i="0" dirty="0">
              <a:solidFill>
                <a:srgbClr val="444444"/>
              </a:solidFill>
              <a:effectLst/>
            </a:endParaRPr>
          </a:p>
          <a:p>
            <a:pPr algn="l" fontAlgn="base"/>
            <a:endParaRPr lang="hr-HR" sz="2000" dirty="0">
              <a:solidFill>
                <a:srgbClr val="444444"/>
              </a:solidFill>
            </a:endParaRPr>
          </a:p>
          <a:p>
            <a:pPr algn="l" fontAlgn="base"/>
            <a:r>
              <a:rPr lang="en-US" sz="2000" b="0" i="0" dirty="0">
                <a:solidFill>
                  <a:srgbClr val="444444"/>
                </a:solidFill>
                <a:effectLst/>
              </a:rPr>
              <a:t>AIDS je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smrtonosna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neizlječiva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spolno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prenosiva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bolest</a:t>
            </a:r>
            <a:r>
              <a:rPr lang="hr-HR" sz="2000" b="0" i="0" dirty="0">
                <a:solidFill>
                  <a:srgbClr val="444444"/>
                </a:solidFill>
                <a:effectLst/>
              </a:rPr>
              <a:t>.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endParaRPr lang="hr-HR" sz="2000" b="0" i="0" dirty="0">
              <a:solidFill>
                <a:srgbClr val="444444"/>
              </a:solidFill>
              <a:effectLst/>
            </a:endParaRPr>
          </a:p>
          <a:p>
            <a:pPr algn="l" fontAlgn="base"/>
            <a:endParaRPr lang="hr-HR" sz="2000" dirty="0">
              <a:solidFill>
                <a:srgbClr val="444444"/>
              </a:solidFill>
            </a:endParaRPr>
          </a:p>
          <a:p>
            <a:pPr algn="l" fontAlgn="base"/>
            <a:r>
              <a:rPr lang="en-US" sz="2000" b="0" i="0" dirty="0">
                <a:solidFill>
                  <a:srgbClr val="444444"/>
                </a:solidFill>
                <a:effectLst/>
              </a:rPr>
              <a:t>Ova je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bolest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krajnji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i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najteži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stadij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HIV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infekcije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uzrokovan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teškim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oštećenjem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imunološkog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sustava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.</a:t>
            </a:r>
            <a:endParaRPr lang="hr-HR" sz="2000" b="0" i="0" dirty="0">
              <a:solidFill>
                <a:srgbClr val="444444"/>
              </a:solidFill>
              <a:effectLst/>
            </a:endParaRPr>
          </a:p>
          <a:p>
            <a:pPr algn="l" fontAlgn="base"/>
            <a:endParaRPr lang="hr-HR" sz="2000" dirty="0">
              <a:solidFill>
                <a:srgbClr val="444444"/>
              </a:solidFill>
            </a:endParaRPr>
          </a:p>
          <a:p>
            <a:pPr algn="l" fontAlgn="base"/>
            <a:r>
              <a:rPr lang="en-US" sz="2000" b="0" i="0" dirty="0" err="1">
                <a:solidFill>
                  <a:srgbClr val="444444"/>
                </a:solidFill>
                <a:effectLst/>
              </a:rPr>
              <a:t>Dijagnoza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AIDS-a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postavlja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se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na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temelju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broja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CD4+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limfocita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te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prisustva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oportunističkih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infekcija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i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malignih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bolesti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koje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se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pojavljuju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tijekom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 HIV </a:t>
            </a:r>
            <a:r>
              <a:rPr lang="en-US" sz="2000" b="0" i="0" dirty="0" err="1">
                <a:solidFill>
                  <a:srgbClr val="444444"/>
                </a:solidFill>
                <a:effectLst/>
              </a:rPr>
              <a:t>infekcije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26365BA-0DE9-4438-A322-F415E3CEF0E6}"/>
              </a:ext>
            </a:extLst>
          </p:cNvPr>
          <p:cNvSpPr txBox="1"/>
          <p:nvPr/>
        </p:nvSpPr>
        <p:spPr>
          <a:xfrm>
            <a:off x="4212566" y="371770"/>
            <a:ext cx="3197525" cy="603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ŠTO JE AIDS?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0180630-F8DC-4AF3-B63F-3526431F7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9" t="24655" r="55157" b="27044"/>
          <a:stretch/>
        </p:blipFill>
        <p:spPr>
          <a:xfrm>
            <a:off x="7677509" y="1423358"/>
            <a:ext cx="3605842" cy="331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38AD878-2668-46CD-BABB-CA043A056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68" r="52311"/>
          <a:stretch/>
        </p:blipFill>
        <p:spPr>
          <a:xfrm>
            <a:off x="4183810" y="215661"/>
            <a:ext cx="7191337" cy="650759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B66C05D-0A66-4F96-85DB-2032A2441BAA}"/>
              </a:ext>
            </a:extLst>
          </p:cNvPr>
          <p:cNvSpPr txBox="1"/>
          <p:nvPr/>
        </p:nvSpPr>
        <p:spPr>
          <a:xfrm>
            <a:off x="718868" y="1424192"/>
            <a:ext cx="3197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TIJEK HIV INFEKCIJE BEZ LIJEČENJA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1707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AB96D00-963D-4609-A8F8-0ACE78B4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317" y="-20319"/>
            <a:ext cx="5304351" cy="68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199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473</Words>
  <Application>Microsoft Office PowerPoint</Application>
  <PresentationFormat>Široki zaslon</PresentationFormat>
  <Paragraphs>79</Paragraphs>
  <Slides>14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14</vt:i4>
      </vt:variant>
    </vt:vector>
  </HeadingPairs>
  <TitlesOfParts>
    <vt:vector size="26" baseType="lpstr">
      <vt:lpstr>MS Gothic</vt:lpstr>
      <vt:lpstr>Arial</vt:lpstr>
      <vt:lpstr>Calibri</vt:lpstr>
      <vt:lpstr>Calibri Light</vt:lpstr>
      <vt:lpstr>Cambria</vt:lpstr>
      <vt:lpstr>Latha</vt:lpstr>
      <vt:lpstr>Lato</vt:lpstr>
      <vt:lpstr>Open Sans</vt:lpstr>
      <vt:lpstr>Times New Roman</vt:lpstr>
      <vt:lpstr>Wingdings</vt:lpstr>
      <vt:lpstr>Tema sustava Office</vt:lpstr>
      <vt:lpstr>2_Office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Mila Bulić</dc:creator>
  <cp:lastModifiedBy>Korisnik</cp:lastModifiedBy>
  <cp:revision>24</cp:revision>
  <dcterms:created xsi:type="dcterms:W3CDTF">2022-12-20T21:20:24Z</dcterms:created>
  <dcterms:modified xsi:type="dcterms:W3CDTF">2022-12-21T09:26:42Z</dcterms:modified>
</cp:coreProperties>
</file>